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JPG" ContentType="image/.jpg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321" r:id="rId3"/>
    <p:sldId id="403" r:id="rId5"/>
    <p:sldId id="404" r:id="rId6"/>
    <p:sldId id="317" r:id="rId7"/>
    <p:sldId id="398" r:id="rId8"/>
    <p:sldId id="399" r:id="rId9"/>
    <p:sldId id="380" r:id="rId10"/>
    <p:sldId id="381" r:id="rId11"/>
    <p:sldId id="374" r:id="rId12"/>
    <p:sldId id="407" r:id="rId13"/>
    <p:sldId id="408" r:id="rId14"/>
    <p:sldId id="400" r:id="rId15"/>
    <p:sldId id="401" r:id="rId16"/>
    <p:sldId id="361" r:id="rId17"/>
    <p:sldId id="368" r:id="rId18"/>
    <p:sldId id="342" r:id="rId19"/>
    <p:sldId id="412" r:id="rId20"/>
    <p:sldId id="414" r:id="rId21"/>
    <p:sldId id="415" r:id="rId22"/>
    <p:sldId id="402" r:id="rId23"/>
    <p:sldId id="405" r:id="rId24"/>
    <p:sldId id="409" r:id="rId25"/>
    <p:sldId id="410" r:id="rId26"/>
    <p:sldId id="411" r:id="rId27"/>
    <p:sldId id="274" r:id="rId28"/>
    <p:sldId id="429" r:id="rId29"/>
    <p:sldId id="319" r:id="rId30"/>
  </p:sldIdLst>
  <p:sldSz cx="9144000" cy="6858000" type="screen4x3"/>
  <p:notesSz cx="7053580" cy="93091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66"/>
    <a:srgbClr val="FF9933"/>
    <a:srgbClr val="CCFFFF"/>
    <a:srgbClr val="FF6699"/>
    <a:srgbClr val="FF5050"/>
    <a:srgbClr val="6600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500"/>
  </p:normalViewPr>
  <p:slideViewPr>
    <p:cSldViewPr showGuides="1">
      <p:cViewPr varScale="1">
        <p:scale>
          <a:sx n="81" d="100"/>
          <a:sy n="81" d="100"/>
        </p:scale>
        <p:origin x="1086" y="84"/>
      </p:cViewPr>
      <p:guideLst>
        <p:guide orient="horz" pos="2160"/>
        <p:guide pos="2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0986" tIns="50493" rIns="100986" bIns="50493" numCol="1" anchor="t" anchorCtr="0" compatLnSpc="1"/>
          <a:lstStyle>
            <a:lvl1pPr defTabSz="1009650" eaLnBrk="1" hangingPunct="1">
              <a:defRPr sz="1300"/>
            </a:lvl1pPr>
          </a:lstStyle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7325" y="0"/>
            <a:ext cx="3055938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0986" tIns="50493" rIns="100986" bIns="50493" numCol="1" anchor="t" anchorCtr="0" compatLnSpc="1"/>
          <a:lstStyle>
            <a:lvl1pPr algn="r" defTabSz="1009650" eaLnBrk="1" hangingPunct="1">
              <a:defRPr sz="1300"/>
            </a:lvl1pPr>
          </a:lstStyle>
          <a:p>
            <a:pPr marL="0" marR="0" lvl="0" indent="0" algn="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963"/>
            <a:ext cx="3055938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0986" tIns="50493" rIns="100986" bIns="50493" numCol="1" anchor="b" anchorCtr="0" compatLnSpc="1"/>
          <a:lstStyle>
            <a:lvl1pPr defTabSz="1009650" eaLnBrk="1" hangingPunct="1">
              <a:defRPr sz="1300"/>
            </a:lvl1pPr>
          </a:lstStyle>
          <a:p>
            <a:pPr marL="0" marR="0" lvl="0" indent="0" algn="l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7325" y="8843963"/>
            <a:ext cx="3055938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0986" tIns="50493" rIns="100986" bIns="50493" numCol="1" anchor="b" anchorCtr="0" compatLnSpc="1"/>
          <a:lstStyle>
            <a:lvl1pPr algn="r" defTabSz="1009650" eaLnBrk="1" hangingPunct="1">
              <a:defRPr sz="1300"/>
            </a:lvl1pPr>
          </a:lstStyle>
          <a:p>
            <a:pPr marL="0" marR="0" lvl="0" indent="0" algn="r" defTabSz="1009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67D6A76-9DFB-4FE5-8E1E-66F3B59507F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8B998E-C653-434E-B029-8A16806A259B}" type="datetimeFigureOut"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8500"/>
            <a:ext cx="46561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4850" y="4422775"/>
            <a:ext cx="5643563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id-ID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8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C5E3D8-A018-492A-AC96-7C0DF84AB1D8}" type="slidenum"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922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7651" name="Rectangle 2"/>
          <p:cNvSpPr>
            <a:spLocks noRo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id-ID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3072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>
                <a:cs typeface="Arial" panose="020B0604020202020204" pitchFamily="34" charset="0"/>
              </a:rPr>
            </a:fld>
            <a:endParaRPr lang="en-US" altLang="en-US" sz="12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3277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>
                <a:cs typeface="Arial" panose="020B0604020202020204" pitchFamily="34" charset="0"/>
              </a:rPr>
            </a:fld>
            <a:endParaRPr lang="en-US" altLang="en-US" sz="12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3482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>
                <a:latin typeface="Times New Roman" panose="02020603050405020304" pitchFamily="18" charset="0"/>
              </a:rPr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Ro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id-ID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3891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US" altLang="en-US" sz="1200" dirty="0">
                <a:cs typeface="Arial" panose="020B0604020202020204" pitchFamily="34" charset="0"/>
              </a:rPr>
            </a:fld>
            <a:endParaRPr lang="en-US" altLang="en-US" sz="12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/>
            <a:endParaRPr lang="en-GB" altLang="en-US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id-ID" altLang="en-US" dirty="0">
              <a:ea typeface="Arial" panose="020B0604020202020204" pitchFamily="34" charset="0"/>
            </a:endParaRP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>
          <a:xfrm>
            <a:off x="3830638" y="9442450"/>
            <a:ext cx="292893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id-ID" altLang="en-US" dirty="0"/>
            </a:fld>
            <a:endParaRPr lang="id-ID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471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522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1126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5427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1331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1536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marL="722630" lvl="1" indent="0"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dirty="0">
                <a:latin typeface="Aharoni" pitchFamily="2" charset="0"/>
                <a:cs typeface="Aharoni" pitchFamily="2" charset="0"/>
              </a:rPr>
              <a:t>Estimasi ILO (per tahun)</a:t>
            </a:r>
            <a:endParaRPr lang="en-US" altLang="en-US" dirty="0">
              <a:latin typeface="Aharoni" pitchFamily="2" charset="0"/>
              <a:cs typeface="Aharoni" pitchFamily="2" charset="0"/>
            </a:endParaRPr>
          </a:p>
          <a:p>
            <a:pPr lvl="2" indent="-255270" algn="just" eaLnBrk="1" hangingPunct="1">
              <a:lnSpc>
                <a:spcPct val="80000"/>
              </a:lnSpc>
            </a:pPr>
            <a:r>
              <a:rPr lang="en-US" altLang="en-US" sz="2800" dirty="0">
                <a:latin typeface="Aharoni" pitchFamily="2" charset="0"/>
                <a:cs typeface="Aharoni" pitchFamily="2" charset="0"/>
              </a:rPr>
              <a:t>2,3 juta org meninggal terkait dengan pekerjaan</a:t>
            </a:r>
            <a:endParaRPr lang="en-US" altLang="en-US" sz="2800" dirty="0">
              <a:latin typeface="Aharoni" pitchFamily="2" charset="0"/>
              <a:cs typeface="Aharoni" pitchFamily="2" charset="0"/>
            </a:endParaRPr>
          </a:p>
          <a:p>
            <a:pPr lvl="2" indent="-255270" algn="just" eaLnBrk="1" hangingPunct="1">
              <a:lnSpc>
                <a:spcPct val="80000"/>
              </a:lnSpc>
            </a:pPr>
            <a:r>
              <a:rPr lang="en-US" altLang="en-US" sz="2800" dirty="0">
                <a:latin typeface="Aharoni" pitchFamily="2" charset="0"/>
                <a:cs typeface="Aharoni" pitchFamily="2" charset="0"/>
              </a:rPr>
              <a:t>360.000 org meninggal krn kecelakaan kerja</a:t>
            </a:r>
            <a:endParaRPr lang="en-US" altLang="en-US" sz="2800" dirty="0">
              <a:latin typeface="Aharoni" pitchFamily="2" charset="0"/>
              <a:cs typeface="Aharoni" pitchFamily="2" charset="0"/>
            </a:endParaRPr>
          </a:p>
          <a:p>
            <a:pPr lvl="2" indent="-255270" algn="just" eaLnBrk="1" hangingPunct="1">
              <a:lnSpc>
                <a:spcPct val="80000"/>
              </a:lnSpc>
            </a:pPr>
            <a:r>
              <a:rPr lang="en-US" altLang="en-US" sz="2800" dirty="0">
                <a:latin typeface="Aharoni" pitchFamily="2" charset="0"/>
                <a:cs typeface="Aharoni" pitchFamily="2" charset="0"/>
              </a:rPr>
              <a:t>1,95 juta sakit akibat kerja</a:t>
            </a:r>
            <a:endParaRPr lang="en-US" altLang="en-US" sz="2800" dirty="0">
              <a:latin typeface="Aharoni" pitchFamily="2" charset="0"/>
              <a:cs typeface="Aharoni" pitchFamily="2" charset="0"/>
            </a:endParaRPr>
          </a:p>
          <a:p>
            <a:pPr lvl="2" indent="-255270" algn="just" eaLnBrk="1" hangingPunct="1">
              <a:lnSpc>
                <a:spcPct val="80000"/>
              </a:lnSpc>
            </a:pPr>
            <a:r>
              <a:rPr lang="en-US" altLang="en-US" sz="2800" dirty="0">
                <a:latin typeface="Aharoni" pitchFamily="2" charset="0"/>
                <a:cs typeface="Aharoni" pitchFamily="2" charset="0"/>
              </a:rPr>
              <a:t>Kerugian USD 1,25 triliun</a:t>
            </a:r>
            <a:endParaRPr lang="en-US" altLang="en-US" sz="2800" dirty="0">
              <a:latin typeface="Aharoni" pitchFamily="2" charset="0"/>
              <a:cs typeface="Aharoni" pitchFamily="2" charset="0"/>
            </a:endParaRPr>
          </a:p>
          <a:p>
            <a:pPr lvl="0" eaLnBrk="1" hangingPunct="1"/>
            <a:endParaRPr lang="en-US" altLang="en-US" dirty="0"/>
          </a:p>
        </p:txBody>
      </p:sp>
      <p:sp>
        <p:nvSpPr>
          <p:cNvPr id="174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 dirty="0">
                <a:latin typeface="Times New Roman" panose="02020603050405020304" pitchFamily="18" charset="0"/>
              </a:rPr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1946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215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2355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8563" y="698500"/>
            <a:ext cx="4656137" cy="34909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id-ID" altLang="en-US" dirty="0"/>
          </a:p>
        </p:txBody>
      </p:sp>
      <p:sp>
        <p:nvSpPr>
          <p:cNvPr id="2560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id-ID" altLang="en-US" sz="1200" dirty="0"/>
            </a:fld>
            <a:endParaRPr lang="id-ID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F96050-FCF6-4CD7-BFAB-188F76EF0D6C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090B8B-EA93-4BD0-9CB9-E6572B25D818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2.wav"/><Relationship Id="rId2" Type="http://schemas.openxmlformats.org/officeDocument/2006/relationships/image" Target="../media/image27.GIF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5" name="Rectangle 4"/>
          <p:cNvSpPr/>
          <p:nvPr/>
        </p:nvSpPr>
        <p:spPr>
          <a:xfrm>
            <a:off x="485775" y="5668963"/>
            <a:ext cx="1273175" cy="2111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1" hangingPunct="1"/>
            <a:endParaRPr lang="id-ID" altLang="en-US" sz="1800" dirty="0">
              <a:latin typeface="Arial" panose="020B0604020202020204" pitchFamily="34" charset="0"/>
            </a:endParaRPr>
          </a:p>
        </p:txBody>
      </p:sp>
      <p:sp>
        <p:nvSpPr>
          <p:cNvPr id="3075" name="WordArt 19"/>
          <p:cNvSpPr>
            <a:spLocks noChangeArrowheads="1" noChangeShapeType="1" noTextEdit="1"/>
          </p:cNvSpPr>
          <p:nvPr/>
        </p:nvSpPr>
        <p:spPr bwMode="auto">
          <a:xfrm>
            <a:off x="683568" y="1771042"/>
            <a:ext cx="7920880" cy="19716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numCol="1" fromWordArt="1">
            <a:prstTxWarp prst="textPlain">
              <a:avLst>
                <a:gd name="adj" fmla="val 50625"/>
              </a:avLst>
            </a:prstTxWarp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800" b="0" i="0" u="none" strike="noStrike" kern="1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tencil" panose="040409050D0802020404" pitchFamily="82" charset="0"/>
                <a:ea typeface="+mn-ea"/>
                <a:cs typeface="Times New Roman" panose="02020603050405020304" pitchFamily="18" charset="0"/>
              </a:rPr>
              <a:t>HUKUM K3</a:t>
            </a:r>
            <a:endParaRPr kumimoji="0" lang="en-US" sz="13800" b="0" i="0" u="none" strike="noStrike" kern="1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Stencil" panose="040409050D0802020404" pitchFamily="8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04210" y="422148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pertemuan 3</a:t>
            </a:r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Text Box 2"/>
          <p:cNvSpPr txBox="1"/>
          <p:nvPr/>
        </p:nvSpPr>
        <p:spPr>
          <a:xfrm>
            <a:off x="360363" y="4724400"/>
            <a:ext cx="8534400" cy="15017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chemeClr val="bg2"/>
            </a:outerShdw>
          </a:effectLst>
        </p:spPr>
        <p:txBody>
          <a:bodyPr lIns="89630" tIns="44816" rIns="89630" bIns="44816">
            <a:spAutoFit/>
          </a:bodyPr>
          <a:p>
            <a:pPr marL="449580" indent="-449580" algn="just" defTabSz="895350" eaLnBrk="1" hangingPunct="1"/>
            <a:r>
              <a:rPr lang="en-US" altLang="en-US" sz="2300" i="1" dirty="0">
                <a:solidFill>
                  <a:schemeClr val="tx2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Dituntut profesional dan memiliki kompetensi :</a:t>
            </a:r>
            <a:endParaRPr lang="en-US" altLang="en-US" sz="2300" i="1" dirty="0">
              <a:solidFill>
                <a:schemeClr val="tx2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marL="449580" indent="-449580" algn="just" defTabSz="895350" eaLnBrk="1" hangingPunct="1">
              <a:buChar char="•"/>
            </a:pPr>
            <a:r>
              <a:rPr lang="en-US" altLang="en-US" sz="2300" i="1" dirty="0">
                <a:solidFill>
                  <a:schemeClr val="tx2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memahami peraturan dan standar teknik K3 yang luas, </a:t>
            </a:r>
            <a:endParaRPr lang="en-US" altLang="en-US" sz="2300" i="1" dirty="0">
              <a:solidFill>
                <a:schemeClr val="tx2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marL="449580" indent="-449580" algn="just" defTabSz="895350" eaLnBrk="1" hangingPunct="1">
              <a:buChar char="•"/>
            </a:pPr>
            <a:r>
              <a:rPr lang="en-US" altLang="en-US" sz="2300" i="1" dirty="0">
                <a:solidFill>
                  <a:schemeClr val="tx2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ahli mengidentifikasi sumber bahaya dan</a:t>
            </a:r>
            <a:endParaRPr lang="en-US" altLang="en-US" sz="2300" i="1" dirty="0">
              <a:solidFill>
                <a:schemeClr val="tx2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marL="449580" indent="-449580" algn="just" defTabSz="895350" eaLnBrk="1" hangingPunct="1">
              <a:buChar char="•"/>
            </a:pPr>
            <a:r>
              <a:rPr lang="en-US" altLang="en-US" sz="2300" i="1" dirty="0">
                <a:solidFill>
                  <a:schemeClr val="tx2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ahli membuat rekomendasi  syarat K3 sesuai standar</a:t>
            </a:r>
            <a:endParaRPr lang="en-US" altLang="en-US" sz="2300" i="1" dirty="0">
              <a:solidFill>
                <a:schemeClr val="tx2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</p:txBody>
      </p:sp>
      <p:sp>
        <p:nvSpPr>
          <p:cNvPr id="157699" name="Rectangle 3"/>
          <p:cNvSpPr/>
          <p:nvPr/>
        </p:nvSpPr>
        <p:spPr>
          <a:xfrm>
            <a:off x="0" y="774700"/>
            <a:ext cx="3938588" cy="1150938"/>
          </a:xfrm>
          <a:prstGeom prst="rect">
            <a:avLst/>
          </a:prstGeom>
          <a:solidFill>
            <a:srgbClr val="FFFF66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ObliqueTopRight">
              <a:rot lat="0" lon="0" rev="0"/>
            </a:camera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lIns="89630" tIns="44816" rIns="89630" bIns="44816">
            <a:spAutoFit/>
            <a:flatTx/>
          </a:bodyPr>
          <a:p>
            <a:pPr algn="ctr" defTabSz="895350" eaLnBrk="1" hangingPunct="1"/>
            <a:r>
              <a:rPr lang="en-US" altLang="en-US" sz="2300" b="1" dirty="0">
                <a:solidFill>
                  <a:srgbClr val="0066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UNDANG UNDANG</a:t>
            </a:r>
            <a:endParaRPr lang="en-US" altLang="en-US" sz="2300" b="1" dirty="0">
              <a:solidFill>
                <a:srgbClr val="0066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algn="ctr" defTabSz="895350" eaLnBrk="1" hangingPunct="1"/>
            <a:r>
              <a:rPr lang="en-US" altLang="en-US" sz="2300" b="1" dirty="0">
                <a:solidFill>
                  <a:srgbClr val="0066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NO 1 TH 1970</a:t>
            </a:r>
            <a:endParaRPr lang="en-US" altLang="en-US" sz="2300" b="1" dirty="0">
              <a:solidFill>
                <a:srgbClr val="00660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algn="ctr" defTabSz="895350" eaLnBrk="1" hangingPunct="1"/>
            <a:r>
              <a:rPr lang="en-US" altLang="en-US" sz="2300" b="1" dirty="0">
                <a:solidFill>
                  <a:srgbClr val="0066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KESELAMATAN KERJA</a:t>
            </a:r>
            <a:endParaRPr lang="en-US" altLang="en-US" sz="2300" b="1" dirty="0">
              <a:solidFill>
                <a:srgbClr val="006600"/>
              </a:solidFill>
              <a:latin typeface="Bookman Old Style" panose="02050604050505020204" pitchFamily="18" charset="0"/>
              <a:ea typeface="Arial" panose="020B0604020202020204" pitchFamily="34" charset="0"/>
            </a:endParaRPr>
          </a:p>
        </p:txBody>
      </p:sp>
      <p:sp>
        <p:nvSpPr>
          <p:cNvPr id="157849" name="AutoShape 153"/>
          <p:cNvSpPr/>
          <p:nvPr/>
        </p:nvSpPr>
        <p:spPr>
          <a:xfrm>
            <a:off x="2468563" y="1925638"/>
            <a:ext cx="6669087" cy="2614612"/>
          </a:xfrm>
          <a:prstGeom prst="verticalScroll">
            <a:avLst>
              <a:gd name="adj" fmla="val 9718"/>
            </a:avLst>
          </a:prstGeom>
          <a:solidFill>
            <a:schemeClr val="bg1"/>
          </a:solidFill>
          <a:ln w="9525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808080"/>
            </a:outerShdw>
          </a:effectLst>
        </p:spPr>
        <p:txBody>
          <a:bodyPr lIns="89630" tIns="44816" rIns="89630" bIns="44816">
            <a:spAutoFit/>
          </a:bodyPr>
          <a:p>
            <a:pPr defTabSz="895350" eaLnBrk="1" hangingPunct="1"/>
            <a:r>
              <a:rPr lang="en-US" altLang="en-US" sz="2000" b="1" i="1" u="sng" dirty="0">
                <a:latin typeface="Tahoma" panose="020B0604030504040204" pitchFamily="34" charset="0"/>
                <a:cs typeface="Arial" panose="020B0604020202020204" pitchFamily="34" charset="0"/>
              </a:rPr>
              <a:t>PASAL 5 (1)</a:t>
            </a:r>
            <a:endParaRPr lang="en-US" altLang="en-US" sz="2000" b="1" i="1" u="sng" dirty="0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defTabSz="895350" eaLnBrk="1" hangingPunct="1"/>
            <a:r>
              <a:rPr lang="en-US" altLang="en-US" sz="2000" b="1" i="1" dirty="0">
                <a:solidFill>
                  <a:srgbClr val="0033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US" altLang="en-US" sz="2000" b="1" i="1" dirty="0">
              <a:solidFill>
                <a:srgbClr val="0033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defTabSz="895350" eaLnBrk="1" hangingPunct="1"/>
            <a:r>
              <a:rPr lang="en-US" altLang="en-US" sz="2000" b="1" i="1" dirty="0">
                <a:solidFill>
                  <a:schemeClr val="accent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PEGAWAI PENGAWAS DAN </a:t>
            </a:r>
            <a:r>
              <a:rPr lang="en-US" altLang="en-US" sz="2000" b="1" i="1" dirty="0">
                <a:solidFill>
                  <a:srgbClr val="FF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AHLI KESELAMATAN KERJA </a:t>
            </a:r>
            <a:r>
              <a:rPr lang="en-US" altLang="en-US" sz="2000" b="1" i="1" dirty="0">
                <a:solidFill>
                  <a:schemeClr val="accent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DITUGASKAN MENJALANKAN PENGAWASAN LANGSUNG TERHADAP DITAATINYA UNDANG UNDANG INI DAN</a:t>
            </a:r>
            <a:r>
              <a:rPr lang="en-US" altLang="en-US" sz="2000" b="1" i="1" dirty="0">
                <a:solidFill>
                  <a:srgbClr val="0033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i="1" u="sng" dirty="0">
                <a:solidFill>
                  <a:srgbClr val="FF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MEMBANTU PELAKSANAANYA</a:t>
            </a:r>
            <a:endParaRPr lang="en-US" altLang="en-US" sz="2000" b="1" i="1" dirty="0">
              <a:solidFill>
                <a:srgbClr val="FF0000"/>
              </a:solidFill>
              <a:latin typeface="Tahoma" panose="020B0604030504040204" pitchFamily="34" charset="0"/>
              <a:ea typeface="Arial" panose="020B0604020202020204" pitchFamily="34" charset="0"/>
            </a:endParaRPr>
          </a:p>
        </p:txBody>
      </p:sp>
      <p:sp>
        <p:nvSpPr>
          <p:cNvPr id="26629" name="WordArt 154"/>
          <p:cNvSpPr>
            <a:spLocks noTextEdit="1"/>
          </p:cNvSpPr>
          <p:nvPr/>
        </p:nvSpPr>
        <p:spPr>
          <a:xfrm>
            <a:off x="4532313" y="620713"/>
            <a:ext cx="4362450" cy="750887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0"/>
                <a:gd name="adj2" fmla="val 0"/>
              </a:avLst>
            </a:prstTxWarp>
            <a:normAutofit/>
          </a:bodyPr>
          <a:p>
            <a:pPr algn="ctr"/>
            <a:r>
              <a:rPr lang="en-US" sz="3600" b="1">
                <a:ln w="6600" cap="flat" cmpd="sng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>
                  <a:outerShdw dist="38100" dir="2699999" algn="tl" rotWithShape="0">
                    <a:schemeClr val="accent2"/>
                  </a:outerShdw>
                </a:effectLst>
                <a:latin typeface="Impact" panose="020B0806030902050204" pitchFamily="34" charset="0"/>
                <a:ea typeface="Impact" panose="020B0806030902050204" pitchFamily="34" charset="0"/>
              </a:rPr>
              <a:t> Personil Pengawasan</a:t>
            </a:r>
            <a:endParaRPr lang="en-US" sz="3600" b="1">
              <a:ln w="66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solidFill>
                <a:srgbClr val="FFFFFF"/>
              </a:solidFill>
              <a:effectLst>
                <a:outerShdw dist="38100" dir="2699999" algn="tl" rotWithShape="0">
                  <a:schemeClr val="accent2"/>
                </a:outerShdw>
              </a:effectLst>
              <a:latin typeface="Impact" panose="020B0806030902050204" pitchFamily="34" charset="0"/>
              <a:ea typeface="Impact" panose="020B0806030902050204" pitchFamily="34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,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,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,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,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,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78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animBg="1"/>
      <p:bldP spid="157699" grpId="0" animBg="1"/>
      <p:bldP spid="1578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925" y="52388"/>
            <a:ext cx="4051300" cy="1576388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UU No. 1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Thn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1970        </a:t>
            </a:r>
            <a:endParaRPr kumimoji="0" lang="id-ID" sz="32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PENGAWASAN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Bab IV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Pasal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255963" y="1371600"/>
            <a:ext cx="2784475" cy="533400"/>
            <a:chOff x="3255268" y="1371001"/>
            <a:chExt cx="2785864" cy="533400"/>
          </a:xfrm>
        </p:grpSpPr>
        <p:sp>
          <p:nvSpPr>
            <p:cNvPr id="28733" name="Oval 4"/>
            <p:cNvSpPr>
              <a:spLocks noChangeArrowheads="1"/>
            </p:cNvSpPr>
            <p:nvPr/>
          </p:nvSpPr>
          <p:spPr bwMode="auto">
            <a:xfrm>
              <a:off x="3255268" y="1371001"/>
              <a:ext cx="2785864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34" name="Text Box 5"/>
            <p:cNvSpPr txBox="1">
              <a:spLocks noChangeArrowheads="1"/>
            </p:cNvSpPr>
            <p:nvPr/>
          </p:nvSpPr>
          <p:spPr bwMode="auto">
            <a:xfrm>
              <a:off x="3553867" y="1447201"/>
              <a:ext cx="228872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MENAKER</a:t>
              </a:r>
              <a:endPara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3657600" y="2286000"/>
            <a:ext cx="1981200" cy="609600"/>
            <a:chOff x="2112" y="1488"/>
            <a:chExt cx="1248" cy="384"/>
          </a:xfrm>
        </p:grpSpPr>
        <p:sp>
          <p:nvSpPr>
            <p:cNvPr id="28731" name="Oval 7"/>
            <p:cNvSpPr>
              <a:spLocks noChangeArrowheads="1"/>
            </p:cNvSpPr>
            <p:nvPr/>
          </p:nvSpPr>
          <p:spPr bwMode="auto">
            <a:xfrm>
              <a:off x="2112" y="1488"/>
              <a:ext cx="1248" cy="384"/>
            </a:xfrm>
            <a:prstGeom prst="ellipse">
              <a:avLst/>
            </a:prstGeom>
            <a:solidFill>
              <a:srgbClr val="2D895B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2D895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32" name="Text Box 8"/>
            <p:cNvSpPr txBox="1">
              <a:spLocks noChangeArrowheads="1"/>
            </p:cNvSpPr>
            <p:nvPr/>
          </p:nvSpPr>
          <p:spPr bwMode="auto">
            <a:xfrm>
              <a:off x="2208" y="1536"/>
              <a:ext cx="1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DIREKTUR</a:t>
              </a: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en-GB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76200" y="3429000"/>
            <a:ext cx="2057400" cy="990600"/>
            <a:chOff x="1008" y="2208"/>
            <a:chExt cx="1104" cy="624"/>
          </a:xfrm>
        </p:grpSpPr>
        <p:sp>
          <p:nvSpPr>
            <p:cNvPr id="28729" name="Oval 10"/>
            <p:cNvSpPr>
              <a:spLocks noChangeArrowheads="1"/>
            </p:cNvSpPr>
            <p:nvPr/>
          </p:nvSpPr>
          <p:spPr bwMode="auto">
            <a:xfrm>
              <a:off x="1200" y="2208"/>
              <a:ext cx="672" cy="62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1008" y="2246"/>
              <a:ext cx="1104" cy="5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PEG.</a:t>
              </a:r>
              <a:endParaRPr kumimoji="0" lang="en-US" sz="18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PENGA</a:t>
              </a:r>
              <a:endParaRPr kumimoji="0" lang="en-US" sz="18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WAS</a:t>
              </a:r>
              <a:r>
                <a:rPr kumimoji="0" lang="en-US" sz="16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GB" sz="16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1828800" y="3429000"/>
            <a:ext cx="2057400" cy="990600"/>
            <a:chOff x="1968" y="2208"/>
            <a:chExt cx="1104" cy="624"/>
          </a:xfrm>
        </p:grpSpPr>
        <p:sp>
          <p:nvSpPr>
            <p:cNvPr id="28727" name="Oval 13"/>
            <p:cNvSpPr>
              <a:spLocks noChangeArrowheads="1"/>
            </p:cNvSpPr>
            <p:nvPr/>
          </p:nvSpPr>
          <p:spPr bwMode="auto">
            <a:xfrm>
              <a:off x="2160" y="2208"/>
              <a:ext cx="672" cy="62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1968" y="2294"/>
              <a:ext cx="1104" cy="40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 dirty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AHLI</a:t>
              </a:r>
              <a:endParaRPr kumimoji="0" lang="en-US" sz="1800" b="1" kern="1200" cap="none" spc="0" normalizeH="0" baseline="0" noProof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 dirty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K3</a:t>
              </a:r>
              <a:r>
                <a:rPr kumimoji="0" lang="en-US" sz="1600" b="1" kern="1200" cap="none" spc="0" normalizeH="0" baseline="0" noProof="0" dirty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GB" sz="1600" b="1" kern="1200" cap="none" spc="0" normalizeH="0" baseline="0" noProof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15"/>
          <p:cNvGrpSpPr/>
          <p:nvPr/>
        </p:nvGrpSpPr>
        <p:grpSpPr>
          <a:xfrm>
            <a:off x="5562600" y="3429000"/>
            <a:ext cx="1981200" cy="990600"/>
            <a:chOff x="2976" y="2208"/>
            <a:chExt cx="1104" cy="624"/>
          </a:xfrm>
        </p:grpSpPr>
        <p:sp>
          <p:nvSpPr>
            <p:cNvPr id="28725" name="Oval 16"/>
            <p:cNvSpPr>
              <a:spLocks noChangeArrowheads="1"/>
            </p:cNvSpPr>
            <p:nvPr/>
          </p:nvSpPr>
          <p:spPr bwMode="auto">
            <a:xfrm>
              <a:off x="3168" y="2208"/>
              <a:ext cx="672" cy="62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2976" y="2352"/>
              <a:ext cx="1104" cy="40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DOKTER</a:t>
              </a:r>
              <a:endParaRPr kumimoji="0" lang="en-US" sz="18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PRSH</a:t>
              </a:r>
              <a:r>
                <a:rPr kumimoji="0" lang="en-US" sz="16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kumimoji="0" lang="en-GB" sz="16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18"/>
          <p:cNvGrpSpPr/>
          <p:nvPr/>
        </p:nvGrpSpPr>
        <p:grpSpPr>
          <a:xfrm>
            <a:off x="7467600" y="3429000"/>
            <a:ext cx="1219200" cy="990600"/>
            <a:chOff x="4176" y="2208"/>
            <a:chExt cx="672" cy="624"/>
          </a:xfrm>
        </p:grpSpPr>
        <p:sp>
          <p:nvSpPr>
            <p:cNvPr id="28723" name="Oval 19"/>
            <p:cNvSpPr>
              <a:spLocks noChangeArrowheads="1"/>
            </p:cNvSpPr>
            <p:nvPr/>
          </p:nvSpPr>
          <p:spPr bwMode="auto">
            <a:xfrm>
              <a:off x="4176" y="2208"/>
              <a:ext cx="672" cy="62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24" y="2400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sz="1800" b="1" kern="1200" cap="none" spc="0" normalizeH="0" baseline="0" noProof="0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P2K3</a:t>
              </a:r>
              <a:endParaRPr kumimoji="0" lang="en-GB" sz="1600" b="1" kern="1200" cap="none" spc="0" normalizeH="0" baseline="0" noProof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304800" y="4495800"/>
            <a:ext cx="1600200" cy="914400"/>
            <a:chOff x="1056" y="2880"/>
            <a:chExt cx="1008" cy="528"/>
          </a:xfrm>
        </p:grpSpPr>
        <p:sp>
          <p:nvSpPr>
            <p:cNvPr id="28719" name="Text Box 22"/>
            <p:cNvSpPr txBox="1">
              <a:spLocks noChangeArrowheads="1"/>
            </p:cNvSpPr>
            <p:nvPr/>
          </p:nvSpPr>
          <p:spPr bwMode="auto">
            <a:xfrm>
              <a:off x="1056" y="3090"/>
              <a:ext cx="1008" cy="2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DEPNAKER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/DINAS</a:t>
              </a:r>
              <a:endParaRPr kumimoji="0" lang="id-ID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20" name="AutoShape 23"/>
            <p:cNvSpPr>
              <a:spLocks noChangeArrowheads="1"/>
            </p:cNvSpPr>
            <p:nvPr/>
          </p:nvSpPr>
          <p:spPr bwMode="auto">
            <a:xfrm>
              <a:off x="1392" y="2880"/>
              <a:ext cx="288" cy="144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FFD1FF"/>
                </a:gs>
                <a:gs pos="100000">
                  <a:srgbClr val="FFCCFF"/>
                </a:gs>
              </a:gsLst>
              <a:lin ang="18900000" scaled="1"/>
            </a:gradFill>
            <a:ln w="9525">
              <a:solidFill>
                <a:srgbClr val="FFFF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21" name="Line 24"/>
            <p:cNvSpPr>
              <a:spLocks noChangeShapeType="1"/>
            </p:cNvSpPr>
            <p:nvPr/>
          </p:nvSpPr>
          <p:spPr bwMode="auto">
            <a:xfrm>
              <a:off x="1248" y="3072"/>
              <a:ext cx="576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22" name="Line 25"/>
            <p:cNvSpPr>
              <a:spLocks noChangeShapeType="1"/>
            </p:cNvSpPr>
            <p:nvPr/>
          </p:nvSpPr>
          <p:spPr bwMode="auto">
            <a:xfrm>
              <a:off x="1248" y="3408"/>
              <a:ext cx="576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57400" y="4495800"/>
            <a:ext cx="1600200" cy="914400"/>
            <a:chOff x="2057400" y="4495800"/>
            <a:chExt cx="1600200" cy="914400"/>
          </a:xfrm>
        </p:grpSpPr>
        <p:sp>
          <p:nvSpPr>
            <p:cNvPr id="28715" name="Text Box 27"/>
            <p:cNvSpPr txBox="1">
              <a:spLocks noChangeArrowheads="1"/>
            </p:cNvSpPr>
            <p:nvPr/>
          </p:nvSpPr>
          <p:spPr bwMode="auto">
            <a:xfrm>
              <a:off x="2057400" y="4884738"/>
              <a:ext cx="1600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LUAR</a:t>
              </a:r>
              <a:endPara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DEPNAKER</a:t>
              </a: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6" name="AutoShape 28"/>
            <p:cNvSpPr>
              <a:spLocks noChangeArrowheads="1"/>
            </p:cNvSpPr>
            <p:nvPr/>
          </p:nvSpPr>
          <p:spPr bwMode="auto">
            <a:xfrm>
              <a:off x="2590800" y="4495800"/>
              <a:ext cx="457200" cy="266700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FFD1FF"/>
                </a:gs>
                <a:gs pos="100000">
                  <a:srgbClr val="FF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7" name="Line 29"/>
            <p:cNvSpPr>
              <a:spLocks noChangeShapeType="1"/>
            </p:cNvSpPr>
            <p:nvPr/>
          </p:nvSpPr>
          <p:spPr bwMode="auto">
            <a:xfrm>
              <a:off x="2286000" y="4851400"/>
              <a:ext cx="1143000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8" name="Line 30"/>
            <p:cNvSpPr>
              <a:spLocks noChangeShapeType="1"/>
            </p:cNvSpPr>
            <p:nvPr/>
          </p:nvSpPr>
          <p:spPr bwMode="auto">
            <a:xfrm>
              <a:off x="2286000" y="5410200"/>
              <a:ext cx="1143000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32363" y="4459288"/>
            <a:ext cx="2268537" cy="950912"/>
            <a:chOff x="4932040" y="4459288"/>
            <a:chExt cx="2268860" cy="950912"/>
          </a:xfrm>
        </p:grpSpPr>
        <p:sp>
          <p:nvSpPr>
            <p:cNvPr id="28711" name="Text Box 32"/>
            <p:cNvSpPr txBox="1">
              <a:spLocks noChangeArrowheads="1"/>
            </p:cNvSpPr>
            <p:nvPr/>
          </p:nvSpPr>
          <p:spPr bwMode="auto">
            <a:xfrm>
              <a:off x="4932040" y="4867275"/>
              <a:ext cx="2268860" cy="4619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66FF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POLI</a:t>
              </a:r>
              <a:r>
                <a:rPr kumimoji="0" lang="id-ID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KLINIK PERUSAHAAN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JASA KESEH</a:t>
              </a:r>
              <a:r>
                <a:rPr kumimoji="0" lang="id-ID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ATAN</a:t>
              </a: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2" name="AutoShape 33"/>
            <p:cNvSpPr>
              <a:spLocks noChangeArrowheads="1"/>
            </p:cNvSpPr>
            <p:nvPr/>
          </p:nvSpPr>
          <p:spPr bwMode="auto">
            <a:xfrm>
              <a:off x="6324475" y="4459288"/>
              <a:ext cx="457265" cy="279400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FFD1FF"/>
                </a:gs>
                <a:gs pos="100000">
                  <a:srgbClr val="FF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3" name="Line 34"/>
            <p:cNvSpPr>
              <a:spLocks noChangeShapeType="1"/>
            </p:cNvSpPr>
            <p:nvPr/>
          </p:nvSpPr>
          <p:spPr bwMode="auto">
            <a:xfrm>
              <a:off x="5790999" y="4832350"/>
              <a:ext cx="1371795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4" name="Line 35"/>
            <p:cNvSpPr>
              <a:spLocks noChangeShapeType="1"/>
            </p:cNvSpPr>
            <p:nvPr/>
          </p:nvSpPr>
          <p:spPr bwMode="auto">
            <a:xfrm>
              <a:off x="5752894" y="5410200"/>
              <a:ext cx="1448006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00" y="4495800"/>
            <a:ext cx="1219200" cy="838200"/>
            <a:chOff x="7467600" y="4495800"/>
            <a:chExt cx="1219200" cy="838200"/>
          </a:xfrm>
        </p:grpSpPr>
        <p:sp>
          <p:nvSpPr>
            <p:cNvPr id="28707" name="Text Box 37"/>
            <p:cNvSpPr txBox="1">
              <a:spLocks noChangeArrowheads="1"/>
            </p:cNvSpPr>
            <p:nvPr/>
          </p:nvSpPr>
          <p:spPr bwMode="auto">
            <a:xfrm>
              <a:off x="7467600" y="4843463"/>
              <a:ext cx="1219200" cy="430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PERUSAHAAN</a:t>
              </a:r>
              <a:endParaRPr kumimoji="0" lang="id-ID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8" name="AutoShape 38"/>
            <p:cNvSpPr>
              <a:spLocks noChangeArrowheads="1"/>
            </p:cNvSpPr>
            <p:nvPr/>
          </p:nvSpPr>
          <p:spPr bwMode="auto">
            <a:xfrm>
              <a:off x="7848600" y="4495800"/>
              <a:ext cx="457200" cy="228600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FFD1FF"/>
                </a:gs>
                <a:gs pos="100000">
                  <a:srgbClr val="FF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9" name="Line 39"/>
            <p:cNvSpPr>
              <a:spLocks noChangeShapeType="1"/>
            </p:cNvSpPr>
            <p:nvPr/>
          </p:nvSpPr>
          <p:spPr bwMode="auto">
            <a:xfrm>
              <a:off x="7696200" y="4800600"/>
              <a:ext cx="914400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10" name="Line 40"/>
            <p:cNvSpPr>
              <a:spLocks noChangeShapeType="1"/>
            </p:cNvSpPr>
            <p:nvPr/>
          </p:nvSpPr>
          <p:spPr bwMode="auto">
            <a:xfrm>
              <a:off x="7696200" y="5334000"/>
              <a:ext cx="914400" cy="0"/>
            </a:xfrm>
            <a:prstGeom prst="line">
              <a:avLst/>
            </a:prstGeom>
            <a:noFill/>
            <a:ln w="57150" cmpd="thickThin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41"/>
          <p:cNvGrpSpPr/>
          <p:nvPr/>
        </p:nvGrpSpPr>
        <p:grpSpPr bwMode="auto">
          <a:xfrm>
            <a:off x="1187624" y="5867400"/>
            <a:ext cx="1752600" cy="381000"/>
            <a:chOff x="1488" y="3744"/>
            <a:chExt cx="1008" cy="240"/>
          </a:xfrm>
          <a:solidFill>
            <a:srgbClr val="FF0000"/>
          </a:solidFill>
        </p:grpSpPr>
        <p:sp>
          <p:nvSpPr>
            <p:cNvPr id="28704" name="Text Box 42"/>
            <p:cNvSpPr txBox="1">
              <a:spLocks noChangeArrowheads="1"/>
            </p:cNvSpPr>
            <p:nvPr/>
          </p:nvSpPr>
          <p:spPr bwMode="auto">
            <a:xfrm>
              <a:off x="1488" y="3762"/>
              <a:ext cx="1008" cy="17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PEMERINTAH</a:t>
              </a: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5" name="Line 43"/>
            <p:cNvSpPr>
              <a:spLocks noChangeShapeType="1"/>
            </p:cNvSpPr>
            <p:nvPr/>
          </p:nvSpPr>
          <p:spPr bwMode="auto">
            <a:xfrm>
              <a:off x="1536" y="3744"/>
              <a:ext cx="912" cy="0"/>
            </a:xfrm>
            <a:prstGeom prst="line">
              <a:avLst/>
            </a:prstGeom>
            <a:grpFill/>
            <a:ln w="57150" cmpd="thickThin">
              <a:noFill/>
              <a:miter lim="800000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6" name="Line 44"/>
            <p:cNvSpPr>
              <a:spLocks noChangeShapeType="1"/>
            </p:cNvSpPr>
            <p:nvPr/>
          </p:nvSpPr>
          <p:spPr bwMode="auto">
            <a:xfrm>
              <a:off x="1536" y="3984"/>
              <a:ext cx="912" cy="0"/>
            </a:xfrm>
            <a:prstGeom prst="line">
              <a:avLst/>
            </a:prstGeom>
            <a:grpFill/>
            <a:ln w="57150" cmpd="thickThin">
              <a:noFill/>
              <a:miter lim="800000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Group 45"/>
          <p:cNvGrpSpPr/>
          <p:nvPr/>
        </p:nvGrpSpPr>
        <p:grpSpPr>
          <a:xfrm>
            <a:off x="3048000" y="5867400"/>
            <a:ext cx="1600200" cy="381000"/>
            <a:chOff x="2496" y="3744"/>
            <a:chExt cx="1008" cy="240"/>
          </a:xfrm>
        </p:grpSpPr>
        <p:sp>
          <p:nvSpPr>
            <p:cNvPr id="28701" name="Text Box 46"/>
            <p:cNvSpPr txBox="1">
              <a:spLocks noChangeArrowheads="1"/>
            </p:cNvSpPr>
            <p:nvPr/>
          </p:nvSpPr>
          <p:spPr bwMode="auto">
            <a:xfrm>
              <a:off x="2496" y="3762"/>
              <a:ext cx="1008" cy="173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SWASTA</a:t>
              </a: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2" name="Line 47"/>
            <p:cNvSpPr>
              <a:spLocks noChangeShapeType="1"/>
            </p:cNvSpPr>
            <p:nvPr/>
          </p:nvSpPr>
          <p:spPr bwMode="auto">
            <a:xfrm>
              <a:off x="2688" y="3744"/>
              <a:ext cx="576" cy="0"/>
            </a:xfrm>
            <a:prstGeom prst="line">
              <a:avLst/>
            </a:prstGeom>
            <a:noFill/>
            <a:ln w="57150" cmpd="thickThin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3" name="Line 48"/>
            <p:cNvSpPr>
              <a:spLocks noChangeShapeType="1"/>
            </p:cNvSpPr>
            <p:nvPr/>
          </p:nvSpPr>
          <p:spPr bwMode="auto">
            <a:xfrm>
              <a:off x="2688" y="3984"/>
              <a:ext cx="576" cy="0"/>
            </a:xfrm>
            <a:prstGeom prst="line">
              <a:avLst/>
            </a:prstGeom>
            <a:noFill/>
            <a:ln w="57150" cmpd="thickThin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2513" y="5729288"/>
            <a:ext cx="2117725" cy="646112"/>
            <a:chOff x="4863026" y="5728494"/>
            <a:chExt cx="2117844" cy="646331"/>
          </a:xfrm>
        </p:grpSpPr>
        <p:sp>
          <p:nvSpPr>
            <p:cNvPr id="28699" name="Text Box 50"/>
            <p:cNvSpPr txBox="1">
              <a:spLocks noChangeArrowheads="1"/>
            </p:cNvSpPr>
            <p:nvPr/>
          </p:nvSpPr>
          <p:spPr bwMode="auto">
            <a:xfrm>
              <a:off x="5151967" y="5728494"/>
              <a:ext cx="1828903" cy="6463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INDUSTRI</a:t>
              </a:r>
              <a:endParaRPr kumimoji="0" lang="id-ID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defRPr/>
              </a:pPr>
              <a:endPara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- JASA ----PJIT</a:t>
              </a:r>
              <a:endParaRPr kumimoji="0" lang="en-GB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700" name="AutoShape 51"/>
            <p:cNvSpPr/>
            <p:nvPr/>
          </p:nvSpPr>
          <p:spPr bwMode="auto">
            <a:xfrm>
              <a:off x="4863026" y="5728494"/>
              <a:ext cx="228613" cy="609807"/>
            </a:xfrm>
            <a:prstGeom prst="leftBrace">
              <a:avLst>
                <a:gd name="adj1" fmla="val 22222"/>
                <a:gd name="adj2" fmla="val 50000"/>
              </a:avLst>
            </a:prstGeom>
            <a:noFill/>
            <a:ln w="38100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Group 52"/>
          <p:cNvGrpSpPr/>
          <p:nvPr/>
        </p:nvGrpSpPr>
        <p:grpSpPr>
          <a:xfrm>
            <a:off x="2057400" y="5410200"/>
            <a:ext cx="1600200" cy="457200"/>
            <a:chOff x="1968" y="3408"/>
            <a:chExt cx="1008" cy="288"/>
          </a:xfrm>
        </p:grpSpPr>
        <p:sp>
          <p:nvSpPr>
            <p:cNvPr id="28697" name="Line 53"/>
            <p:cNvSpPr>
              <a:spLocks noChangeShapeType="1"/>
            </p:cNvSpPr>
            <p:nvPr/>
          </p:nvSpPr>
          <p:spPr bwMode="auto">
            <a:xfrm>
              <a:off x="2496" y="340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698" name="Freeform 54"/>
            <p:cNvSpPr/>
            <p:nvPr/>
          </p:nvSpPr>
          <p:spPr bwMode="auto">
            <a:xfrm>
              <a:off x="1968" y="3552"/>
              <a:ext cx="1008" cy="144"/>
            </a:xfrm>
            <a:custGeom>
              <a:avLst/>
              <a:gdLst>
                <a:gd name="T0" fmla="*/ 0 w 1008"/>
                <a:gd name="T1" fmla="*/ 144 h 144"/>
                <a:gd name="T2" fmla="*/ 0 w 1008"/>
                <a:gd name="T3" fmla="*/ 0 h 144"/>
                <a:gd name="T4" fmla="*/ 1008 w 1008"/>
                <a:gd name="T5" fmla="*/ 0 h 144"/>
                <a:gd name="T6" fmla="*/ 1008 w 1008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144"/>
                <a:gd name="T14" fmla="*/ 1008 w 1008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144">
                  <a:moveTo>
                    <a:pt x="0" y="144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6800" y="2895600"/>
            <a:ext cx="7010400" cy="533400"/>
            <a:chOff x="1066800" y="2895600"/>
            <a:chExt cx="7010400" cy="533400"/>
          </a:xfrm>
        </p:grpSpPr>
        <p:sp>
          <p:nvSpPr>
            <p:cNvPr id="63543" name="Line 55"/>
            <p:cNvSpPr>
              <a:spLocks noChangeShapeType="1"/>
            </p:cNvSpPr>
            <p:nvPr/>
          </p:nvSpPr>
          <p:spPr bwMode="auto">
            <a:xfrm>
              <a:off x="1066800" y="3124200"/>
              <a:ext cx="7010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4" name="Line 56"/>
            <p:cNvSpPr>
              <a:spLocks noChangeShapeType="1"/>
            </p:cNvSpPr>
            <p:nvPr/>
          </p:nvSpPr>
          <p:spPr bwMode="auto">
            <a:xfrm flipH="1">
              <a:off x="1066800" y="31242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5" name="Line 57"/>
            <p:cNvSpPr>
              <a:spLocks noChangeShapeType="1"/>
            </p:cNvSpPr>
            <p:nvPr/>
          </p:nvSpPr>
          <p:spPr bwMode="auto">
            <a:xfrm>
              <a:off x="2819400" y="31242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6" name="Line 58"/>
            <p:cNvSpPr>
              <a:spLocks noChangeShapeType="1"/>
            </p:cNvSpPr>
            <p:nvPr/>
          </p:nvSpPr>
          <p:spPr bwMode="auto">
            <a:xfrm>
              <a:off x="6553200" y="31242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7" name="Line 59"/>
            <p:cNvSpPr>
              <a:spLocks noChangeShapeType="1"/>
            </p:cNvSpPr>
            <p:nvPr/>
          </p:nvSpPr>
          <p:spPr bwMode="auto">
            <a:xfrm>
              <a:off x="8077200" y="31242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8" name="Line 60"/>
            <p:cNvSpPr>
              <a:spLocks noChangeShapeType="1"/>
            </p:cNvSpPr>
            <p:nvPr/>
          </p:nvSpPr>
          <p:spPr bwMode="auto">
            <a:xfrm>
              <a:off x="4648200" y="2895600"/>
              <a:ext cx="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549" name="Line 61"/>
            <p:cNvSpPr>
              <a:spLocks noChangeShapeType="1"/>
            </p:cNvSpPr>
            <p:nvPr/>
          </p:nvSpPr>
          <p:spPr bwMode="auto">
            <a:xfrm>
              <a:off x="4648200" y="31242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3550" name="Oval 62"/>
          <p:cNvSpPr>
            <a:spLocks noChangeArrowheads="1"/>
          </p:cNvSpPr>
          <p:nvPr/>
        </p:nvSpPr>
        <p:spPr bwMode="auto">
          <a:xfrm>
            <a:off x="3886200" y="3429000"/>
            <a:ext cx="1447800" cy="1066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PANITIA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BANDING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>
            <a:off x="4643438" y="197167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0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490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charRg st="37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490">
                                            <p:txEl>
                                              <p:charRg st="37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,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,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/>
      <p:bldP spid="635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698" name="Group 2"/>
          <p:cNvGrpSpPr/>
          <p:nvPr/>
        </p:nvGrpSpPr>
        <p:grpSpPr>
          <a:xfrm>
            <a:off x="2970213" y="1125538"/>
            <a:ext cx="6281737" cy="5399087"/>
            <a:chOff x="3527818" y="2079191"/>
            <a:chExt cx="5630312" cy="4797891"/>
          </a:xfrm>
        </p:grpSpPr>
        <p:pic>
          <p:nvPicPr>
            <p:cNvPr id="29701" name="image3.p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14575" y="2431689"/>
              <a:ext cx="458466" cy="537511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9702" name="image4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2124" y="2641837"/>
              <a:ext cx="411304" cy="327364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29703" name="image5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8255" y="2624211"/>
              <a:ext cx="531788" cy="324261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7" name="Shape 1137"/>
            <p:cNvSpPr/>
            <p:nvPr/>
          </p:nvSpPr>
          <p:spPr>
            <a:xfrm>
              <a:off x="3537778" y="2079191"/>
              <a:ext cx="4553197" cy="300485"/>
            </a:xfrm>
            <a:prstGeom prst="rect">
              <a:avLst/>
            </a:prstGeom>
            <a:solidFill>
              <a:srgbClr val="C00000"/>
            </a:solidFill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3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Jumlah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Perusahaan (UU No. 7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Tahun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1981)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Shape 1138"/>
            <p:cNvSpPr/>
            <p:nvPr/>
          </p:nvSpPr>
          <p:spPr>
            <a:xfrm>
              <a:off x="7134803" y="2488303"/>
              <a:ext cx="1313313" cy="32728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5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18,928,427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9" name="Shape 1139"/>
            <p:cNvSpPr/>
            <p:nvPr/>
          </p:nvSpPr>
          <p:spPr>
            <a:xfrm>
              <a:off x="5498498" y="2527803"/>
              <a:ext cx="1115533" cy="32870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5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1,801,991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0" name="Shape 1140"/>
            <p:cNvSpPr/>
            <p:nvPr/>
          </p:nvSpPr>
          <p:spPr>
            <a:xfrm>
              <a:off x="4099813" y="2513696"/>
              <a:ext cx="860838" cy="32870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5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249,777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1" name="Shape 1141"/>
            <p:cNvSpPr/>
            <p:nvPr/>
          </p:nvSpPr>
          <p:spPr>
            <a:xfrm>
              <a:off x="4116888" y="2735180"/>
              <a:ext cx="862262" cy="30048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Besar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2" name="Shape 1142"/>
            <p:cNvSpPr/>
            <p:nvPr/>
          </p:nvSpPr>
          <p:spPr>
            <a:xfrm>
              <a:off x="5507035" y="2730948"/>
              <a:ext cx="996012" cy="300485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Menengah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3" name="Shape 1143"/>
            <p:cNvSpPr/>
            <p:nvPr/>
          </p:nvSpPr>
          <p:spPr>
            <a:xfrm>
              <a:off x="7147609" y="2718251"/>
              <a:ext cx="1300507" cy="30048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K</a:t>
              </a:r>
              <a:r>
                <a:rPr kumimoji="0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ecil</a:t>
              </a:r>
              <a:r>
                <a:rPr kumimoji="0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&amp; </a:t>
              </a:r>
              <a:r>
                <a:rPr kumimoji="0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mikro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4" name="Shape 1144"/>
            <p:cNvSpPr/>
            <p:nvPr/>
          </p:nvSpPr>
          <p:spPr>
            <a:xfrm>
              <a:off x="3527818" y="3200721"/>
              <a:ext cx="4563156" cy="301896"/>
            </a:xfrm>
            <a:prstGeom prst="rect">
              <a:avLst/>
            </a:prstGeom>
            <a:solidFill>
              <a:srgbClr val="C00000"/>
            </a:solidFill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3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Jumlah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Pengawas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Ketenagakerjaan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29712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106" y="3573952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16" name="Shape 1146"/>
            <p:cNvSpPr/>
            <p:nvPr/>
          </p:nvSpPr>
          <p:spPr>
            <a:xfrm>
              <a:off x="3913416" y="3470170"/>
              <a:ext cx="1001703" cy="55441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34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3000" b="1" i="0" u="none" strike="noStrike" kern="0" cap="none" spc="0" normalizeH="0" baseline="0" noProof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1923</a:t>
              </a:r>
              <a:endParaRPr kumimoji="0" sz="3000" b="1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14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106" y="4142772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18" name="Shape 1148"/>
            <p:cNvSpPr/>
            <p:nvPr/>
          </p:nvSpPr>
          <p:spPr>
            <a:xfrm>
              <a:off x="3913416" y="4104999"/>
              <a:ext cx="862262" cy="40487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383</a:t>
              </a:r>
              <a:endParaRPr kumimoji="0" sz="2030" b="1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9" name="Shape 1149"/>
            <p:cNvSpPr/>
            <p:nvPr/>
          </p:nvSpPr>
          <p:spPr>
            <a:xfrm>
              <a:off x="4818364" y="3546350"/>
              <a:ext cx="1795667" cy="51914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Pengawas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Ketenagakerjaan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0" name="Shape 1150"/>
            <p:cNvSpPr/>
            <p:nvPr/>
          </p:nvSpPr>
          <p:spPr>
            <a:xfrm>
              <a:off x="4321782" y="4202339"/>
              <a:ext cx="1233631" cy="30189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PPNS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1" name="Shape 1151"/>
            <p:cNvSpPr/>
            <p:nvPr/>
          </p:nvSpPr>
          <p:spPr>
            <a:xfrm>
              <a:off x="6441864" y="3570332"/>
              <a:ext cx="1232209" cy="32728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5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Termasuk</a:t>
              </a:r>
              <a:r>
                <a:rPr kumimoji="0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: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19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4662" y="6170065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6" name="Shape 1156"/>
            <p:cNvSpPr/>
            <p:nvPr/>
          </p:nvSpPr>
          <p:spPr>
            <a:xfrm>
              <a:off x="6446132" y="6132217"/>
              <a:ext cx="860839" cy="40488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14</a:t>
              </a:r>
              <a:endParaRPr kumimoji="0" sz="2030" b="1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7" name="Shape 1157"/>
            <p:cNvSpPr/>
            <p:nvPr/>
          </p:nvSpPr>
          <p:spPr>
            <a:xfrm>
              <a:off x="6767702" y="6139271"/>
              <a:ext cx="2003407" cy="51914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Pengawas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</a:t>
              </a: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Spesialis K3 Konstruksi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22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106" y="4808614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9" name="Shape 1159"/>
            <p:cNvSpPr/>
            <p:nvPr/>
          </p:nvSpPr>
          <p:spPr>
            <a:xfrm>
              <a:off x="3913416" y="4770863"/>
              <a:ext cx="862262" cy="35973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p>
              <a:pPr defTabSz="403225" eaLnBrk="1" hangingPunct="1">
                <a:buNone/>
              </a:pPr>
              <a:r>
                <a:rPr sz="2000" b="1" dirty="0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6</a:t>
              </a:r>
              <a:r>
                <a:rPr lang="zh-CN" altLang="x-none" sz="20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7</a:t>
              </a:r>
              <a:endParaRPr lang="zh-CN" altLang="x-none" sz="2000" b="1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sp>
          <p:nvSpPr>
            <p:cNvPr id="30" name="Shape 1160"/>
            <p:cNvSpPr/>
            <p:nvPr/>
          </p:nvSpPr>
          <p:spPr>
            <a:xfrm>
              <a:off x="4321782" y="4605807"/>
              <a:ext cx="1676146" cy="51914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Pengawas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Spesialis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K3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Listrik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25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064" y="6170875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32" name="Shape 1162"/>
            <p:cNvSpPr/>
            <p:nvPr/>
          </p:nvSpPr>
          <p:spPr>
            <a:xfrm>
              <a:off x="3927645" y="6133628"/>
              <a:ext cx="862262" cy="40487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51</a:t>
              </a:r>
              <a:endParaRPr kumimoji="0" sz="203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33" name="Shape 1163"/>
            <p:cNvSpPr/>
            <p:nvPr/>
          </p:nvSpPr>
          <p:spPr>
            <a:xfrm>
              <a:off x="4316090" y="6139271"/>
              <a:ext cx="1734483" cy="737811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</a:t>
              </a: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engawas Spesialis K3 Mekanik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28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8403" y="4846304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35" name="Shape 1165"/>
            <p:cNvSpPr/>
            <p:nvPr/>
          </p:nvSpPr>
          <p:spPr>
            <a:xfrm>
              <a:off x="6429058" y="4808952"/>
              <a:ext cx="862262" cy="40488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87</a:t>
              </a:r>
              <a:endParaRPr kumimoji="0" sz="203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36" name="Shape 1166"/>
            <p:cNvSpPr/>
            <p:nvPr/>
          </p:nvSpPr>
          <p:spPr>
            <a:xfrm>
              <a:off x="6763433" y="4731363"/>
              <a:ext cx="2394697" cy="737811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</a:t>
              </a: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engawas Spesialis K3 Boiler dan Bejana Tekanan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29731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106" y="5512389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38" name="Shape 1168"/>
            <p:cNvSpPr/>
            <p:nvPr/>
          </p:nvSpPr>
          <p:spPr>
            <a:xfrm>
              <a:off x="3913416" y="5474817"/>
              <a:ext cx="862262" cy="359736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p>
              <a:pPr defTabSz="403225" eaLnBrk="1" hangingPunct="1">
                <a:buNone/>
              </a:pPr>
              <a:r>
                <a:rPr sz="2000" b="1" dirty="0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55</a:t>
              </a:r>
              <a:endParaRPr lang="zh-CN" altLang="x-none" sz="2000" b="1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sp>
          <p:nvSpPr>
            <p:cNvPr id="39" name="Shape 1169"/>
            <p:cNvSpPr/>
            <p:nvPr/>
          </p:nvSpPr>
          <p:spPr>
            <a:xfrm>
              <a:off x="4321782" y="5370423"/>
              <a:ext cx="1653380" cy="739222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p>
              <a:pPr defTabSz="403225" eaLnBrk="1" hangingPunct="1">
                <a:buNone/>
              </a:pP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Pengawas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Spesialis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K3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Lingkungan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Kerja</a:t>
              </a:r>
              <a:endParaRPr sz="1600" b="1" dirty="0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  <a:p>
              <a:pPr defTabSz="403225" eaLnBrk="1" hangingPunct="1">
                <a:buNone/>
              </a:pPr>
              <a:endParaRPr lang="zh-CN" altLang="x-none" sz="1600" b="1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pic>
          <p:nvPicPr>
            <p:cNvPr id="29734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830" y="4163377"/>
              <a:ext cx="341020" cy="341019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41" name="Shape 1171"/>
            <p:cNvSpPr/>
            <p:nvPr/>
          </p:nvSpPr>
          <p:spPr>
            <a:xfrm>
              <a:off x="6436172" y="4126159"/>
              <a:ext cx="862262" cy="40488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28</a:t>
              </a:r>
              <a:endParaRPr kumimoji="0" sz="203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2" name="Shape 1172"/>
            <p:cNvSpPr/>
            <p:nvPr/>
          </p:nvSpPr>
          <p:spPr>
            <a:xfrm>
              <a:off x="6750627" y="3963926"/>
              <a:ext cx="2407503" cy="737811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p>
              <a:pPr defTabSz="403225" eaLnBrk="1" hangingPunct="1">
                <a:buNone/>
              </a:pP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Pengawas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Spesialis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K3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Penanggulangan</a:t>
              </a:r>
              <a:r>
                <a: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 </a:t>
              </a:r>
              <a:r>
                <a:rPr lang="zh-CN" altLang="x-none" sz="1600" b="1" err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rPr>
                <a:t>Kebakaran</a:t>
              </a:r>
              <a:endParaRPr sz="1600" b="1" dirty="0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  <a:p>
              <a:pPr defTabSz="403225" eaLnBrk="1" hangingPunct="1">
                <a:buNone/>
              </a:pPr>
              <a:endParaRPr lang="zh-CN" altLang="x-none" sz="1600" b="1">
                <a:solidFill>
                  <a:srgbClr val="222A35"/>
                </a:solidFill>
                <a:latin typeface="Times New Roman" panose="02020603050405020304" pitchFamily="18" charset="0"/>
                <a:sym typeface="Calibri" panose="020F0502020204030204" pitchFamily="34" charset="0"/>
              </a:endParaRPr>
            </a:p>
          </p:txBody>
        </p:sp>
        <p:pic>
          <p:nvPicPr>
            <p:cNvPr id="29737" name="image6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8403" y="5520541"/>
              <a:ext cx="341020" cy="34102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44" name="Shape 1174"/>
            <p:cNvSpPr/>
            <p:nvPr/>
          </p:nvSpPr>
          <p:spPr>
            <a:xfrm>
              <a:off x="6429058" y="5483281"/>
              <a:ext cx="862262" cy="404880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28</a:t>
              </a:r>
              <a:endParaRPr kumimoji="0" sz="2030" b="1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45" name="Shape 1175"/>
            <p:cNvSpPr/>
            <p:nvPr/>
          </p:nvSpPr>
          <p:spPr>
            <a:xfrm>
              <a:off x="6774816" y="5462121"/>
              <a:ext cx="1996292" cy="519149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Pengawas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Spesialis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K3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Kesehatan</a:t>
              </a: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 </a:t>
              </a:r>
              <a:r>
                <a:rPr kumimoji="0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Kerja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</p:grpSp>
      <p:pic>
        <p:nvPicPr>
          <p:cNvPr id="46" name="image1.jpg" descr="C:\Users\LENA KURNIAWATI\Documents\Bluetooth\Inbox\IMG-20150912-WA003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58888" cy="1125538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>
            <a:miter lim="400000"/>
            <a:headEnd/>
            <a:tailEnd/>
          </a:ln>
        </p:spPr>
      </p:pic>
      <p:pic>
        <p:nvPicPr>
          <p:cNvPr id="29700" name="image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13" y="908050"/>
            <a:ext cx="1914525" cy="5208588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46" name="Group 21"/>
          <p:cNvGrpSpPr/>
          <p:nvPr/>
        </p:nvGrpSpPr>
        <p:grpSpPr>
          <a:xfrm>
            <a:off x="2182813" y="1444625"/>
            <a:ext cx="6989762" cy="4192588"/>
            <a:chOff x="2183189" y="2347716"/>
            <a:chExt cx="6988882" cy="4193193"/>
          </a:xfrm>
        </p:grpSpPr>
        <p:grpSp>
          <p:nvGrpSpPr>
            <p:cNvPr id="31751" name="Group 2"/>
            <p:cNvGrpSpPr/>
            <p:nvPr/>
          </p:nvGrpSpPr>
          <p:grpSpPr>
            <a:xfrm>
              <a:off x="2183189" y="2347716"/>
              <a:ext cx="6988882" cy="4000513"/>
              <a:chOff x="3562106" y="4061310"/>
              <a:chExt cx="6263510" cy="3554483"/>
            </a:xfrm>
          </p:grpSpPr>
          <p:pic>
            <p:nvPicPr>
              <p:cNvPr id="31756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562106" y="4075912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16" name="Shape 1146"/>
              <p:cNvSpPr/>
              <p:nvPr/>
            </p:nvSpPr>
            <p:spPr>
              <a:xfrm>
                <a:off x="3913477" y="4061310"/>
                <a:ext cx="1001479" cy="3554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34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26.547</a:t>
                </a:r>
                <a:endPara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58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562106" y="4634392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18" name="Shape 1148"/>
              <p:cNvSpPr/>
              <p:nvPr/>
            </p:nvSpPr>
            <p:spPr>
              <a:xfrm>
                <a:off x="3913477" y="4597379"/>
                <a:ext cx="862068" cy="4048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3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383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19" name="Shape 1149"/>
              <p:cNvSpPr/>
              <p:nvPr/>
            </p:nvSpPr>
            <p:spPr>
              <a:xfrm>
                <a:off x="4670276" y="4116328"/>
                <a:ext cx="1796688" cy="300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Ahli</a:t>
                </a:r>
                <a:r>
                  <a:rPr kumimoji="0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 K3 </a:t>
                </a:r>
                <a:r>
                  <a:rPr kumimoji="0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Umum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31761" name="Shape 1150"/>
              <p:cNvSpPr/>
              <p:nvPr/>
            </p:nvSpPr>
            <p:spPr>
              <a:xfrm>
                <a:off x="4476831" y="4537030"/>
                <a:ext cx="2182897" cy="5195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0340" rIns="40340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id-ID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Ahli K3 Bidang </a:t>
                </a:r>
                <a:r>
                  <a:rPr lang="en-US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Pesawat Uap dan Bejana Tekanan</a:t>
                </a:r>
                <a:endParaRPr lang="en-US" alt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Shape 1151"/>
              <p:cNvSpPr/>
              <p:nvPr/>
            </p:nvSpPr>
            <p:spPr>
              <a:xfrm>
                <a:off x="6441358" y="4154417"/>
                <a:ext cx="1231933" cy="2623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5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1325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Termasuk</a:t>
                </a:r>
                <a:r>
                  <a:rPr kumimoji="0" sz="1325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:</a:t>
                </a:r>
                <a:endParaRPr kumimoji="0" sz="1325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63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364588" y="6550082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26" name="Shape 1156"/>
              <p:cNvSpPr/>
              <p:nvPr/>
            </p:nvSpPr>
            <p:spPr>
              <a:xfrm>
                <a:off x="6705953" y="6513121"/>
                <a:ext cx="860645" cy="359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3.413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27" name="Shape 1157"/>
              <p:cNvSpPr/>
              <p:nvPr/>
            </p:nvSpPr>
            <p:spPr>
              <a:xfrm>
                <a:off x="7415808" y="6483496"/>
                <a:ext cx="2002958" cy="5191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Ahli K3 Bidang </a:t>
                </a:r>
                <a:r>
                  <a:rPr kumimoji="0" lang="id-ID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Konstruksi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66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562106" y="5291405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29" name="Shape 1159"/>
              <p:cNvSpPr/>
              <p:nvPr/>
            </p:nvSpPr>
            <p:spPr>
              <a:xfrm>
                <a:off x="3913477" y="5254769"/>
                <a:ext cx="862068" cy="359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4.716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30" name="Shape 1160"/>
              <p:cNvSpPr/>
              <p:nvPr/>
            </p:nvSpPr>
            <p:spPr>
              <a:xfrm>
                <a:off x="4540824" y="5301323"/>
                <a:ext cx="1675770" cy="2257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Ahli K3 </a:t>
                </a:r>
                <a:r>
                  <a:rPr kumimoji="0" lang="id-ID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Bidang</a:t>
                </a:r>
                <a:r>
                  <a:rPr kumimoji="0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 </a:t>
                </a:r>
                <a:r>
                  <a:rPr kumimoji="0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Listrik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69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587064" y="6498877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32" name="Shape 1162"/>
              <p:cNvSpPr/>
              <p:nvPr/>
            </p:nvSpPr>
            <p:spPr>
              <a:xfrm>
                <a:off x="3927702" y="6462335"/>
                <a:ext cx="862068" cy="359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193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33" name="Shape 1163"/>
              <p:cNvSpPr/>
              <p:nvPr/>
            </p:nvSpPr>
            <p:spPr>
              <a:xfrm>
                <a:off x="4483922" y="6466568"/>
                <a:ext cx="1735517" cy="9578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Ahli K3 Bidang </a:t>
                </a:r>
                <a:r>
                  <a:rPr kumimoji="0" lang="id-ID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Pesawat Angkat dan Angkut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72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348328" y="5942728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35" name="Shape 1165"/>
              <p:cNvSpPr/>
              <p:nvPr/>
            </p:nvSpPr>
            <p:spPr>
              <a:xfrm>
                <a:off x="6688882" y="5905106"/>
                <a:ext cx="862068" cy="3597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63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36" name="Shape 1166"/>
              <p:cNvSpPr/>
              <p:nvPr/>
            </p:nvSpPr>
            <p:spPr>
              <a:xfrm>
                <a:off x="7411540" y="5888177"/>
                <a:ext cx="2394160" cy="7392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Ahli K3 Bidang </a:t>
                </a:r>
                <a:r>
                  <a:rPr kumimoji="0" lang="id-ID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Pesawat Tenaga dan Produksi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75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562106" y="5877760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38" name="Shape 1168"/>
              <p:cNvSpPr/>
              <p:nvPr/>
            </p:nvSpPr>
            <p:spPr>
              <a:xfrm>
                <a:off x="3913477" y="5840213"/>
                <a:ext cx="862068" cy="3597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469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39" name="Shape 1169"/>
              <p:cNvSpPr/>
              <p:nvPr/>
            </p:nvSpPr>
            <p:spPr>
              <a:xfrm>
                <a:off x="4476809" y="5881123"/>
                <a:ext cx="1653009" cy="5191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/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00" b="1">
                    <a:solidFill>
                      <a:srgbClr val="222A35"/>
                    </a:solidFill>
                  </a:defRPr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Ahli K3 Bidang </a:t>
                </a:r>
                <a:r>
                  <a:rPr kumimoji="0" lang="id-ID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Kimia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00" b="1">
                    <a:solidFill>
                      <a:srgbClr val="222A35"/>
                    </a:solidFill>
                  </a:defRPr>
                </a:pP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pic>
            <p:nvPicPr>
              <p:cNvPr id="31778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355755" y="5278228"/>
                <a:ext cx="341020" cy="341019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41" name="Shape 1171"/>
              <p:cNvSpPr/>
              <p:nvPr/>
            </p:nvSpPr>
            <p:spPr>
              <a:xfrm>
                <a:off x="6697418" y="5240662"/>
                <a:ext cx="860645" cy="359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03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22A35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  <a:sym typeface="Calibri" panose="020F0502020204030204"/>
                  </a:rPr>
                  <a:t>2.193</a:t>
                </a: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42" name="Shape 1172"/>
              <p:cNvSpPr/>
              <p:nvPr/>
            </p:nvSpPr>
            <p:spPr>
              <a:xfrm>
                <a:off x="7417231" y="5177180"/>
                <a:ext cx="2408385" cy="7378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p>
                <a:pPr defTabSz="403225" eaLnBrk="1" hangingPunct="1">
                  <a:buNone/>
                </a:pPr>
                <a:r>
                  <a:rPr lang="id-ID" altLang="x-none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Ahli K3 Bidang </a:t>
                </a:r>
                <a:r>
                  <a:rPr lang="zh-CN" altLang="x-none" sz="1600" b="1" err="1">
                    <a:solidFill>
                      <a:srgbClr val="222A35"/>
                    </a:solidFill>
                    <a:latin typeface="Times New Roman" panose="02020603050405020304" pitchFamily="18" charset="0"/>
                    <a:sym typeface="Calibri" panose="020F0502020204030204" pitchFamily="34" charset="0"/>
                  </a:rPr>
                  <a:t>Penanggulangan</a:t>
                </a:r>
                <a:r>
                  <a:rPr lang="zh-CN" altLang="x-none" sz="1600" b="1">
                    <a:solidFill>
                      <a:srgbClr val="222A35"/>
                    </a:solidFill>
                    <a:latin typeface="Times New Roman" panose="02020603050405020304" pitchFamily="18" charset="0"/>
                    <a:sym typeface="Calibri" panose="020F0502020204030204" pitchFamily="34" charset="0"/>
                  </a:rPr>
                  <a:t> </a:t>
                </a:r>
                <a:r>
                  <a:rPr lang="zh-CN" altLang="x-none" sz="1600" b="1" err="1">
                    <a:solidFill>
                      <a:srgbClr val="222A35"/>
                    </a:solidFill>
                    <a:latin typeface="Times New Roman" panose="02020603050405020304" pitchFamily="18" charset="0"/>
                    <a:sym typeface="Calibri" panose="020F0502020204030204" pitchFamily="34" charset="0"/>
                  </a:rPr>
                  <a:t>Kebakaran</a:t>
                </a:r>
                <a:endParaRPr sz="1600" b="1" dirty="0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endParaRPr>
              </a:p>
              <a:p>
                <a:pPr defTabSz="403225" eaLnBrk="1" hangingPunct="1">
                  <a:buNone/>
                </a:pPr>
                <a:endParaRPr lang="zh-CN" altLang="x-none" sz="1600" b="1">
                  <a:solidFill>
                    <a:srgbClr val="222A35"/>
                  </a:solidFill>
                  <a:latin typeface="Times New Roman" panose="02020603050405020304" pitchFamily="18" charset="0"/>
                  <a:sym typeface="Calibri" panose="020F0502020204030204" pitchFamily="34" charset="0"/>
                </a:endParaRPr>
              </a:p>
            </p:txBody>
          </p:sp>
          <p:pic>
            <p:nvPicPr>
              <p:cNvPr id="31781" name="image6.pdf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376248" y="7133639"/>
                <a:ext cx="341020" cy="341020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44" name="Shape 1174"/>
              <p:cNvSpPr/>
              <p:nvPr/>
            </p:nvSpPr>
            <p:spPr>
              <a:xfrm>
                <a:off x="6846785" y="6429889"/>
                <a:ext cx="860646" cy="3597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23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03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45" name="Shape 1175"/>
              <p:cNvSpPr/>
              <p:nvPr/>
            </p:nvSpPr>
            <p:spPr>
              <a:xfrm>
                <a:off x="7449949" y="7097154"/>
                <a:ext cx="1995845" cy="5191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40340" rIns="40340">
                <a:spAutoFit/>
              </a:bodyPr>
              <a:lstStyle>
                <a:lvl1pPr>
                  <a:defRPr sz="1100" b="1">
                    <a:solidFill>
                      <a:srgbClr val="222A35"/>
                    </a:solidFill>
                  </a:defRPr>
                </a:lvl1pPr>
              </a:lstStyle>
              <a:p>
                <a:pPr marL="0" marR="0" lvl="0" indent="0" algn="l" defTabSz="403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Dokter Pemeriksa Kesehatan Tenaga Kerja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endParaRPr>
              </a:p>
            </p:txBody>
          </p:sp>
        </p:grpSp>
        <p:sp>
          <p:nvSpPr>
            <p:cNvPr id="47" name="Shape 1156"/>
            <p:cNvSpPr/>
            <p:nvPr/>
          </p:nvSpPr>
          <p:spPr>
            <a:xfrm>
              <a:off x="5703821" y="5799439"/>
              <a:ext cx="961904" cy="404871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1.050</a:t>
              </a:r>
              <a:endParaRPr kumimoji="0" sz="203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pic>
          <p:nvPicPr>
            <p:cNvPr id="31753" name="image6.p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45036" y="5991397"/>
              <a:ext cx="380513" cy="383813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50" name="Shape 1156"/>
            <p:cNvSpPr/>
            <p:nvPr/>
          </p:nvSpPr>
          <p:spPr>
            <a:xfrm>
              <a:off x="2626045" y="5948686"/>
              <a:ext cx="960317" cy="404871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23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203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62</a:t>
              </a:r>
              <a:endParaRPr kumimoji="0" sz="203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51" name="Shape 1157"/>
            <p:cNvSpPr/>
            <p:nvPr/>
          </p:nvSpPr>
          <p:spPr>
            <a:xfrm>
              <a:off x="3202236" y="5956625"/>
              <a:ext cx="2233331" cy="584284"/>
            </a:xfrm>
            <a:prstGeom prst="rect">
              <a:avLst/>
            </a:prstGeom>
            <a:ln w="12700">
              <a:miter lim="400000"/>
            </a:ln>
          </p:spPr>
          <p:txBody>
            <a:bodyPr lIns="40340" rIns="40340">
              <a:spAutoFit/>
            </a:bodyPr>
            <a:lstStyle>
              <a:lvl1pPr>
                <a:defRPr sz="1100" b="1">
                  <a:solidFill>
                    <a:srgbClr val="222A35"/>
                  </a:solidFill>
                </a:defRPr>
              </a:lvl1pPr>
            </a:lstStyle>
            <a:p>
              <a:pPr marL="0" marR="0" lvl="0" indent="0" algn="l" defTabSz="403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Ahli K3 Bidang </a:t>
              </a:r>
              <a:r>
                <a:rPr kumimoji="0" lang="id-ID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Calibri" panose="020F0502020204030204"/>
                </a:rPr>
                <a:t>Elevator dan Eskalator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52" name="Shape 1144"/>
          <p:cNvSpPr/>
          <p:nvPr/>
        </p:nvSpPr>
        <p:spPr>
          <a:xfrm>
            <a:off x="2144713" y="476250"/>
            <a:ext cx="5634038" cy="708025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0340" rIns="40340">
            <a:spAutoFit/>
          </a:bodyPr>
          <a:lstStyle>
            <a:lvl1pPr>
              <a:defRPr sz="13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0" marR="0" lvl="0" indent="0" algn="l" defTabSz="403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Jumlah</a:t>
            </a:r>
            <a:r>
              <a:rPr kumimoji="0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Ahli</a:t>
            </a:r>
            <a:r>
              <a:rPr kumimoji="0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K3 yang </a:t>
            </a: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melakukan</a:t>
            </a:r>
            <a:r>
              <a:rPr kumimoji="0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pengawasan</a:t>
            </a:r>
            <a:r>
              <a:rPr kumimoji="0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langsung</a:t>
            </a:r>
            <a:r>
              <a:rPr kumimoji="0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di </a:t>
            </a:r>
            <a:r>
              <a:rPr kumimoji="0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perusahaan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48" name="TextBox 3"/>
          <p:cNvSpPr txBox="1"/>
          <p:nvPr/>
        </p:nvSpPr>
        <p:spPr>
          <a:xfrm>
            <a:off x="2211388" y="5876925"/>
            <a:ext cx="6753225" cy="831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id-ID" altLang="en-US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Ahli K3 adalah Tenaga teknis berkeahlian khusus di luar Kementerian Ketenagakerjaan yang ditunjuk oleh Menteri untuk melakukan pengawasan terhadap UU No. 1 Tahun 1970 dan peraturan pelaksanaannya</a:t>
            </a:r>
            <a:endParaRPr lang="id-ID" altLang="en-US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6" name="image1.jpg" descr="C:\Users\LENA KURNIAWATI\Documents\Bluetooth\Inbox\IMG-20150912-WA00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185863" cy="112395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>
            <a:miter lim="400000"/>
            <a:headEnd/>
            <a:tailEnd/>
          </a:ln>
        </p:spPr>
      </p:pic>
      <p:pic>
        <p:nvPicPr>
          <p:cNvPr id="31750" name="image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101725"/>
            <a:ext cx="1914525" cy="520700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9154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K3 HARUS DIKELOLA = </a:t>
            </a:r>
            <a:br>
              <a:rPr kumimoji="0" lang="en-US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FUNGSI PER</a:t>
            </a:r>
            <a:r>
              <a:rPr kumimoji="0" lang="id-ID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usa</a:t>
            </a:r>
            <a:r>
              <a:rPr kumimoji="0" lang="en-US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</a:t>
            </a:r>
            <a:r>
              <a:rPr kumimoji="0" lang="id-ID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aan</a:t>
            </a:r>
            <a:r>
              <a:rPr kumimoji="0" lang="en-US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LAINN</a:t>
            </a:r>
            <a:r>
              <a:rPr kumimoji="0" lang="id-ID" sz="36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YA</a:t>
            </a:r>
            <a:endParaRPr kumimoji="0" lang="en-US" sz="3600" b="1" i="0" u="none" strike="noStrike" kern="1200" cap="all" spc="0" normalizeH="0" baseline="0" noProof="0" dirty="0" smtClean="0">
              <a:ln w="3175" cmpd="sng"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>
          <a:xfrm>
            <a:off x="179388" y="2205038"/>
            <a:ext cx="8534400" cy="3128962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3600" b="1" dirty="0">
                <a:solidFill>
                  <a:schemeClr val="tx1"/>
                </a:solidFill>
              </a:rPr>
              <a:t>  </a:t>
            </a:r>
            <a:r>
              <a:rPr lang="en-US" altLang="en-US" sz="3600" b="1" dirty="0">
                <a:solidFill>
                  <a:schemeClr val="tx1"/>
                </a:solidFill>
              </a:rPr>
              <a:t>MANAJEMEN K3 :</a:t>
            </a:r>
            <a:endParaRPr lang="en-US" altLang="en-US" sz="3600" b="1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/>
                </a:solidFill>
              </a:rPr>
              <a:t>	</a:t>
            </a:r>
            <a:r>
              <a:rPr lang="en-US" altLang="en-US" sz="2800" b="1" i="1" dirty="0">
                <a:solidFill>
                  <a:schemeClr val="tx1"/>
                </a:solidFill>
              </a:rPr>
              <a:t>PROSES MENGINTEGRASIKAN PRINSIP-</a:t>
            </a:r>
            <a:endParaRPr lang="en-US" altLang="en-US" sz="2800" b="1" i="1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 i="1" dirty="0">
                <a:solidFill>
                  <a:schemeClr val="tx1"/>
                </a:solidFill>
              </a:rPr>
              <a:t>	PRINSIP K3 KE DALAM OPERASI </a:t>
            </a:r>
            <a:endParaRPr lang="id-ID" altLang="en-US" sz="2800" b="1" i="1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2800" b="1" i="1" dirty="0">
                <a:solidFill>
                  <a:schemeClr val="tx1"/>
                </a:solidFill>
              </a:rPr>
              <a:t>	</a:t>
            </a:r>
            <a:r>
              <a:rPr lang="en-US" altLang="en-US" sz="2800" b="1" i="1" dirty="0">
                <a:solidFill>
                  <a:schemeClr val="tx1"/>
                </a:solidFill>
              </a:rPr>
              <a:t>PERUS</a:t>
            </a:r>
            <a:r>
              <a:rPr lang="id-ID" altLang="en-US" sz="2800" b="1" i="1" dirty="0">
                <a:solidFill>
                  <a:schemeClr val="tx1"/>
                </a:solidFill>
              </a:rPr>
              <a:t>AHAAN</a:t>
            </a:r>
            <a:r>
              <a:rPr lang="en-US" altLang="en-US" sz="2800" b="1" i="1" dirty="0">
                <a:solidFill>
                  <a:schemeClr val="tx1"/>
                </a:solidFill>
              </a:rPr>
              <a:t> </a:t>
            </a:r>
            <a:endParaRPr lang="en-US" altLang="en-US" sz="2800" b="1" i="1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i="1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/>
                </a:solidFill>
              </a:rPr>
              <a:t>						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/>
          <p:nvPr/>
        </p:nvSpPr>
        <p:spPr>
          <a:xfrm>
            <a:off x="179388" y="1557338"/>
            <a:ext cx="6107112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algn="just" eaLnBrk="1" hangingPunct="1">
              <a:buChar char="•"/>
            </a:pPr>
            <a:r>
              <a:rPr lang="en-US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UU No. 1 Tahun 1970</a:t>
            </a:r>
            <a:endParaRPr lang="en-US" altLang="en-US" sz="3200" b="1" dirty="0">
              <a:solidFill>
                <a:srgbClr val="FFFF00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Undang-Undang Uap 1930</a:t>
            </a:r>
            <a:endParaRPr lang="en-US" altLang="en-US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UU. No. 32  Tahun 2004</a:t>
            </a:r>
            <a:endParaRPr lang="en-US" altLang="en-US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UU. No. 13 Tahun 2003</a:t>
            </a:r>
            <a:endParaRPr lang="en-US" altLang="en-US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UU. No. 21 Tahun 2003</a:t>
            </a:r>
            <a:endParaRPr lang="en-US" altLang="en-US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Peraturan Uap 1930</a:t>
            </a:r>
            <a:endParaRPr lang="en-US" altLang="en-US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id-ID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No. </a:t>
            </a:r>
            <a:r>
              <a:rPr lang="id-ID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50</a:t>
            </a:r>
            <a:r>
              <a:rPr lang="en-US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T</a:t>
            </a:r>
            <a:r>
              <a:rPr lang="id-ID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hn</a:t>
            </a:r>
            <a:r>
              <a:rPr lang="en-US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20</a:t>
            </a:r>
            <a:r>
              <a:rPr lang="id-ID" altLang="en-US" sz="3200" b="1" dirty="0">
                <a:solidFill>
                  <a:srgbClr val="FFFF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12 ttg Penerapan SMK3;</a:t>
            </a:r>
            <a:endParaRPr lang="en-US" altLang="en-US" sz="3200" b="1" dirty="0">
              <a:solidFill>
                <a:srgbClr val="FFFF00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Char char="•"/>
            </a:pP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Peraturan Menteri Tenaga Kerja sebagai peraturan pelaksana UU. No.</a:t>
            </a:r>
            <a:r>
              <a:rPr lang="id-ID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ahoma" panose="020B0604030504040204" pitchFamily="34" charset="0"/>
                <a:cs typeface="Times New Roman" panose="02020603050405020304" pitchFamily="18" charset="0"/>
              </a:rPr>
              <a:t>1 Tahun 1970.</a:t>
            </a:r>
            <a:r>
              <a:rPr lang="en-US" altLang="en-US" dirty="0">
                <a:solidFill>
                  <a:schemeClr val="bg1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	</a:t>
            </a:r>
            <a:endParaRPr lang="en-US" altLang="en-US" dirty="0">
              <a:solidFill>
                <a:schemeClr val="bg1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5843" name="Picture 3" descr="bs01157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6688" y="1557338"/>
            <a:ext cx="2519362" cy="3433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4" name="WordArt 4"/>
          <p:cNvSpPr>
            <a:spLocks noTextEdit="1"/>
          </p:cNvSpPr>
          <p:nvPr/>
        </p:nvSpPr>
        <p:spPr>
          <a:xfrm>
            <a:off x="1062038" y="404813"/>
            <a:ext cx="5545137" cy="765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en-US" sz="3200">
                <a:solidFill>
                  <a:schemeClr val="tx1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  <a:ea typeface="Impact" panose="020B0806030902050204" pitchFamily="34" charset="0"/>
              </a:rPr>
              <a:t>DASAR HUKUM</a:t>
            </a:r>
            <a:endParaRPr lang="en-US" sz="3200">
              <a:solidFill>
                <a:schemeClr val="tx1"/>
              </a:solidFill>
              <a:effectLst>
                <a:outerShdw dist="35921" dir="2699999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  <a:ea typeface="Impact" panose="020B080603090205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2"/>
          <p:cNvSpPr txBox="1"/>
          <p:nvPr/>
        </p:nvSpPr>
        <p:spPr>
          <a:xfrm>
            <a:off x="5310188" y="1279525"/>
            <a:ext cx="3470275" cy="3540125"/>
          </a:xfrm>
          <a:prstGeom prst="rect">
            <a:avLst/>
          </a:prstGeom>
          <a:solidFill>
            <a:srgbClr val="FF9933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UU dan Per.Uap;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No.01/1978;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No.04/1980;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No.01/1982;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No.02/1983;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No.03/1985;  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No.05/1985;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No.02/1989;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Per.Menakertrans No.03/1999;</a:t>
            </a:r>
            <a:endParaRPr lang="id-ID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</a:t>
            </a:r>
            <a:r>
              <a:rPr lang="id-ID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37</a:t>
            </a:r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/</a:t>
            </a:r>
            <a:r>
              <a:rPr lang="id-ID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2016</a:t>
            </a:r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;</a:t>
            </a:r>
            <a:endParaRPr lang="id-ID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</a:t>
            </a:r>
            <a:r>
              <a:rPr lang="id-ID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38</a:t>
            </a:r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/</a:t>
            </a:r>
            <a:r>
              <a:rPr lang="id-ID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2016</a:t>
            </a:r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;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Kep.Menakertrans No.51/1999;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SE Menakertrans No.01/1997;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SE Menakertrans No.01/1979</a:t>
            </a:r>
            <a:endParaRPr lang="en-US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37891" name="Rectangle 3"/>
          <p:cNvSpPr/>
          <p:nvPr/>
        </p:nvSpPr>
        <p:spPr>
          <a:xfrm>
            <a:off x="0" y="-6350"/>
            <a:ext cx="6934200" cy="701675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4000" b="1" dirty="0">
                <a:latin typeface="Times New Roman" panose="02020603050405020304" pitchFamily="18" charset="0"/>
                <a:cs typeface="Arial" panose="020B0604020202020204" pitchFamily="34" charset="0"/>
              </a:rPr>
              <a:t>Peraturan Perundangan K3</a:t>
            </a:r>
            <a:endParaRPr lang="en-GB" altLang="en-US" sz="40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37892" name="Rectangle 4"/>
          <p:cNvSpPr/>
          <p:nvPr/>
        </p:nvSpPr>
        <p:spPr>
          <a:xfrm>
            <a:off x="1098550" y="1374775"/>
            <a:ext cx="3581400" cy="2057400"/>
          </a:xfrm>
          <a:prstGeom prst="rect">
            <a:avLst/>
          </a:prstGeom>
          <a:solidFill>
            <a:srgbClr val="D20637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457200" indent="-457200" eaLnBrk="1" hangingPunct="1"/>
            <a:r>
              <a:rPr lang="en-US" altLang="en-US" sz="1600" b="1" dirty="0">
                <a:latin typeface="Trebuchet MS" panose="020B0603020202020204" pitchFamily="34" charset="0"/>
              </a:rPr>
              <a:t>UU dan Per.Uap;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FF00"/>
                </a:solidFill>
                <a:latin typeface="Trebuchet MS" panose="020B0603020202020204" pitchFamily="34" charset="0"/>
              </a:rPr>
              <a:t>Per.Menaker No.01/1976;</a:t>
            </a:r>
            <a:endParaRPr lang="en-US" altLang="en-US" sz="1600" b="1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FF00"/>
                </a:solidFill>
                <a:latin typeface="Trebuchet MS" panose="020B0603020202020204" pitchFamily="34" charset="0"/>
              </a:rPr>
              <a:t>Per.Menaker No.01/1979; </a:t>
            </a:r>
            <a:endParaRPr lang="en-US" altLang="en-US" sz="1600" b="1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No.02/1982;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No.01/1988;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No.01/1989;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FF00"/>
                </a:solidFill>
                <a:latin typeface="Trebuchet MS" panose="020B0603020202020204" pitchFamily="34" charset="0"/>
              </a:rPr>
              <a:t>Per.Menaker No.02/1992;</a:t>
            </a:r>
            <a:endParaRPr lang="en-US" altLang="en-US" sz="1600" b="1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FF66"/>
                </a:solidFill>
                <a:latin typeface="Trebuchet MS" panose="020B0603020202020204" pitchFamily="34" charset="0"/>
              </a:rPr>
              <a:t>Kep.Menakertrans No.187/1999;</a:t>
            </a:r>
            <a:endParaRPr lang="en-US" altLang="en-US" sz="1600" b="1" dirty="0">
              <a:solidFill>
                <a:srgbClr val="FFFF66"/>
              </a:solidFill>
              <a:latin typeface="Trebuchet MS" panose="020B0603020202020204" pitchFamily="34" charset="0"/>
            </a:endParaRPr>
          </a:p>
        </p:txBody>
      </p:sp>
      <p:sp>
        <p:nvSpPr>
          <p:cNvPr id="37893" name="Rectangle 5"/>
          <p:cNvSpPr/>
          <p:nvPr/>
        </p:nvSpPr>
        <p:spPr>
          <a:xfrm>
            <a:off x="1111250" y="925513"/>
            <a:ext cx="20574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defTabSz="914400" eaLnBrk="1" hangingPunct="1">
              <a:spcBef>
                <a:spcPct val="50000"/>
              </a:spcBef>
              <a:tabLst>
                <a:tab pos="438150" algn="l"/>
              </a:tabLst>
            </a:pPr>
            <a:r>
              <a:rPr lang="en-US" altLang="en-US" sz="1800" b="1" dirty="0">
                <a:latin typeface="Tahoma" panose="020B0604030504040204" pitchFamily="34" charset="0"/>
              </a:rPr>
              <a:t>1. PERSONIL</a:t>
            </a:r>
            <a:r>
              <a:rPr lang="en-US" altLang="en-US" sz="1800" dirty="0">
                <a:latin typeface="Tahoma" panose="020B0604030504040204" pitchFamily="34" charset="0"/>
              </a:rPr>
              <a:t> :</a:t>
            </a:r>
            <a:endParaRPr lang="en-US" altLang="en-US" sz="1800" dirty="0">
              <a:latin typeface="Tahoma" panose="020B0604030504040204" pitchFamily="34" charset="0"/>
            </a:endParaRPr>
          </a:p>
        </p:txBody>
      </p:sp>
      <p:sp>
        <p:nvSpPr>
          <p:cNvPr id="37894" name="Rectangle 6"/>
          <p:cNvSpPr/>
          <p:nvPr/>
        </p:nvSpPr>
        <p:spPr>
          <a:xfrm>
            <a:off x="5219700" y="847725"/>
            <a:ext cx="2667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defTabSz="914400" eaLnBrk="1" hangingPunct="1">
              <a:spcBef>
                <a:spcPct val="50000"/>
              </a:spcBef>
              <a:tabLst>
                <a:tab pos="438150" algn="l"/>
              </a:tabLst>
            </a:pPr>
            <a:r>
              <a:rPr lang="en-US" altLang="en-US" sz="1800" b="1" dirty="0">
                <a:latin typeface="Tahoma" panose="020B0604030504040204" pitchFamily="34" charset="0"/>
              </a:rPr>
              <a:t>2. ALAT / MESIN: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endParaRPr lang="en-US" altLang="en-US" sz="1800" dirty="0">
              <a:latin typeface="Tahoma" panose="020B0604030504040204" pitchFamily="34" charset="0"/>
            </a:endParaRPr>
          </a:p>
        </p:txBody>
      </p:sp>
      <p:sp>
        <p:nvSpPr>
          <p:cNvPr id="37895" name="Rectangle 7"/>
          <p:cNvSpPr/>
          <p:nvPr/>
        </p:nvSpPr>
        <p:spPr>
          <a:xfrm>
            <a:off x="1112838" y="4495800"/>
            <a:ext cx="2744787" cy="157003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457200" indent="-457200" eaLnBrk="1" hangingPunct="1"/>
            <a:r>
              <a:rPr lang="id-ID" altLang="en-US" sz="1600" b="1" dirty="0">
                <a:latin typeface="Trebuchet MS" panose="020B0603020202020204" pitchFamily="34" charset="0"/>
              </a:rPr>
              <a:t>PP 50 Thn 2012</a:t>
            </a:r>
            <a:endParaRPr lang="id-ID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No.01/1980; </a:t>
            </a:r>
            <a:endParaRPr lang="en-US" altLang="en-US" sz="1600" b="1" dirty="0"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No.02/1980; 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No.01/1981;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No.03/1982; 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457200" indent="-457200"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No.03/1998.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7896" name="Rectangle 8"/>
          <p:cNvSpPr/>
          <p:nvPr/>
        </p:nvSpPr>
        <p:spPr>
          <a:xfrm>
            <a:off x="1136650" y="3962400"/>
            <a:ext cx="1506538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457200" indent="-457200" defTabSz="914400" eaLnBrk="1" hangingPunct="1">
              <a:spcBef>
                <a:spcPct val="50000"/>
              </a:spcBef>
              <a:tabLst>
                <a:tab pos="438150" algn="l"/>
              </a:tabLst>
            </a:pPr>
            <a:r>
              <a:rPr lang="en-US" altLang="en-US" sz="1800" b="1" dirty="0">
                <a:latin typeface="Tahoma" panose="020B0604030504040204" pitchFamily="34" charset="0"/>
              </a:rPr>
              <a:t>3. SISTEM</a:t>
            </a:r>
            <a:r>
              <a:rPr lang="en-US" altLang="en-US" sz="1800" dirty="0">
                <a:latin typeface="Tahoma" panose="020B0604030504040204" pitchFamily="34" charset="0"/>
              </a:rPr>
              <a:t> :</a:t>
            </a:r>
            <a:endParaRPr lang="en-US" altLang="en-US" sz="1800" dirty="0">
              <a:latin typeface="Tahoma" panose="020B0604030504040204" pitchFamily="34" charset="0"/>
            </a:endParaRPr>
          </a:p>
        </p:txBody>
      </p:sp>
      <p:sp>
        <p:nvSpPr>
          <p:cNvPr id="37897" name="Rectangle 9"/>
          <p:cNvSpPr/>
          <p:nvPr/>
        </p:nvSpPr>
        <p:spPr>
          <a:xfrm>
            <a:off x="5310188" y="5459413"/>
            <a:ext cx="2881312" cy="58578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/>
            <a:r>
              <a:rPr lang="en-US" alt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Per.Menaker No.04/1987 </a:t>
            </a:r>
            <a:endParaRPr lang="en-US" altLang="en-US" sz="16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eaLnBrk="1" hangingPunct="1"/>
            <a:r>
              <a:rPr lang="en-US" altLang="en-US" sz="1600" b="1" dirty="0">
                <a:latin typeface="Trebuchet MS" panose="020B0603020202020204" pitchFamily="34" charset="0"/>
              </a:rPr>
              <a:t>Per.Menaker No.04/1995</a:t>
            </a:r>
            <a:endParaRPr lang="en-US" altLang="en-US" sz="1600" b="1" dirty="0">
              <a:latin typeface="Trebuchet MS" panose="020B0603020202020204" pitchFamily="34" charset="0"/>
            </a:endParaRPr>
          </a:p>
        </p:txBody>
      </p:sp>
      <p:sp>
        <p:nvSpPr>
          <p:cNvPr id="37898" name="Rectangle 10"/>
          <p:cNvSpPr/>
          <p:nvPr/>
        </p:nvSpPr>
        <p:spPr>
          <a:xfrm>
            <a:off x="5194300" y="4965700"/>
            <a:ext cx="27876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defTabSz="914400" eaLnBrk="1" hangingPunct="1">
              <a:spcBef>
                <a:spcPct val="50000"/>
              </a:spcBef>
              <a:tabLst>
                <a:tab pos="438150" algn="l"/>
              </a:tabLst>
            </a:pPr>
            <a:r>
              <a:rPr lang="en-US" altLang="en-US" sz="1800" b="1" dirty="0">
                <a:latin typeface="Tahoma" panose="020B0604030504040204" pitchFamily="34" charset="0"/>
              </a:rPr>
              <a:t>4. KELEMBAGAAN K3 </a:t>
            </a:r>
            <a:endParaRPr lang="en-US" altLang="en-US" sz="18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196975"/>
            <a:ext cx="7162800" cy="2714625"/>
          </a:xfrm>
          <a:solidFill>
            <a:srgbClr val="92D050"/>
          </a:solidFill>
          <a:ln>
            <a:solidFill>
              <a:srgbClr val="FFC000"/>
            </a:solidFill>
          </a:ln>
        </p:spPr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No. 01/1976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Wajib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Latihan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Hyperkes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bagi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Dokter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Perusahaan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No. 01/1979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Kewajiban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Latihan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Hyperkes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bagi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Paramedis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Perusahaan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No. 02/1980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Pemeriksaan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Tenaga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Penyelenggaraan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Keselamatan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No. 01/1981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Kewajiban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Melaporkan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PAK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No. 03/1982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Pelayanan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Kesehatan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endParaRPr kumimoji="0" lang="id-ID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id-ID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Permenaker 15/2008 ttg P3K</a:t>
            </a:r>
            <a:endParaRPr kumimoji="0" lang="id-ID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10"/>
          <p:cNvSpPr>
            <a:spLocks noChangeArrowheads="1"/>
          </p:cNvSpPr>
          <p:nvPr/>
        </p:nvSpPr>
        <p:spPr bwMode="auto">
          <a:xfrm>
            <a:off x="609600" y="609600"/>
            <a:ext cx="5943600" cy="40005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>
            <a:spAutoFit/>
          </a:bodyPr>
          <a:lstStyle>
            <a:lvl1pPr marL="457200" indent="-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tabLst>
                <a:tab pos="438150" algn="l"/>
              </a:tabLst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8150" algn="l"/>
              </a:tabLst>
              <a:defRPr/>
            </a:pP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5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 </a:t>
            </a: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KESEHATAN KERJA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5"/>
          <p:cNvSpPr txBox="1"/>
          <p:nvPr/>
        </p:nvSpPr>
        <p:spPr>
          <a:xfrm>
            <a:off x="838200" y="1712913"/>
            <a:ext cx="73914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d-ID" altLang="en-US" sz="18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251520" y="116632"/>
            <a:ext cx="7572396" cy="7143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R="0" defTabSz="914400" fontAlgn="auto"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</a:br>
            <a:r>
              <a:rPr kumimoji="0" lang="id-ID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6. </a:t>
            </a:r>
            <a:r>
              <a:rPr kumimoji="0" lang="en-US" sz="2800" b="1" kern="1200" cap="none" spc="0" normalizeH="0" baseline="0" noProof="0" dirty="0" err="1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Lingkungan</a:t>
            </a:r>
            <a:r>
              <a:rPr kumimoji="0" lang="en-US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 </a:t>
            </a:r>
            <a:r>
              <a:rPr kumimoji="0" lang="en-US" sz="2800" b="1" kern="1200" cap="none" spc="0" normalizeH="0" baseline="0" noProof="0" dirty="0" err="1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Kerja</a:t>
            </a:r>
            <a:endParaRPr kumimoji="0" lang="en-US" sz="2800" b="1" kern="1200" cap="none" spc="0" normalizeH="0" baseline="0" noProof="0" dirty="0">
              <a:solidFill>
                <a:srgbClr val="FFFF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Stencil" panose="040409050D0802020404" pitchFamily="82" charset="0"/>
              <a:ea typeface="+mj-ea"/>
              <a:cs typeface="Aharoni" pitchFamily="2" charset="-79"/>
            </a:endParaRPr>
          </a:p>
        </p:txBody>
      </p:sp>
      <p:sp>
        <p:nvSpPr>
          <p:cNvPr id="41988" name="Text Box 6"/>
          <p:cNvSpPr txBox="1"/>
          <p:nvPr/>
        </p:nvSpPr>
        <p:spPr>
          <a:xfrm>
            <a:off x="681038" y="1052513"/>
            <a:ext cx="7705725" cy="440055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177800" algn="l"/>
                <a:tab pos="635000" algn="l"/>
              </a:tabLst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342900" lvl="0" indent="-34290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Century Gothic" panose="020B0502020202020204" pitchFamily="34" charset="0"/>
              <a:buAutoNum type="alphaLcPeriod"/>
              <a:tabLst>
                <a:tab pos="177800" algn="l"/>
                <a:tab pos="635000" algn="l"/>
              </a:tabLs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UU No. 3 Tahun 1969 ttg Persetujuan Konvensi ILO No. 120 mengenai Hygiene Dalam Perniagaan dan Kantor-Kantor;</a:t>
            </a:r>
            <a:endParaRPr lang="id-ID" altLang="en-US" dirty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342900" lvl="0" indent="-342900" algn="just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>
                <a:tab pos="177800" algn="l"/>
                <a:tab pos="635000" algn="l"/>
              </a:tabLst>
            </a:pPr>
            <a:r>
              <a:rPr lang="id-ID" altLang="en-US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Peraturan Menteri Tenaga Kerja dan Transmigrasi No.Per.08/MEN/2010 tentang Alat Pelindung Diri</a:t>
            </a:r>
            <a:endParaRPr lang="id-ID" altLang="en-US" dirty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342900" lvl="0" indent="-342900" algn="just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>
                <a:tab pos="177800" algn="l"/>
                <a:tab pos="635000" algn="l"/>
              </a:tabLst>
            </a:pPr>
            <a:r>
              <a:rPr lang="id-ID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Permenaker No. Per. 09/MEN/III/2016 tentang K3 Dalam Pekerjaan Pada Ketinggian;</a:t>
            </a:r>
            <a:endParaRPr lang="id-ID" altLang="en-US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</a:endParaRPr>
          </a:p>
          <a:p>
            <a:pPr marL="342900" lvl="0" indent="-342900" algn="just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>
                <a:tab pos="177800" algn="l"/>
                <a:tab pos="635000" algn="l"/>
              </a:tabLst>
            </a:pPr>
            <a:r>
              <a:rPr lang="id-ID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Permenaker No. 05 Tahun 2018 tentang K3 Lingkungan Kerja</a:t>
            </a:r>
            <a:endParaRPr lang="id-ID" altLang="en-US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</a:endParaRPr>
          </a:p>
          <a:p>
            <a:pPr marL="342900" lvl="0" indent="-342900" algn="just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>
                <a:tab pos="177800" algn="l"/>
                <a:tab pos="635000" algn="l"/>
              </a:tabLst>
            </a:pPr>
            <a:r>
              <a:rPr lang="en-US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SE. Menakertrans </a:t>
            </a:r>
            <a:r>
              <a:rPr lang="nb-NO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SE.117/Men/ PPK-PKK/III/2005 </a:t>
            </a:r>
            <a:r>
              <a:rPr lang="sv-SE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tentang Pemeriksaan Menyeluruh Pelaksanaan Keselamatan dan Kesehatan Kerja di Pusat Perbelanjaan, Gedung Bertingkat dan tempat-tempat publik lainnya</a:t>
            </a:r>
            <a:endParaRPr lang="id-ID" altLang="en-US" dirty="0">
              <a:solidFill>
                <a:schemeClr val="bg1"/>
              </a:solidFill>
              <a:latin typeface="Arial" panose="020B0604020202020204" pitchFamily="34" charset="0"/>
              <a:ea typeface="Arial Unicode MS" pitchFamily="34" charset="-128"/>
            </a:endParaRPr>
          </a:p>
          <a:p>
            <a:pPr marL="342900" lvl="0" indent="-342900" algn="just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>
                <a:tab pos="177800" algn="l"/>
                <a:tab pos="635000" algn="l"/>
              </a:tabLst>
            </a:pPr>
            <a:r>
              <a:rPr lang="en-GB" altLang="en-US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>SE Menakertrans RI No. SE. 01/MEN/PPK/IV/2012 tentang Pemenuhan Kewajiban Syarat-Syarat K3 di Ruang Terbatas</a:t>
            </a:r>
            <a:endParaRPr lang="id-ID" altLang="en-US" dirty="0">
              <a:solidFill>
                <a:schemeClr val="bg1"/>
              </a:solidFill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557338"/>
            <a:ext cx="7073900" cy="4608513"/>
          </a:xfrm>
          <a:solidFill>
            <a:srgbClr val="CCFFFF"/>
          </a:solidFill>
        </p:spPr>
        <p:txBody>
          <a:bodyPr vert="horz" wrap="square" lIns="91440" tIns="45720" rIns="91440" bIns="45720" numCol="1" anchor="ctr" anchorCtr="0" compatLnSpc="1"/>
          <a:lstStyle/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PP No. 7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Tahun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1973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Pengawasan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Peredaran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Penyimpanan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Penggunaan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Pestisida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Peraturan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Menteri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Tenaga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R.I. No.: Per.03/MEN/1985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tentang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Keselamatan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Kesehatan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Pemakaian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Asbes</a:t>
            </a: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id-ID" sz="1800" b="0" i="0" u="none" strike="noStrike" kern="1200" cap="none" spc="0" normalizeH="0" baseline="0" noProof="0" dirty="0" smtClean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Permenaker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No. 3/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/1986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tentang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Syarat-syarat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K3 di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Tempat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Mengelola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Pestisida</a:t>
            </a: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id-ID" sz="1800" b="0" i="0" u="none" strike="noStrike" kern="1200" cap="none" spc="0" normalizeH="0" baseline="0" noProof="0" dirty="0" smtClean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Keputusan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Menteri Tenaga Kerja R.I. No. Kep.187/MEN/1999 tentang Pengendalian Bahan Kimia Berbahaya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Tempat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id-ID" sz="1800" b="0" i="0" u="none" strike="noStrike" kern="1200" cap="none" spc="0" normalizeH="0" baseline="0" noProof="0" dirty="0" smtClean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Menteri Tenaga Kerja dan Transmigrasi RI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40/MEN/PPK-KK/II/2004 tentang Pemenuhan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ewajiban Syarat-syarat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Keselamatan dan Kesehatan Kerja di Industri Kimia dengan potensi bahaya besar (Major Hazard Installation)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id-ID" sz="1800" b="0" i="0" u="none" strike="noStrike" kern="1200" cap="none" spc="0" normalizeH="0" baseline="0" noProof="0" dirty="0" smtClean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95605" marR="0" lvl="0" indent="-395605" algn="just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Pct val="80000"/>
              <a:buFont typeface="+mj-lt"/>
              <a:buAutoNum type="alphaLcPeriod"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Kepdirjen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PPK No.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84/PPK/X/2012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tentang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Tata Cara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Penyusunan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Dokumen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Pengendalian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Potensi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Bahaya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496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Menengah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09600" marR="0" lvl="0" indent="-60960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F496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473490" y="620688"/>
            <a:ext cx="7572395" cy="7143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R="0" defTabSz="914400" fontAlgn="auto"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</a:br>
            <a:r>
              <a:rPr kumimoji="0" lang="id-ID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7. </a:t>
            </a:r>
            <a:r>
              <a:rPr kumimoji="0" lang="en-US" sz="2800" b="1" kern="1200" cap="none" spc="0" normalizeH="0" baseline="0" noProof="0" dirty="0">
                <a:solidFill>
                  <a:srgbClr val="FFFF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Stencil" panose="040409050D0802020404" pitchFamily="82" charset="0"/>
                <a:ea typeface="+mj-ea"/>
                <a:cs typeface="Aharoni" pitchFamily="2" charset="-79"/>
              </a:rPr>
              <a:t>BAHAN BERBAHAYA</a:t>
            </a:r>
            <a:endParaRPr kumimoji="0" lang="en-US" sz="2800" b="1" kern="1200" cap="none" spc="0" normalizeH="0" baseline="0" noProof="0" dirty="0">
              <a:solidFill>
                <a:srgbClr val="FFFF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Stencil" panose="040409050D0802020404" pitchFamily="82" charset="0"/>
              <a:ea typeface="+mj-ea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765175"/>
            <a:ext cx="6570663" cy="530225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3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KECELAKAAN KERJA </a:t>
            </a:r>
            <a:r>
              <a:rPr kumimoji="0" lang="id-ID" sz="1050" b="0" i="0" u="none" strike="noStrike" kern="1200" cap="all" spc="0" normalizeH="0" baseline="0" noProof="0" dirty="0">
                <a:ln w="3175" cmpd="sng"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(BPJS TK)</a:t>
            </a:r>
            <a:endParaRPr kumimoji="0" lang="id-ID" sz="1050" b="0" i="0" u="none" strike="noStrike" kern="1200" cap="all" spc="0" normalizeH="0" baseline="0" noProof="0" dirty="0">
              <a:ln w="3175" cmpd="sng"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388" y="2060575"/>
          <a:ext cx="8743950" cy="1917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406"/>
                <a:gridCol w="1239595"/>
                <a:gridCol w="798950"/>
                <a:gridCol w="932672"/>
                <a:gridCol w="742804"/>
                <a:gridCol w="1809524"/>
                <a:gridCol w="972701"/>
                <a:gridCol w="1257300"/>
              </a:tblGrid>
              <a:tr h="39810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Tahun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Sembuh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70C0"/>
                          </a:solidFill>
                          <a:effectLst/>
                        </a:rPr>
                        <a:t>Cacat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24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Meninggal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Total 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Nilai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70C0"/>
                          </a:solidFill>
                          <a:effectLst/>
                        </a:rPr>
                        <a:t>Kompen</a:t>
                      </a:r>
                      <a:endParaRPr lang="en-US" sz="1800" dirty="0" smtClean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solidFill>
                            <a:srgbClr val="0070C0"/>
                          </a:solidFill>
                          <a:effectLst/>
                        </a:rPr>
                        <a:t>sasi</a:t>
                      </a:r>
                      <a:r>
                        <a:rPr lang="en-US" sz="1800" dirty="0" smtClean="0">
                          <a:solidFill>
                            <a:srgbClr val="0070C0"/>
                          </a:solidFill>
                          <a:effectLst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(M)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82291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effectLst/>
                        </a:rPr>
                        <a:t>Fungsi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4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effectLst/>
                        </a:rPr>
                        <a:t>Sebagian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4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effectLst/>
                        </a:rPr>
                        <a:t>Tetap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endParaRPr lang="id-ID" sz="14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8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2016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92,220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4,202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2,535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28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2,382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101,367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833.44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b"/>
                </a:tc>
              </a:tr>
              <a:tr h="348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2017</a:t>
                      </a:r>
                      <a:endParaRPr lang="id-ID" sz="18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117,207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1,114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1,542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3,173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123,041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971.00</a:t>
                      </a:r>
                      <a:endParaRPr lang="id-ID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MS Mincho" pitchFamily="49" charset="-128"/>
                      </a:endParaRPr>
                    </a:p>
                  </a:txBody>
                  <a:tcPr marL="51435" marR="51435" marT="0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5" descr="http://images.all-free-download.com/images/graphiclarge/abstract_background_template_for_style_design_26760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0"/>
            <a:ext cx="9151938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2931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572000"/>
          </a:xfrm>
          <a:ln/>
        </p:spPr>
        <p:txBody>
          <a:bodyPr vert="horz" wrap="square" lIns="91440" tIns="45720" rIns="91440" bIns="45720" anchor="ctr" anchorCtr="0"/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1.Mempunyai </a:t>
            </a:r>
            <a:r>
              <a:rPr lang="id-ID" altLang="en-US" sz="24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keinginan kuat </a:t>
            </a: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untuk selalu melaksanakan K3</a:t>
            </a:r>
            <a:endParaRPr lang="id-ID" altLang="en-US" sz="24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id-ID" altLang="en-US" sz="3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2. Mempunyai </a:t>
            </a:r>
            <a:r>
              <a:rPr lang="id-ID" altLang="en-US" sz="24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motivasi</a:t>
            </a: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untuk selalu melaksanakan K3</a:t>
            </a:r>
            <a:endParaRPr lang="id-ID" altLang="en-US" sz="24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id-ID" altLang="en-US" sz="3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3. Mempunyai </a:t>
            </a:r>
            <a:r>
              <a:rPr lang="id-ID" altLang="en-US" sz="24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pengetahuan, kemampuan dan kemauan</a:t>
            </a: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untuk beraktivitas/bekerja secara selamat dan sehat</a:t>
            </a:r>
            <a:endParaRPr lang="id-ID" altLang="en-US" sz="24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id-ID" altLang="en-US" sz="3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4. Selalu </a:t>
            </a:r>
            <a:r>
              <a:rPr lang="id-ID" altLang="en-US" sz="24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peduli terhadap K3 </a:t>
            </a: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di lingkungannya</a:t>
            </a:r>
            <a:endParaRPr lang="id-ID" altLang="en-US" sz="24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id-ID" altLang="en-US" sz="3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41910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id-ID" altLang="en-US" sz="24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Bertanggung jawab </a:t>
            </a:r>
            <a:r>
              <a:rPr lang="id-ID" altLang="en-US" sz="2400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atas K3</a:t>
            </a:r>
            <a:endParaRPr lang="id-ID" alt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755650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/>
          <a:p>
            <a:pPr marL="484505"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4400" b="1" kern="1200" cap="none" spc="0" normalizeH="0" baseline="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j-ea"/>
                <a:cs typeface="Aharoni" pitchFamily="2" charset="-79"/>
              </a:rPr>
              <a:t>CIRI-CIRI BERBUDAYA K</a:t>
            </a:r>
            <a:r>
              <a:rPr kumimoji="0" lang="id-ID" sz="4400" b="1" kern="1200" cap="none" spc="0" normalizeH="0" baseline="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+mn-cs"/>
              </a:rPr>
              <a:t>3</a:t>
            </a:r>
            <a:endParaRPr kumimoji="0" lang="en-US" sz="4400" b="1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chemeClr val="accent1">
                  <a:tint val="83000"/>
                  <a:satMod val="150000"/>
                </a:schemeClr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ea typeface="+mj-ea"/>
              <a:cs typeface="Aharoni" pitchFamily="2" charset="-79"/>
            </a:endParaRPr>
          </a:p>
        </p:txBody>
      </p:sp>
      <p:pic>
        <p:nvPicPr>
          <p:cNvPr id="44037" name="Picture 5" descr="http://energitoday.com/uploads/2015/05/Keselamatan-ker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5010150"/>
            <a:ext cx="3076575" cy="184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Picture 7" descr="http://starinfo101.com/foto_berita/medium_9kk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986338"/>
            <a:ext cx="3124200" cy="188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9" descr="http://surabaya.proxsisgroup.com/wp-content/uploads/safety-leader-00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063" y="5000625"/>
            <a:ext cx="3008312" cy="182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Hasil gambar untuk gedung tinggi pembangunan"/>
          <p:cNvPicPr>
            <a:picLocks noChangeAspect="1"/>
          </p:cNvPicPr>
          <p:nvPr/>
        </p:nvPicPr>
        <p:blipFill>
          <a:blip r:embed="rId1"/>
          <a:srcRect r="60854"/>
          <a:stretch>
            <a:fillRect/>
          </a:stretch>
        </p:blipFill>
        <p:spPr>
          <a:xfrm>
            <a:off x="6057900" y="827088"/>
            <a:ext cx="3086100" cy="51974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6083" name="Group 29"/>
          <p:cNvGrpSpPr/>
          <p:nvPr/>
        </p:nvGrpSpPr>
        <p:grpSpPr>
          <a:xfrm>
            <a:off x="28575" y="209550"/>
            <a:ext cx="7451725" cy="652463"/>
            <a:chOff x="-1" y="0"/>
            <a:chExt cx="7772400" cy="723900"/>
          </a:xfrm>
        </p:grpSpPr>
        <p:sp>
          <p:nvSpPr>
            <p:cNvPr id="3" name="Rectangle 2"/>
            <p:cNvSpPr/>
            <p:nvPr/>
          </p:nvSpPr>
          <p:spPr>
            <a:xfrm>
              <a:off x="-1" y="0"/>
              <a:ext cx="7048809" cy="7239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Right Triangle 3"/>
            <p:cNvSpPr/>
            <p:nvPr/>
          </p:nvSpPr>
          <p:spPr>
            <a:xfrm rot="5400000">
              <a:off x="7048653" y="155"/>
              <a:ext cx="723900" cy="723591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1" y="0"/>
              <a:ext cx="1743575" cy="723900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rot="5400000">
              <a:off x="1714442" y="983"/>
              <a:ext cx="723900" cy="721936"/>
            </a:xfrm>
            <a:prstGeom prst="rtTriangle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6084" name="Group 6"/>
          <p:cNvGrpSpPr/>
          <p:nvPr/>
        </p:nvGrpSpPr>
        <p:grpSpPr>
          <a:xfrm>
            <a:off x="395288" y="6024563"/>
            <a:ext cx="8748712" cy="477837"/>
            <a:chOff x="0" y="5372100"/>
            <a:chExt cx="9144000" cy="381000"/>
          </a:xfrm>
        </p:grpSpPr>
        <p:sp>
          <p:nvSpPr>
            <p:cNvPr id="93" name="Rectangle 92"/>
            <p:cNvSpPr/>
            <p:nvPr/>
          </p:nvSpPr>
          <p:spPr>
            <a:xfrm>
              <a:off x="0" y="5372100"/>
              <a:ext cx="9144000" cy="381000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324974" y="5372100"/>
              <a:ext cx="2819026" cy="381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Right Triangle 94"/>
            <p:cNvSpPr/>
            <p:nvPr/>
          </p:nvSpPr>
          <p:spPr>
            <a:xfrm rot="10800000">
              <a:off x="6019676" y="5372100"/>
              <a:ext cx="305298" cy="381000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782920" y="5372100"/>
              <a:ext cx="1828468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Right Triangle 96"/>
            <p:cNvSpPr/>
            <p:nvPr/>
          </p:nvSpPr>
          <p:spPr>
            <a:xfrm rot="10800000">
              <a:off x="6477623" y="5372100"/>
              <a:ext cx="305298" cy="381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Right Triangle 97"/>
            <p:cNvSpPr/>
            <p:nvPr/>
          </p:nvSpPr>
          <p:spPr>
            <a:xfrm>
              <a:off x="8611389" y="5372100"/>
              <a:ext cx="303638" cy="381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Rectangle 3"/>
          <p:cNvSpPr txBox="1"/>
          <p:nvPr/>
        </p:nvSpPr>
        <p:spPr>
          <a:xfrm>
            <a:off x="125413" y="1341438"/>
            <a:ext cx="5886450" cy="24622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7150" eaLnBrk="1" hangingPunct="1">
              <a:spcBef>
                <a:spcPct val="20000"/>
              </a:spcBef>
              <a:buClr>
                <a:srgbClr val="4F81BD"/>
              </a:buClr>
              <a:buSzPct val="80000"/>
            </a:pPr>
            <a:r>
              <a:rPr lang="id-ID" altLang="en-US" b="1" dirty="0">
                <a:latin typeface="Century Gothic" panose="020B0502020202020204" pitchFamily="34" charset="0"/>
              </a:rPr>
              <a:t>a. Penerapan SMK3 WAJIB</a:t>
            </a:r>
            <a:r>
              <a:rPr lang="id-ID" alt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 di</a:t>
            </a:r>
            <a:r>
              <a:rPr lang="" altLang="en-US" b="1" dirty="0">
                <a:latin typeface="Century Gothic" panose="020B0502020202020204" pitchFamily="34" charset="0"/>
              </a:rPr>
              <a:t> perusahaan: </a:t>
            </a:r>
            <a:endParaRPr lang="id-ID" altLang="en-US" b="1" dirty="0">
              <a:latin typeface="Century Gothic" panose="020B0502020202020204" pitchFamily="34" charset="0"/>
            </a:endParaRPr>
          </a:p>
          <a:p>
            <a:pPr marL="482600" lvl="1" indent="0" eaLnBrk="1" hangingPunct="1">
              <a:spcBef>
                <a:spcPct val="20000"/>
              </a:spcBef>
              <a:buClr>
                <a:srgbClr val="4F81BD"/>
              </a:buClr>
              <a:buSzPct val="95000"/>
            </a:pPr>
            <a:r>
              <a:rPr lang="id-ID" altLang="en-US" b="1" dirty="0">
                <a:latin typeface="Century Gothic" panose="020B0502020202020204" pitchFamily="34" charset="0"/>
              </a:rPr>
              <a:t>- </a:t>
            </a:r>
            <a:r>
              <a:rPr lang="" altLang="en-US" b="1" dirty="0">
                <a:latin typeface="Century Gothic" panose="020B0502020202020204" pitchFamily="34" charset="0"/>
              </a:rPr>
              <a:t>memperkerjakan pekerja/buruh</a:t>
            </a:r>
            <a:r>
              <a:rPr lang="" alt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" alt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paling sedikit 100 (seratus) orang</a:t>
            </a:r>
            <a:r>
              <a:rPr lang="" altLang="en-US" b="1" dirty="0">
                <a:latin typeface="Century Gothic" panose="020B0502020202020204" pitchFamily="34" charset="0"/>
              </a:rPr>
              <a:t>; atau </a:t>
            </a:r>
            <a:endParaRPr lang="en-SG" altLang="en-US" b="1" dirty="0">
              <a:latin typeface="Century Gothic" panose="020B0502020202020204" pitchFamily="34" charset="0"/>
            </a:endParaRPr>
          </a:p>
          <a:p>
            <a:pPr marL="482600" lvl="1" indent="0" eaLnBrk="1" hangingPunct="1">
              <a:spcBef>
                <a:spcPct val="20000"/>
              </a:spcBef>
              <a:buClr>
                <a:srgbClr val="4F81BD"/>
              </a:buClr>
              <a:buSzPct val="95000"/>
            </a:pPr>
            <a:r>
              <a:rPr lang="id-ID" altLang="en-US" b="1" dirty="0">
                <a:latin typeface="Century Gothic" panose="020B0502020202020204" pitchFamily="34" charset="0"/>
              </a:rPr>
              <a:t>- mempunyai </a:t>
            </a:r>
            <a:r>
              <a:rPr lang="id-ID" alt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tingkat potensi bahaya tinggi</a:t>
            </a:r>
            <a:r>
              <a:rPr lang="id-ID" alt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. </a:t>
            </a:r>
            <a:endParaRPr lang="id-ID" altLang="en-US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57150" eaLnBrk="1" hangingPunct="1">
              <a:spcBef>
                <a:spcPct val="20000"/>
              </a:spcBef>
              <a:buClr>
                <a:srgbClr val="4F81BD"/>
              </a:buClr>
              <a:buSzPct val="80000"/>
            </a:pPr>
            <a:r>
              <a:rPr lang="id-ID" altLang="en-US" sz="2100" b="1" dirty="0">
                <a:latin typeface="Century Gothic" panose="020B0502020202020204" pitchFamily="34" charset="0"/>
              </a:rPr>
              <a:t>b. Ketentuan mengenai tingkat potensi bahaya tinggi sesuai dengan ketentuan peraturan perundang-undangan</a:t>
            </a:r>
            <a:r>
              <a:rPr lang="en-US" altLang="en-US" sz="2100" b="1" dirty="0">
                <a:latin typeface="Century Gothic" panose="020B0502020202020204" pitchFamily="34" charset="0"/>
              </a:rPr>
              <a:t>             </a:t>
            </a:r>
            <a:endParaRPr lang="en-US" altLang="en-US" sz="2100" b="1" dirty="0">
              <a:latin typeface="Century Gothic" panose="020B0502020202020204" pitchFamily="34" charset="0"/>
            </a:endParaRPr>
          </a:p>
        </p:txBody>
      </p:sp>
      <p:sp>
        <p:nvSpPr>
          <p:cNvPr id="46086" name="TextBox 20"/>
          <p:cNvSpPr txBox="1"/>
          <p:nvPr/>
        </p:nvSpPr>
        <p:spPr>
          <a:xfrm>
            <a:off x="450850" y="6092825"/>
            <a:ext cx="19097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en-US" sz="2000" b="1" dirty="0">
                <a:solidFill>
                  <a:srgbClr val="FFFF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PP 50/2012 pasal 5</a:t>
            </a:r>
            <a:endParaRPr lang="en-US" altLang="en-US" sz="2000" b="1" dirty="0">
              <a:solidFill>
                <a:srgbClr val="FFFFFF"/>
              </a:solidFill>
              <a:latin typeface="Agency FB" panose="020B0503020202020204" pitchFamily="34" charset="0"/>
              <a:ea typeface="Arial" panose="020B0604020202020204" pitchFamily="34" charset="0"/>
            </a:endParaRPr>
          </a:p>
        </p:txBody>
      </p:sp>
      <p:sp>
        <p:nvSpPr>
          <p:cNvPr id="46087" name="Rectangle 97"/>
          <p:cNvSpPr/>
          <p:nvPr/>
        </p:nvSpPr>
        <p:spPr>
          <a:xfrm>
            <a:off x="2279650" y="260350"/>
            <a:ext cx="6469063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19100" indent="-382270" algn="just" eaLnBrk="1" hangingPunct="1">
              <a:lnSpc>
                <a:spcPct val="80000"/>
              </a:lnSpc>
              <a:buClr>
                <a:srgbClr val="000000"/>
              </a:buClr>
            </a:pPr>
            <a:r>
              <a:rPr lang="en-US" altLang="en-US" sz="4000" b="1" dirty="0">
                <a:solidFill>
                  <a:srgbClr val="0070C0"/>
                </a:solidFill>
                <a:latin typeface="Century Gothic" panose="020B0502020202020204" pitchFamily="34" charset="0"/>
                <a:cs typeface="Aharoni" pitchFamily="2" charset="0"/>
              </a:rPr>
              <a:t>PENERAPAN SMK3</a:t>
            </a:r>
            <a:endParaRPr lang="en-US" altLang="en-US" sz="4000" b="1" dirty="0">
              <a:solidFill>
                <a:srgbClr val="0070C0"/>
              </a:solidFill>
              <a:latin typeface="Century Gothic" panose="020B0502020202020204" pitchFamily="34" charset="0"/>
              <a:ea typeface="Aharon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WordArt 3"/>
          <p:cNvSpPr>
            <a:spLocks noTextEdit="1"/>
          </p:cNvSpPr>
          <p:nvPr/>
        </p:nvSpPr>
        <p:spPr>
          <a:xfrm>
            <a:off x="2700338" y="549275"/>
            <a:ext cx="4743450" cy="1257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en-US" sz="2400">
                <a:solidFill>
                  <a:schemeClr val="tx1"/>
                </a:solidFill>
                <a:effectLst>
                  <a:outerShdw dist="19049" dir="2699999" algn="tl" rotWithShape="0">
                    <a:schemeClr val="bg1">
                      <a:alpha val="39998"/>
                    </a:scheme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“ INDONESIA BERBUDAYA K3 </a:t>
            </a:r>
            <a:endParaRPr lang="en-US" sz="2400">
              <a:solidFill>
                <a:schemeClr val="tx1"/>
              </a:solidFill>
              <a:effectLst>
                <a:outerShdw dist="19049" dir="2699999" algn="tl" rotWithShape="0">
                  <a:schemeClr val="bg1">
                    <a:alpha val="39998"/>
                  </a:scheme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effectLst>
                  <a:outerShdw dist="19049" dir="2699999" algn="tl" rotWithShape="0">
                    <a:schemeClr val="bg1">
                      <a:alpha val="39998"/>
                    </a:scheme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TAHUN 2015 “</a:t>
            </a:r>
            <a:endParaRPr lang="en-US" sz="2400">
              <a:solidFill>
                <a:schemeClr val="tx1"/>
              </a:solidFill>
              <a:effectLst>
                <a:outerShdw dist="19049" dir="2699999" algn="tl" rotWithShape="0">
                  <a:schemeClr val="bg1">
                    <a:alpha val="39998"/>
                  </a:scheme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</p:txBody>
      </p:sp>
      <p:sp>
        <p:nvSpPr>
          <p:cNvPr id="48131" name="Rectangle 5"/>
          <p:cNvSpPr/>
          <p:nvPr/>
        </p:nvSpPr>
        <p:spPr>
          <a:xfrm>
            <a:off x="2268538" y="3357563"/>
            <a:ext cx="68754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endParaRPr lang="id-ID" altLang="en-US" sz="2000" b="1" dirty="0">
              <a:solidFill>
                <a:srgbClr val="FFFF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Down Arrow 5"/>
          <p:cNvSpPr>
            <a:spLocks noChangeArrowheads="1"/>
          </p:cNvSpPr>
          <p:nvPr/>
        </p:nvSpPr>
        <p:spPr bwMode="auto">
          <a:xfrm>
            <a:off x="2843213" y="2117725"/>
            <a:ext cx="4165600" cy="143986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Melanjutkan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Visi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K3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Nasional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8133" name="WordArt 3"/>
          <p:cNvSpPr>
            <a:spLocks noTextEdit="1"/>
          </p:cNvSpPr>
          <p:nvPr/>
        </p:nvSpPr>
        <p:spPr>
          <a:xfrm>
            <a:off x="611188" y="3868738"/>
            <a:ext cx="8313737" cy="1222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en-US" sz="2400">
                <a:solidFill>
                  <a:schemeClr val="tx1"/>
                </a:solidFill>
                <a:effectLst>
                  <a:outerShdw dist="19049" dir="2699999" algn="tl" rotWithShape="0">
                    <a:schemeClr val="bg1">
                      <a:alpha val="39998"/>
                    </a:scheme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“ KEMANDIRIAN MASYARAKAT INDONESIA BERBUDAYA K3 </a:t>
            </a:r>
            <a:endParaRPr lang="en-US" sz="2400">
              <a:solidFill>
                <a:schemeClr val="tx1"/>
              </a:solidFill>
              <a:effectLst>
                <a:outerShdw dist="19049" dir="2699999" algn="tl" rotWithShape="0">
                  <a:schemeClr val="bg1">
                    <a:alpha val="39998"/>
                  </a:scheme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effectLst>
                  <a:outerShdw dist="19049" dir="2699999" algn="tl" rotWithShape="0">
                    <a:schemeClr val="bg1">
                      <a:alpha val="39998"/>
                    </a:scheme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TAHUN 2020“</a:t>
            </a:r>
            <a:endParaRPr lang="en-US" sz="2400">
              <a:solidFill>
                <a:schemeClr val="tx1"/>
              </a:solidFill>
              <a:effectLst>
                <a:outerShdw dist="19049" dir="2699999" algn="tl" rotWithShape="0">
                  <a:schemeClr val="bg1">
                    <a:alpha val="39998"/>
                  </a:scheme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</p:txBody>
      </p:sp>
      <p:pic>
        <p:nvPicPr>
          <p:cNvPr id="48134" name="Picture 6" descr="SAFETY L_0.t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0" y="3175"/>
            <a:ext cx="2336800" cy="180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WordArt 2"/>
          <p:cNvSpPr>
            <a:spLocks noTextEdit="1"/>
          </p:cNvSpPr>
          <p:nvPr/>
        </p:nvSpPr>
        <p:spPr>
          <a:xfrm>
            <a:off x="1619250" y="333375"/>
            <a:ext cx="2376488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en-US" sz="2400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Tujuan</a:t>
            </a:r>
            <a:endParaRPr lang="en-US" sz="2400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</p:txBody>
      </p:sp>
      <p:sp>
        <p:nvSpPr>
          <p:cNvPr id="34819" name="Rectangle 8"/>
          <p:cNvSpPr>
            <a:spLocks noChangeArrowheads="1"/>
          </p:cNvSpPr>
          <p:nvPr/>
        </p:nvSpPr>
        <p:spPr bwMode="auto">
          <a:xfrm>
            <a:off x="1619250" y="1557338"/>
            <a:ext cx="7200900" cy="4402138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Meningkatkan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kesadaran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ketaatan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pemenuhan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norma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K3;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Meningkatkan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partisipasi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semua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pihak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dalam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mencapai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pelaksanaan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budaya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K3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secara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optimal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disetiap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kegiatan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usaha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3. </a:t>
            </a: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Meningkatkan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penerapan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K3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menuju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masyarakat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mandiri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berbudaya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K3;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49156" name="Picture 6" descr="SAFETY L_0.t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8375" y="260350"/>
            <a:ext cx="1522413" cy="1176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WordArt 2"/>
          <p:cNvSpPr>
            <a:spLocks noTextEdit="1"/>
          </p:cNvSpPr>
          <p:nvPr/>
        </p:nvSpPr>
        <p:spPr>
          <a:xfrm>
            <a:off x="1619250" y="333375"/>
            <a:ext cx="2376488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en-US" sz="2400">
                <a:ln w="12700" cap="flat" cmpd="sng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A603AB">
                        <a:alpha val="100000"/>
                      </a:srgbClr>
                    </a:gs>
                    <a:gs pos="12000">
                      <a:srgbClr val="E81766">
                        <a:alpha val="100000"/>
                      </a:srgbClr>
                    </a:gs>
                    <a:gs pos="27000">
                      <a:srgbClr val="EE3F17">
                        <a:alpha val="100000"/>
                      </a:srgbClr>
                    </a:gs>
                    <a:gs pos="48000">
                      <a:srgbClr val="FFFF00">
                        <a:alpha val="100000"/>
                      </a:srgbClr>
                    </a:gs>
                    <a:gs pos="64999">
                      <a:srgbClr val="1A8D48">
                        <a:alpha val="100000"/>
                      </a:srgbClr>
                    </a:gs>
                    <a:gs pos="78999">
                      <a:srgbClr val="0819FB">
                        <a:alpha val="100000"/>
                      </a:srgbClr>
                    </a:gs>
                    <a:gs pos="100000">
                      <a:srgbClr val="A603AB">
                        <a:alpha val="100000"/>
                      </a:srgbClr>
                    </a:gs>
                  </a:gsLst>
                  <a:lin ang="0" scaled="1"/>
                  <a:tileRect/>
                </a:gradFill>
                <a:effectLst>
                  <a:outerShdw dist="35921" dir="2699999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</a:rPr>
              <a:t>Sasaran</a:t>
            </a:r>
            <a:endParaRPr lang="en-US" sz="2400">
              <a:ln w="12700" cap="flat" cmpd="sng">
                <a:solidFill>
                  <a:srgbClr val="EAEAEA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A603AB">
                      <a:alpha val="100000"/>
                    </a:srgbClr>
                  </a:gs>
                  <a:gs pos="12000">
                    <a:srgbClr val="E81766">
                      <a:alpha val="100000"/>
                    </a:srgbClr>
                  </a:gs>
                  <a:gs pos="27000">
                    <a:srgbClr val="EE3F17">
                      <a:alpha val="100000"/>
                    </a:srgbClr>
                  </a:gs>
                  <a:gs pos="48000">
                    <a:srgbClr val="FFFF00">
                      <a:alpha val="100000"/>
                    </a:srgbClr>
                  </a:gs>
                  <a:gs pos="64999">
                    <a:srgbClr val="1A8D48">
                      <a:alpha val="100000"/>
                    </a:srgbClr>
                  </a:gs>
                  <a:gs pos="78999">
                    <a:srgbClr val="0819FB">
                      <a:alpha val="100000"/>
                    </a:srgbClr>
                  </a:gs>
                  <a:gs pos="100000">
                    <a:srgbClr val="A603AB">
                      <a:alpha val="100000"/>
                    </a:srgbClr>
                  </a:gs>
                </a:gsLst>
                <a:lin ang="0" scaled="1"/>
                <a:tileRect/>
              </a:gradFill>
              <a:effectLst>
                <a:outerShdw dist="35921" dir="2699999" sy="50000" kx="2115830" algn="bl" rotWithShape="0">
                  <a:srgbClr val="C0C0C0">
                    <a:alpha val="79999"/>
                  </a:srgbClr>
                </a:outerShdw>
              </a:effectLst>
              <a:latin typeface="Arial Black" panose="020B0A04020102020204" charset="0"/>
              <a:ea typeface="Arial Black" panose="020B0A04020102020204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900113" y="1509713"/>
            <a:ext cx="7272338" cy="440055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nl-NL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Turunnya tingkat kecelakaan kerja dan penyakit akibat kerja;</a:t>
            </a: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nl-NL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Terciptanya tempat kerja yang aman, nyaman, dan efisien untuk mendorong produktivitas;</a:t>
            </a: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nl-NL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Meningkatkan penerapan K3 menuju masyarakat mandiri berbudaya K3 </a:t>
            </a: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nl-NL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0180" name="Picture 6" descr="SAFETY L_0.t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825" y="333375"/>
            <a:ext cx="1522413" cy="1176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1052513"/>
            <a:ext cx="9144000" cy="2592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7632700" cy="4464050"/>
          </a:xfrm>
          <a:ln/>
        </p:spPr>
        <p:txBody>
          <a:bodyPr vert="horz" wrap="square" lIns="91440" tIns="45720" rIns="91440" bIns="45720" anchor="ctr" anchorCtr="0"/>
          <a:p>
            <a:pPr marL="990600" lvl="1" indent="-533400" eaLnBrk="1" hangingPunct="1">
              <a:buFontTx/>
              <a:buNone/>
            </a:pPr>
            <a:endParaRPr lang="en-US" altLang="en-US" sz="2400" b="1" dirty="0">
              <a:latin typeface="Tempus Sans ITC" panose="04020404030D07020202" pitchFamily="82" charset="0"/>
            </a:endParaRPr>
          </a:p>
          <a:p>
            <a:pPr marL="990600" lvl="1" indent="-533400" eaLnBrk="1" hangingPunct="1">
              <a:buFontTx/>
              <a:buChar char="•"/>
            </a:pPr>
            <a:r>
              <a:rPr lang="en-US" altLang="en-US" sz="2800" dirty="0">
                <a:solidFill>
                  <a:srgbClr val="FFFF00"/>
                </a:solidFill>
                <a:latin typeface="Tahoma" panose="020B0604030504040204" pitchFamily="34" charset="0"/>
              </a:rPr>
              <a:t>Tenaga kerja yang berkualitas mempunyai daya saing tinggi;</a:t>
            </a:r>
            <a:endParaRPr lang="en-US" altLang="en-US" sz="2800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990600" lvl="1" indent="-533400" eaLnBrk="1" hangingPunct="1">
              <a:buFontTx/>
              <a:buChar char="•"/>
            </a:pPr>
            <a:r>
              <a:rPr lang="en-US" altLang="en-US" sz="2800" dirty="0">
                <a:solidFill>
                  <a:srgbClr val="FFFF00"/>
                </a:solidFill>
                <a:latin typeface="Tahoma" panose="020B0604030504040204" pitchFamily="34" charset="0"/>
              </a:rPr>
              <a:t>Kualitas tenaga kerja mempunyai korelasi erat dengan kecelakaan kerja;</a:t>
            </a:r>
            <a:endParaRPr lang="id-ID" altLang="en-US" sz="2800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990600" lvl="1" indent="-533400" eaLnBrk="1" hangingPunct="1">
              <a:buFontTx/>
              <a:buChar char="•"/>
            </a:pPr>
            <a:endParaRPr lang="en-US" altLang="en-US" sz="2800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990600" lvl="1" indent="-533400" eaLnBrk="1" hangingPunct="1">
              <a:buFontTx/>
              <a:buChar char="•"/>
            </a:pPr>
            <a:r>
              <a:rPr lang="id-ID" altLang="en-US" sz="2800" dirty="0">
                <a:solidFill>
                  <a:schemeClr val="tx1"/>
                </a:solidFill>
                <a:latin typeface="Tahoma" panose="020B0604030504040204" pitchFamily="34" charset="0"/>
              </a:rPr>
              <a:t>Ahli K3 sebagai Kepanjangan tangan Menaker berperan dalam mewujudkan masyarakat dan industri berkarakter K3;</a:t>
            </a:r>
            <a:endParaRPr lang="id-ID" altLang="en-US" sz="280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marL="990600" lvl="1" indent="-533400" eaLnBrk="1" hangingPunct="1">
              <a:buFontTx/>
              <a:buNone/>
            </a:pPr>
            <a:endParaRPr lang="en-US" altLang="en-US" sz="2800" dirty="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 rot="16200000">
            <a:off x="-1970087" y="2195513"/>
            <a:ext cx="5087938" cy="10747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60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haroni" pitchFamily="2" charset="-79"/>
                <a:ea typeface="+mj-ea"/>
                <a:cs typeface="Aharoni" pitchFamily="2" charset="-79"/>
              </a:rPr>
              <a:t>Kesimpulan</a:t>
            </a:r>
            <a:endParaRPr kumimoji="0" lang="en-US" sz="6000" b="0" i="0" u="none" strike="noStrike" kern="1200" cap="all" spc="0" normalizeH="0" baseline="0" noProof="0" dirty="0" smtClean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800"/>
              <a:t>TUGAS CARILAH 5 dari UU berikut dan jelaskan (tugas kelompok) faniri4education@gmail.com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2000"/>
              <a:t>Keselamatan Kerja UU NO. 1 THN 1970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Undang-Undang Uap 1930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UU. No. 32  Tahun 2004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UU. No. 13 Tahun 2003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UU. No. 21 Tahun 2003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Peraturan Uap 1930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PP No. 50 Thn 2012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Permen No. 02/1980 ttg Pemeriksaan Tenaga Kerja dalam Penyelenggaraan Keselamatan Kerja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Permen No. 01/1981 ttg Kewajiban Melaporkan PAK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Permen No. 03/1982 ttg Pelayanan Kesehatan Kerja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Permenaker 15/2008 ttg P3K</a:t>
            </a:r>
            <a:endParaRPr 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Picture 2" descr="Albion basin blooms 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6512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3"/>
          <p:cNvGrpSpPr/>
          <p:nvPr/>
        </p:nvGrpSpPr>
        <p:grpSpPr>
          <a:xfrm>
            <a:off x="0" y="609600"/>
            <a:ext cx="9144000" cy="5715000"/>
            <a:chOff x="400" y="1114"/>
            <a:chExt cx="5030" cy="2610"/>
          </a:xfrm>
        </p:grpSpPr>
        <p:sp>
          <p:nvSpPr>
            <p:cNvPr id="53266" name="Freeform 4"/>
            <p:cNvSpPr/>
            <p:nvPr/>
          </p:nvSpPr>
          <p:spPr>
            <a:xfrm>
              <a:off x="416" y="1420"/>
              <a:ext cx="1181" cy="1615"/>
            </a:xfrm>
            <a:custGeom>
              <a:avLst/>
              <a:gdLst>
                <a:gd name="txL" fmla="*/ 0 w 1181"/>
                <a:gd name="txT" fmla="*/ 0 h 1615"/>
                <a:gd name="txR" fmla="*/ 1181 w 1181"/>
                <a:gd name="txB" fmla="*/ 1615 h 1615"/>
              </a:gdLst>
              <a:ahLst/>
              <a:cxnLst>
                <a:cxn ang="0">
                  <a:pos x="18" y="108"/>
                </a:cxn>
                <a:cxn ang="0">
                  <a:pos x="3" y="57"/>
                </a:cxn>
                <a:cxn ang="0">
                  <a:pos x="5" y="14"/>
                </a:cxn>
                <a:cxn ang="0">
                  <a:pos x="76" y="23"/>
                </a:cxn>
                <a:cxn ang="0">
                  <a:pos x="138" y="59"/>
                </a:cxn>
                <a:cxn ang="0">
                  <a:pos x="211" y="64"/>
                </a:cxn>
                <a:cxn ang="0">
                  <a:pos x="277" y="102"/>
                </a:cxn>
                <a:cxn ang="0">
                  <a:pos x="298" y="127"/>
                </a:cxn>
                <a:cxn ang="0">
                  <a:pos x="324" y="213"/>
                </a:cxn>
                <a:cxn ang="0">
                  <a:pos x="363" y="253"/>
                </a:cxn>
                <a:cxn ang="0">
                  <a:pos x="472" y="324"/>
                </a:cxn>
                <a:cxn ang="0">
                  <a:pos x="507" y="372"/>
                </a:cxn>
                <a:cxn ang="0">
                  <a:pos x="520" y="421"/>
                </a:cxn>
                <a:cxn ang="0">
                  <a:pos x="537" y="414"/>
                </a:cxn>
                <a:cxn ang="0">
                  <a:pos x="587" y="502"/>
                </a:cxn>
                <a:cxn ang="0">
                  <a:pos x="618" y="530"/>
                </a:cxn>
                <a:cxn ang="0">
                  <a:pos x="633" y="471"/>
                </a:cxn>
                <a:cxn ang="0">
                  <a:pos x="712" y="563"/>
                </a:cxn>
                <a:cxn ang="0">
                  <a:pos x="776" y="680"/>
                </a:cxn>
                <a:cxn ang="0">
                  <a:pos x="830" y="750"/>
                </a:cxn>
                <a:cxn ang="0">
                  <a:pos x="828" y="758"/>
                </a:cxn>
                <a:cxn ang="0">
                  <a:pos x="923" y="734"/>
                </a:cxn>
                <a:cxn ang="0">
                  <a:pos x="897" y="867"/>
                </a:cxn>
                <a:cxn ang="0">
                  <a:pos x="916" y="911"/>
                </a:cxn>
                <a:cxn ang="0">
                  <a:pos x="1007" y="932"/>
                </a:cxn>
                <a:cxn ang="0">
                  <a:pos x="1018" y="1036"/>
                </a:cxn>
                <a:cxn ang="0">
                  <a:pos x="1030" y="1046"/>
                </a:cxn>
                <a:cxn ang="0">
                  <a:pos x="1048" y="1102"/>
                </a:cxn>
                <a:cxn ang="0">
                  <a:pos x="1085" y="1116"/>
                </a:cxn>
                <a:cxn ang="0">
                  <a:pos x="1135" y="1156"/>
                </a:cxn>
                <a:cxn ang="0">
                  <a:pos x="1180" y="1233"/>
                </a:cxn>
                <a:cxn ang="0">
                  <a:pos x="1155" y="1352"/>
                </a:cxn>
                <a:cxn ang="0">
                  <a:pos x="1156" y="1510"/>
                </a:cxn>
                <a:cxn ang="0">
                  <a:pos x="1126" y="1576"/>
                </a:cxn>
                <a:cxn ang="0">
                  <a:pos x="1087" y="1561"/>
                </a:cxn>
                <a:cxn ang="0">
                  <a:pos x="1080" y="1594"/>
                </a:cxn>
                <a:cxn ang="0">
                  <a:pos x="1015" y="1557"/>
                </a:cxn>
                <a:cxn ang="0">
                  <a:pos x="1014" y="1594"/>
                </a:cxn>
                <a:cxn ang="0">
                  <a:pos x="891" y="1462"/>
                </a:cxn>
                <a:cxn ang="0">
                  <a:pos x="852" y="1416"/>
                </a:cxn>
                <a:cxn ang="0">
                  <a:pos x="766" y="1322"/>
                </a:cxn>
                <a:cxn ang="0">
                  <a:pos x="676" y="1202"/>
                </a:cxn>
                <a:cxn ang="0">
                  <a:pos x="610" y="1097"/>
                </a:cxn>
                <a:cxn ang="0">
                  <a:pos x="569" y="976"/>
                </a:cxn>
                <a:cxn ang="0">
                  <a:pos x="559" y="924"/>
                </a:cxn>
                <a:cxn ang="0">
                  <a:pos x="483" y="791"/>
                </a:cxn>
                <a:cxn ang="0">
                  <a:pos x="425" y="744"/>
                </a:cxn>
                <a:cxn ang="0">
                  <a:pos x="411" y="682"/>
                </a:cxn>
                <a:cxn ang="0">
                  <a:pos x="390" y="581"/>
                </a:cxn>
                <a:cxn ang="0">
                  <a:pos x="362" y="515"/>
                </a:cxn>
                <a:cxn ang="0">
                  <a:pos x="270" y="451"/>
                </a:cxn>
                <a:cxn ang="0">
                  <a:pos x="234" y="364"/>
                </a:cxn>
                <a:cxn ang="0">
                  <a:pos x="149" y="274"/>
                </a:cxn>
              </a:cxnLst>
              <a:rect l="txL" t="txT" r="txR" b="txB"/>
              <a:pathLst>
                <a:path w="1181" h="1615">
                  <a:moveTo>
                    <a:pt x="34" y="142"/>
                  </a:moveTo>
                  <a:lnTo>
                    <a:pt x="23" y="123"/>
                  </a:lnTo>
                  <a:lnTo>
                    <a:pt x="23" y="113"/>
                  </a:lnTo>
                  <a:lnTo>
                    <a:pt x="18" y="108"/>
                  </a:lnTo>
                  <a:lnTo>
                    <a:pt x="20" y="102"/>
                  </a:lnTo>
                  <a:lnTo>
                    <a:pt x="12" y="85"/>
                  </a:lnTo>
                  <a:lnTo>
                    <a:pt x="12" y="74"/>
                  </a:lnTo>
                  <a:lnTo>
                    <a:pt x="3" y="57"/>
                  </a:lnTo>
                  <a:lnTo>
                    <a:pt x="5" y="32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25" y="0"/>
                  </a:lnTo>
                  <a:lnTo>
                    <a:pt x="36" y="11"/>
                  </a:lnTo>
                  <a:lnTo>
                    <a:pt x="42" y="5"/>
                  </a:lnTo>
                  <a:lnTo>
                    <a:pt x="76" y="23"/>
                  </a:lnTo>
                  <a:lnTo>
                    <a:pt x="77" y="35"/>
                  </a:lnTo>
                  <a:lnTo>
                    <a:pt x="100" y="60"/>
                  </a:lnTo>
                  <a:lnTo>
                    <a:pt x="128" y="62"/>
                  </a:lnTo>
                  <a:lnTo>
                    <a:pt x="138" y="59"/>
                  </a:lnTo>
                  <a:lnTo>
                    <a:pt x="138" y="70"/>
                  </a:lnTo>
                  <a:lnTo>
                    <a:pt x="171" y="56"/>
                  </a:lnTo>
                  <a:lnTo>
                    <a:pt x="194" y="56"/>
                  </a:lnTo>
                  <a:lnTo>
                    <a:pt x="211" y="64"/>
                  </a:lnTo>
                  <a:lnTo>
                    <a:pt x="211" y="72"/>
                  </a:lnTo>
                  <a:lnTo>
                    <a:pt x="224" y="66"/>
                  </a:lnTo>
                  <a:lnTo>
                    <a:pt x="246" y="60"/>
                  </a:lnTo>
                  <a:lnTo>
                    <a:pt x="277" y="102"/>
                  </a:lnTo>
                  <a:lnTo>
                    <a:pt x="294" y="107"/>
                  </a:lnTo>
                  <a:lnTo>
                    <a:pt x="291" y="122"/>
                  </a:lnTo>
                  <a:lnTo>
                    <a:pt x="298" y="127"/>
                  </a:lnTo>
                  <a:lnTo>
                    <a:pt x="299" y="160"/>
                  </a:lnTo>
                  <a:lnTo>
                    <a:pt x="308" y="160"/>
                  </a:lnTo>
                  <a:lnTo>
                    <a:pt x="332" y="177"/>
                  </a:lnTo>
                  <a:lnTo>
                    <a:pt x="324" y="213"/>
                  </a:lnTo>
                  <a:lnTo>
                    <a:pt x="316" y="218"/>
                  </a:lnTo>
                  <a:lnTo>
                    <a:pt x="339" y="224"/>
                  </a:lnTo>
                  <a:lnTo>
                    <a:pt x="361" y="239"/>
                  </a:lnTo>
                  <a:lnTo>
                    <a:pt x="363" y="253"/>
                  </a:lnTo>
                  <a:lnTo>
                    <a:pt x="372" y="253"/>
                  </a:lnTo>
                  <a:lnTo>
                    <a:pt x="394" y="275"/>
                  </a:lnTo>
                  <a:lnTo>
                    <a:pt x="443" y="298"/>
                  </a:lnTo>
                  <a:lnTo>
                    <a:pt x="472" y="324"/>
                  </a:lnTo>
                  <a:lnTo>
                    <a:pt x="472" y="334"/>
                  </a:lnTo>
                  <a:lnTo>
                    <a:pt x="495" y="344"/>
                  </a:lnTo>
                  <a:lnTo>
                    <a:pt x="505" y="363"/>
                  </a:lnTo>
                  <a:lnTo>
                    <a:pt x="507" y="372"/>
                  </a:lnTo>
                  <a:lnTo>
                    <a:pt x="514" y="372"/>
                  </a:lnTo>
                  <a:lnTo>
                    <a:pt x="521" y="384"/>
                  </a:lnTo>
                  <a:lnTo>
                    <a:pt x="516" y="412"/>
                  </a:lnTo>
                  <a:lnTo>
                    <a:pt x="520" y="421"/>
                  </a:lnTo>
                  <a:lnTo>
                    <a:pt x="522" y="412"/>
                  </a:lnTo>
                  <a:lnTo>
                    <a:pt x="529" y="416"/>
                  </a:lnTo>
                  <a:lnTo>
                    <a:pt x="535" y="440"/>
                  </a:lnTo>
                  <a:lnTo>
                    <a:pt x="537" y="414"/>
                  </a:lnTo>
                  <a:lnTo>
                    <a:pt x="559" y="441"/>
                  </a:lnTo>
                  <a:lnTo>
                    <a:pt x="560" y="456"/>
                  </a:lnTo>
                  <a:lnTo>
                    <a:pt x="561" y="467"/>
                  </a:lnTo>
                  <a:lnTo>
                    <a:pt x="587" y="502"/>
                  </a:lnTo>
                  <a:lnTo>
                    <a:pt x="608" y="509"/>
                  </a:lnTo>
                  <a:lnTo>
                    <a:pt x="616" y="530"/>
                  </a:lnTo>
                  <a:lnTo>
                    <a:pt x="628" y="546"/>
                  </a:lnTo>
                  <a:lnTo>
                    <a:pt x="618" y="530"/>
                  </a:lnTo>
                  <a:lnTo>
                    <a:pt x="616" y="516"/>
                  </a:lnTo>
                  <a:lnTo>
                    <a:pt x="604" y="494"/>
                  </a:lnTo>
                  <a:lnTo>
                    <a:pt x="611" y="477"/>
                  </a:lnTo>
                  <a:lnTo>
                    <a:pt x="633" y="471"/>
                  </a:lnTo>
                  <a:lnTo>
                    <a:pt x="640" y="489"/>
                  </a:lnTo>
                  <a:lnTo>
                    <a:pt x="663" y="516"/>
                  </a:lnTo>
                  <a:lnTo>
                    <a:pt x="674" y="566"/>
                  </a:lnTo>
                  <a:lnTo>
                    <a:pt x="712" y="563"/>
                  </a:lnTo>
                  <a:lnTo>
                    <a:pt x="744" y="591"/>
                  </a:lnTo>
                  <a:lnTo>
                    <a:pt x="762" y="624"/>
                  </a:lnTo>
                  <a:lnTo>
                    <a:pt x="765" y="658"/>
                  </a:lnTo>
                  <a:lnTo>
                    <a:pt x="776" y="680"/>
                  </a:lnTo>
                  <a:lnTo>
                    <a:pt x="792" y="691"/>
                  </a:lnTo>
                  <a:lnTo>
                    <a:pt x="836" y="686"/>
                  </a:lnTo>
                  <a:lnTo>
                    <a:pt x="855" y="728"/>
                  </a:lnTo>
                  <a:lnTo>
                    <a:pt x="830" y="750"/>
                  </a:lnTo>
                  <a:lnTo>
                    <a:pt x="807" y="758"/>
                  </a:lnTo>
                  <a:lnTo>
                    <a:pt x="802" y="769"/>
                  </a:lnTo>
                  <a:lnTo>
                    <a:pt x="809" y="761"/>
                  </a:lnTo>
                  <a:lnTo>
                    <a:pt x="828" y="758"/>
                  </a:lnTo>
                  <a:lnTo>
                    <a:pt x="870" y="734"/>
                  </a:lnTo>
                  <a:lnTo>
                    <a:pt x="872" y="721"/>
                  </a:lnTo>
                  <a:lnTo>
                    <a:pt x="894" y="712"/>
                  </a:lnTo>
                  <a:lnTo>
                    <a:pt x="923" y="734"/>
                  </a:lnTo>
                  <a:lnTo>
                    <a:pt x="935" y="776"/>
                  </a:lnTo>
                  <a:lnTo>
                    <a:pt x="918" y="839"/>
                  </a:lnTo>
                  <a:lnTo>
                    <a:pt x="916" y="853"/>
                  </a:lnTo>
                  <a:lnTo>
                    <a:pt x="897" y="867"/>
                  </a:lnTo>
                  <a:lnTo>
                    <a:pt x="892" y="879"/>
                  </a:lnTo>
                  <a:lnTo>
                    <a:pt x="895" y="890"/>
                  </a:lnTo>
                  <a:lnTo>
                    <a:pt x="909" y="892"/>
                  </a:lnTo>
                  <a:lnTo>
                    <a:pt x="916" y="911"/>
                  </a:lnTo>
                  <a:lnTo>
                    <a:pt x="933" y="924"/>
                  </a:lnTo>
                  <a:lnTo>
                    <a:pt x="965" y="926"/>
                  </a:lnTo>
                  <a:lnTo>
                    <a:pt x="982" y="933"/>
                  </a:lnTo>
                  <a:lnTo>
                    <a:pt x="1007" y="932"/>
                  </a:lnTo>
                  <a:lnTo>
                    <a:pt x="1006" y="968"/>
                  </a:lnTo>
                  <a:lnTo>
                    <a:pt x="1010" y="985"/>
                  </a:lnTo>
                  <a:lnTo>
                    <a:pt x="1010" y="1001"/>
                  </a:lnTo>
                  <a:lnTo>
                    <a:pt x="1018" y="1036"/>
                  </a:lnTo>
                  <a:lnTo>
                    <a:pt x="1010" y="1041"/>
                  </a:lnTo>
                  <a:lnTo>
                    <a:pt x="1016" y="1050"/>
                  </a:lnTo>
                  <a:lnTo>
                    <a:pt x="1021" y="1043"/>
                  </a:lnTo>
                  <a:lnTo>
                    <a:pt x="1030" y="1046"/>
                  </a:lnTo>
                  <a:lnTo>
                    <a:pt x="1027" y="1060"/>
                  </a:lnTo>
                  <a:lnTo>
                    <a:pt x="1054" y="1062"/>
                  </a:lnTo>
                  <a:lnTo>
                    <a:pt x="1052" y="1092"/>
                  </a:lnTo>
                  <a:lnTo>
                    <a:pt x="1048" y="1102"/>
                  </a:lnTo>
                  <a:lnTo>
                    <a:pt x="1059" y="1104"/>
                  </a:lnTo>
                  <a:lnTo>
                    <a:pt x="1061" y="1119"/>
                  </a:lnTo>
                  <a:lnTo>
                    <a:pt x="1066" y="1114"/>
                  </a:lnTo>
                  <a:lnTo>
                    <a:pt x="1085" y="1116"/>
                  </a:lnTo>
                  <a:lnTo>
                    <a:pt x="1090" y="1111"/>
                  </a:lnTo>
                  <a:lnTo>
                    <a:pt x="1100" y="1119"/>
                  </a:lnTo>
                  <a:lnTo>
                    <a:pt x="1133" y="1119"/>
                  </a:lnTo>
                  <a:lnTo>
                    <a:pt x="1135" y="1156"/>
                  </a:lnTo>
                  <a:lnTo>
                    <a:pt x="1154" y="1163"/>
                  </a:lnTo>
                  <a:lnTo>
                    <a:pt x="1156" y="1198"/>
                  </a:lnTo>
                  <a:lnTo>
                    <a:pt x="1179" y="1198"/>
                  </a:lnTo>
                  <a:lnTo>
                    <a:pt x="1180" y="1233"/>
                  </a:lnTo>
                  <a:lnTo>
                    <a:pt x="1161" y="1258"/>
                  </a:lnTo>
                  <a:lnTo>
                    <a:pt x="1157" y="1294"/>
                  </a:lnTo>
                  <a:lnTo>
                    <a:pt x="1168" y="1308"/>
                  </a:lnTo>
                  <a:lnTo>
                    <a:pt x="1155" y="1352"/>
                  </a:lnTo>
                  <a:lnTo>
                    <a:pt x="1163" y="1425"/>
                  </a:lnTo>
                  <a:lnTo>
                    <a:pt x="1162" y="1452"/>
                  </a:lnTo>
                  <a:lnTo>
                    <a:pt x="1167" y="1470"/>
                  </a:lnTo>
                  <a:lnTo>
                    <a:pt x="1156" y="1510"/>
                  </a:lnTo>
                  <a:lnTo>
                    <a:pt x="1156" y="1566"/>
                  </a:lnTo>
                  <a:lnTo>
                    <a:pt x="1146" y="1607"/>
                  </a:lnTo>
                  <a:lnTo>
                    <a:pt x="1128" y="1592"/>
                  </a:lnTo>
                  <a:lnTo>
                    <a:pt x="1126" y="1576"/>
                  </a:lnTo>
                  <a:lnTo>
                    <a:pt x="1109" y="1566"/>
                  </a:lnTo>
                  <a:lnTo>
                    <a:pt x="1097" y="1545"/>
                  </a:lnTo>
                  <a:lnTo>
                    <a:pt x="1095" y="1558"/>
                  </a:lnTo>
                  <a:lnTo>
                    <a:pt x="1087" y="1561"/>
                  </a:lnTo>
                  <a:lnTo>
                    <a:pt x="1090" y="1576"/>
                  </a:lnTo>
                  <a:lnTo>
                    <a:pt x="1082" y="1583"/>
                  </a:lnTo>
                  <a:lnTo>
                    <a:pt x="1093" y="1594"/>
                  </a:lnTo>
                  <a:lnTo>
                    <a:pt x="1080" y="1594"/>
                  </a:lnTo>
                  <a:lnTo>
                    <a:pt x="1065" y="1588"/>
                  </a:lnTo>
                  <a:lnTo>
                    <a:pt x="1054" y="1566"/>
                  </a:lnTo>
                  <a:lnTo>
                    <a:pt x="1030" y="1553"/>
                  </a:lnTo>
                  <a:lnTo>
                    <a:pt x="1015" y="1557"/>
                  </a:lnTo>
                  <a:lnTo>
                    <a:pt x="1032" y="1587"/>
                  </a:lnTo>
                  <a:lnTo>
                    <a:pt x="1043" y="1614"/>
                  </a:lnTo>
                  <a:lnTo>
                    <a:pt x="1020" y="1612"/>
                  </a:lnTo>
                  <a:lnTo>
                    <a:pt x="1014" y="1594"/>
                  </a:lnTo>
                  <a:lnTo>
                    <a:pt x="958" y="1533"/>
                  </a:lnTo>
                  <a:lnTo>
                    <a:pt x="955" y="1510"/>
                  </a:lnTo>
                  <a:lnTo>
                    <a:pt x="924" y="1477"/>
                  </a:lnTo>
                  <a:lnTo>
                    <a:pt x="891" y="1462"/>
                  </a:lnTo>
                  <a:lnTo>
                    <a:pt x="891" y="1454"/>
                  </a:lnTo>
                  <a:lnTo>
                    <a:pt x="880" y="1452"/>
                  </a:lnTo>
                  <a:lnTo>
                    <a:pt x="876" y="1439"/>
                  </a:lnTo>
                  <a:lnTo>
                    <a:pt x="852" y="1416"/>
                  </a:lnTo>
                  <a:lnTo>
                    <a:pt x="834" y="1419"/>
                  </a:lnTo>
                  <a:lnTo>
                    <a:pt x="810" y="1384"/>
                  </a:lnTo>
                  <a:lnTo>
                    <a:pt x="768" y="1343"/>
                  </a:lnTo>
                  <a:lnTo>
                    <a:pt x="766" y="1322"/>
                  </a:lnTo>
                  <a:lnTo>
                    <a:pt x="756" y="1293"/>
                  </a:lnTo>
                  <a:lnTo>
                    <a:pt x="722" y="1272"/>
                  </a:lnTo>
                  <a:lnTo>
                    <a:pt x="691" y="1236"/>
                  </a:lnTo>
                  <a:lnTo>
                    <a:pt x="676" y="1202"/>
                  </a:lnTo>
                  <a:lnTo>
                    <a:pt x="655" y="1171"/>
                  </a:lnTo>
                  <a:lnTo>
                    <a:pt x="640" y="1162"/>
                  </a:lnTo>
                  <a:lnTo>
                    <a:pt x="612" y="1126"/>
                  </a:lnTo>
                  <a:lnTo>
                    <a:pt x="610" y="1097"/>
                  </a:lnTo>
                  <a:lnTo>
                    <a:pt x="616" y="1069"/>
                  </a:lnTo>
                  <a:lnTo>
                    <a:pt x="582" y="1000"/>
                  </a:lnTo>
                  <a:lnTo>
                    <a:pt x="582" y="984"/>
                  </a:lnTo>
                  <a:lnTo>
                    <a:pt x="569" y="976"/>
                  </a:lnTo>
                  <a:lnTo>
                    <a:pt x="560" y="960"/>
                  </a:lnTo>
                  <a:lnTo>
                    <a:pt x="561" y="944"/>
                  </a:lnTo>
                  <a:lnTo>
                    <a:pt x="557" y="934"/>
                  </a:lnTo>
                  <a:lnTo>
                    <a:pt x="559" y="924"/>
                  </a:lnTo>
                  <a:lnTo>
                    <a:pt x="522" y="871"/>
                  </a:lnTo>
                  <a:lnTo>
                    <a:pt x="497" y="845"/>
                  </a:lnTo>
                  <a:lnTo>
                    <a:pt x="491" y="811"/>
                  </a:lnTo>
                  <a:lnTo>
                    <a:pt x="483" y="791"/>
                  </a:lnTo>
                  <a:lnTo>
                    <a:pt x="456" y="774"/>
                  </a:lnTo>
                  <a:lnTo>
                    <a:pt x="449" y="763"/>
                  </a:lnTo>
                  <a:lnTo>
                    <a:pt x="436" y="762"/>
                  </a:lnTo>
                  <a:lnTo>
                    <a:pt x="425" y="744"/>
                  </a:lnTo>
                  <a:lnTo>
                    <a:pt x="428" y="730"/>
                  </a:lnTo>
                  <a:lnTo>
                    <a:pt x="421" y="710"/>
                  </a:lnTo>
                  <a:lnTo>
                    <a:pt x="422" y="682"/>
                  </a:lnTo>
                  <a:lnTo>
                    <a:pt x="411" y="682"/>
                  </a:lnTo>
                  <a:lnTo>
                    <a:pt x="413" y="662"/>
                  </a:lnTo>
                  <a:lnTo>
                    <a:pt x="403" y="626"/>
                  </a:lnTo>
                  <a:lnTo>
                    <a:pt x="402" y="613"/>
                  </a:lnTo>
                  <a:lnTo>
                    <a:pt x="390" y="581"/>
                  </a:lnTo>
                  <a:lnTo>
                    <a:pt x="402" y="565"/>
                  </a:lnTo>
                  <a:lnTo>
                    <a:pt x="392" y="542"/>
                  </a:lnTo>
                  <a:lnTo>
                    <a:pt x="391" y="546"/>
                  </a:lnTo>
                  <a:lnTo>
                    <a:pt x="362" y="515"/>
                  </a:lnTo>
                  <a:lnTo>
                    <a:pt x="352" y="513"/>
                  </a:lnTo>
                  <a:lnTo>
                    <a:pt x="306" y="476"/>
                  </a:lnTo>
                  <a:lnTo>
                    <a:pt x="282" y="472"/>
                  </a:lnTo>
                  <a:lnTo>
                    <a:pt x="270" y="451"/>
                  </a:lnTo>
                  <a:lnTo>
                    <a:pt x="270" y="402"/>
                  </a:lnTo>
                  <a:lnTo>
                    <a:pt x="260" y="383"/>
                  </a:lnTo>
                  <a:lnTo>
                    <a:pt x="248" y="380"/>
                  </a:lnTo>
                  <a:lnTo>
                    <a:pt x="234" y="364"/>
                  </a:lnTo>
                  <a:lnTo>
                    <a:pt x="231" y="345"/>
                  </a:lnTo>
                  <a:lnTo>
                    <a:pt x="220" y="340"/>
                  </a:lnTo>
                  <a:lnTo>
                    <a:pt x="184" y="277"/>
                  </a:lnTo>
                  <a:lnTo>
                    <a:pt x="149" y="274"/>
                  </a:lnTo>
                  <a:lnTo>
                    <a:pt x="132" y="243"/>
                  </a:lnTo>
                  <a:lnTo>
                    <a:pt x="70" y="184"/>
                  </a:lnTo>
                  <a:lnTo>
                    <a:pt x="34" y="14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7" name="Freeform 5"/>
            <p:cNvSpPr/>
            <p:nvPr/>
          </p:nvSpPr>
          <p:spPr>
            <a:xfrm>
              <a:off x="468" y="1797"/>
              <a:ext cx="97" cy="89"/>
            </a:xfrm>
            <a:custGeom>
              <a:avLst/>
              <a:gdLst>
                <a:gd name="txL" fmla="*/ 0 w 97"/>
                <a:gd name="txT" fmla="*/ 0 h 89"/>
                <a:gd name="txR" fmla="*/ 97 w 97"/>
                <a:gd name="txB" fmla="*/ 89 h 89"/>
              </a:gdLst>
              <a:ahLst/>
              <a:cxnLst>
                <a:cxn ang="0">
                  <a:pos x="8" y="17"/>
                </a:cxn>
                <a:cxn ang="0">
                  <a:pos x="10" y="17"/>
                </a:cxn>
                <a:cxn ang="0">
                  <a:pos x="10" y="17"/>
                </a:cxn>
                <a:cxn ang="0">
                  <a:pos x="7" y="6"/>
                </a:cxn>
                <a:cxn ang="0">
                  <a:pos x="7" y="3"/>
                </a:cxn>
                <a:cxn ang="0">
                  <a:pos x="10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23" y="8"/>
                </a:cxn>
                <a:cxn ang="0">
                  <a:pos x="23" y="11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48" y="29"/>
                </a:cxn>
                <a:cxn ang="0">
                  <a:pos x="52" y="32"/>
                </a:cxn>
                <a:cxn ang="0">
                  <a:pos x="52" y="32"/>
                </a:cxn>
                <a:cxn ang="0">
                  <a:pos x="45" y="37"/>
                </a:cxn>
                <a:cxn ang="0">
                  <a:pos x="44" y="39"/>
                </a:cxn>
                <a:cxn ang="0">
                  <a:pos x="44" y="39"/>
                </a:cxn>
                <a:cxn ang="0">
                  <a:pos x="48" y="40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5" y="44"/>
                </a:cxn>
                <a:cxn ang="0">
                  <a:pos x="61" y="50"/>
                </a:cxn>
                <a:cxn ang="0">
                  <a:pos x="62" y="51"/>
                </a:cxn>
                <a:cxn ang="0">
                  <a:pos x="68" y="57"/>
                </a:cxn>
                <a:cxn ang="0">
                  <a:pos x="68" y="57"/>
                </a:cxn>
                <a:cxn ang="0">
                  <a:pos x="84" y="67"/>
                </a:cxn>
                <a:cxn ang="0">
                  <a:pos x="86" y="67"/>
                </a:cxn>
                <a:cxn ang="0">
                  <a:pos x="87" y="68"/>
                </a:cxn>
                <a:cxn ang="0">
                  <a:pos x="93" y="84"/>
                </a:cxn>
                <a:cxn ang="0">
                  <a:pos x="96" y="88"/>
                </a:cxn>
                <a:cxn ang="0">
                  <a:pos x="96" y="88"/>
                </a:cxn>
                <a:cxn ang="0">
                  <a:pos x="84" y="87"/>
                </a:cxn>
                <a:cxn ang="0">
                  <a:pos x="73" y="85"/>
                </a:cxn>
                <a:cxn ang="0">
                  <a:pos x="73" y="85"/>
                </a:cxn>
                <a:cxn ang="0">
                  <a:pos x="72" y="81"/>
                </a:cxn>
                <a:cxn ang="0">
                  <a:pos x="70" y="71"/>
                </a:cxn>
                <a:cxn ang="0">
                  <a:pos x="70" y="71"/>
                </a:cxn>
                <a:cxn ang="0">
                  <a:pos x="66" y="68"/>
                </a:cxn>
                <a:cxn ang="0">
                  <a:pos x="38" y="48"/>
                </a:cxn>
                <a:cxn ang="0">
                  <a:pos x="38" y="48"/>
                </a:cxn>
                <a:cxn ang="0">
                  <a:pos x="38" y="48"/>
                </a:cxn>
                <a:cxn ang="0">
                  <a:pos x="28" y="51"/>
                </a:cxn>
                <a:cxn ang="0">
                  <a:pos x="27" y="51"/>
                </a:cxn>
                <a:cxn ang="0">
                  <a:pos x="27" y="51"/>
                </a:cxn>
                <a:cxn ang="0">
                  <a:pos x="15" y="43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6" y="35"/>
                </a:cxn>
                <a:cxn ang="0">
                  <a:pos x="2" y="29"/>
                </a:cxn>
                <a:cxn ang="0">
                  <a:pos x="2" y="29"/>
                </a:cxn>
                <a:cxn ang="0">
                  <a:pos x="2" y="25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txL" t="txT" r="txR" b="txB"/>
              <a:pathLst>
                <a:path w="97" h="89">
                  <a:moveTo>
                    <a:pt x="0" y="14"/>
                  </a:moveTo>
                  <a:lnTo>
                    <a:pt x="0" y="14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8" y="9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20" y="6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3" y="8"/>
                  </a:lnTo>
                  <a:lnTo>
                    <a:pt x="23" y="9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2"/>
                  </a:lnTo>
                  <a:lnTo>
                    <a:pt x="22" y="13"/>
                  </a:lnTo>
                  <a:lnTo>
                    <a:pt x="22" y="14"/>
                  </a:lnTo>
                  <a:lnTo>
                    <a:pt x="22" y="15"/>
                  </a:lnTo>
                  <a:lnTo>
                    <a:pt x="22" y="16"/>
                  </a:lnTo>
                  <a:lnTo>
                    <a:pt x="22" y="17"/>
                  </a:lnTo>
                  <a:lnTo>
                    <a:pt x="23" y="17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30" y="19"/>
                  </a:lnTo>
                  <a:lnTo>
                    <a:pt x="31" y="19"/>
                  </a:lnTo>
                  <a:lnTo>
                    <a:pt x="31" y="20"/>
                  </a:lnTo>
                  <a:lnTo>
                    <a:pt x="32" y="20"/>
                  </a:lnTo>
                  <a:lnTo>
                    <a:pt x="32" y="21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2"/>
                  </a:lnTo>
                  <a:lnTo>
                    <a:pt x="35" y="22"/>
                  </a:lnTo>
                  <a:lnTo>
                    <a:pt x="36" y="22"/>
                  </a:lnTo>
                  <a:lnTo>
                    <a:pt x="36" y="23"/>
                  </a:lnTo>
                  <a:lnTo>
                    <a:pt x="37" y="23"/>
                  </a:lnTo>
                  <a:lnTo>
                    <a:pt x="38" y="23"/>
                  </a:lnTo>
                  <a:lnTo>
                    <a:pt x="38" y="24"/>
                  </a:lnTo>
                  <a:lnTo>
                    <a:pt x="39" y="24"/>
                  </a:lnTo>
                  <a:lnTo>
                    <a:pt x="40" y="25"/>
                  </a:lnTo>
                  <a:lnTo>
                    <a:pt x="41" y="26"/>
                  </a:lnTo>
                  <a:lnTo>
                    <a:pt x="42" y="26"/>
                  </a:lnTo>
                  <a:lnTo>
                    <a:pt x="43" y="27"/>
                  </a:lnTo>
                  <a:lnTo>
                    <a:pt x="44" y="27"/>
                  </a:lnTo>
                  <a:lnTo>
                    <a:pt x="45" y="28"/>
                  </a:lnTo>
                  <a:lnTo>
                    <a:pt x="46" y="28"/>
                  </a:lnTo>
                  <a:lnTo>
                    <a:pt x="47" y="29"/>
                  </a:lnTo>
                  <a:lnTo>
                    <a:pt x="48" y="29"/>
                  </a:lnTo>
                  <a:lnTo>
                    <a:pt x="49" y="30"/>
                  </a:lnTo>
                  <a:lnTo>
                    <a:pt x="50" y="31"/>
                  </a:lnTo>
                  <a:lnTo>
                    <a:pt x="51" y="31"/>
                  </a:lnTo>
                  <a:lnTo>
                    <a:pt x="52" y="32"/>
                  </a:lnTo>
                  <a:lnTo>
                    <a:pt x="51" y="32"/>
                  </a:lnTo>
                  <a:lnTo>
                    <a:pt x="50" y="33"/>
                  </a:lnTo>
                  <a:lnTo>
                    <a:pt x="49" y="33"/>
                  </a:lnTo>
                  <a:lnTo>
                    <a:pt x="48" y="34"/>
                  </a:lnTo>
                  <a:lnTo>
                    <a:pt x="48" y="35"/>
                  </a:lnTo>
                  <a:lnTo>
                    <a:pt x="47" y="35"/>
                  </a:lnTo>
                  <a:lnTo>
                    <a:pt x="46" y="35"/>
                  </a:lnTo>
                  <a:lnTo>
                    <a:pt x="46" y="36"/>
                  </a:lnTo>
                  <a:lnTo>
                    <a:pt x="45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39"/>
                  </a:lnTo>
                  <a:lnTo>
                    <a:pt x="45" y="39"/>
                  </a:lnTo>
                  <a:lnTo>
                    <a:pt x="46" y="39"/>
                  </a:lnTo>
                  <a:lnTo>
                    <a:pt x="46" y="40"/>
                  </a:lnTo>
                  <a:lnTo>
                    <a:pt x="47" y="40"/>
                  </a:lnTo>
                  <a:lnTo>
                    <a:pt x="48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1" y="41"/>
                  </a:lnTo>
                  <a:lnTo>
                    <a:pt x="52" y="42"/>
                  </a:lnTo>
                  <a:lnTo>
                    <a:pt x="53" y="42"/>
                  </a:lnTo>
                  <a:lnTo>
                    <a:pt x="54" y="43"/>
                  </a:lnTo>
                  <a:lnTo>
                    <a:pt x="55" y="44"/>
                  </a:lnTo>
                  <a:lnTo>
                    <a:pt x="56" y="45"/>
                  </a:lnTo>
                  <a:lnTo>
                    <a:pt x="57" y="46"/>
                  </a:lnTo>
                  <a:lnTo>
                    <a:pt x="58" y="47"/>
                  </a:lnTo>
                  <a:lnTo>
                    <a:pt x="59" y="48"/>
                  </a:lnTo>
                  <a:lnTo>
                    <a:pt x="60" y="49"/>
                  </a:lnTo>
                  <a:lnTo>
                    <a:pt x="61" y="50"/>
                  </a:lnTo>
                  <a:lnTo>
                    <a:pt x="62" y="51"/>
                  </a:lnTo>
                  <a:lnTo>
                    <a:pt x="63" y="51"/>
                  </a:lnTo>
                  <a:lnTo>
                    <a:pt x="63" y="52"/>
                  </a:lnTo>
                  <a:lnTo>
                    <a:pt x="64" y="52"/>
                  </a:lnTo>
                  <a:lnTo>
                    <a:pt x="64" y="53"/>
                  </a:lnTo>
                  <a:lnTo>
                    <a:pt x="65" y="54"/>
                  </a:lnTo>
                  <a:lnTo>
                    <a:pt x="66" y="55"/>
                  </a:lnTo>
                  <a:lnTo>
                    <a:pt x="67" y="55"/>
                  </a:lnTo>
                  <a:lnTo>
                    <a:pt x="67" y="56"/>
                  </a:lnTo>
                  <a:lnTo>
                    <a:pt x="68" y="56"/>
                  </a:lnTo>
                  <a:lnTo>
                    <a:pt x="68" y="57"/>
                  </a:lnTo>
                  <a:lnTo>
                    <a:pt x="69" y="58"/>
                  </a:lnTo>
                  <a:lnTo>
                    <a:pt x="70" y="58"/>
                  </a:lnTo>
                  <a:lnTo>
                    <a:pt x="70" y="59"/>
                  </a:lnTo>
                  <a:lnTo>
                    <a:pt x="71" y="59"/>
                  </a:lnTo>
                  <a:lnTo>
                    <a:pt x="72" y="59"/>
                  </a:lnTo>
                  <a:lnTo>
                    <a:pt x="72" y="60"/>
                  </a:lnTo>
                  <a:lnTo>
                    <a:pt x="73" y="61"/>
                  </a:lnTo>
                  <a:lnTo>
                    <a:pt x="74" y="61"/>
                  </a:lnTo>
                  <a:lnTo>
                    <a:pt x="75" y="62"/>
                  </a:lnTo>
                  <a:lnTo>
                    <a:pt x="76" y="62"/>
                  </a:lnTo>
                  <a:lnTo>
                    <a:pt x="76" y="63"/>
                  </a:lnTo>
                  <a:lnTo>
                    <a:pt x="77" y="63"/>
                  </a:lnTo>
                  <a:lnTo>
                    <a:pt x="78" y="64"/>
                  </a:lnTo>
                  <a:lnTo>
                    <a:pt x="79" y="64"/>
                  </a:lnTo>
                  <a:lnTo>
                    <a:pt x="79" y="65"/>
                  </a:lnTo>
                  <a:lnTo>
                    <a:pt x="80" y="65"/>
                  </a:lnTo>
                  <a:lnTo>
                    <a:pt x="81" y="65"/>
                  </a:lnTo>
                  <a:lnTo>
                    <a:pt x="82" y="66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5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7" y="68"/>
                  </a:lnTo>
                  <a:lnTo>
                    <a:pt x="87" y="69"/>
                  </a:lnTo>
                  <a:lnTo>
                    <a:pt x="87" y="70"/>
                  </a:lnTo>
                  <a:lnTo>
                    <a:pt x="87" y="71"/>
                  </a:lnTo>
                  <a:lnTo>
                    <a:pt x="88" y="72"/>
                  </a:lnTo>
                  <a:lnTo>
                    <a:pt x="88" y="73"/>
                  </a:lnTo>
                  <a:lnTo>
                    <a:pt x="88" y="74"/>
                  </a:lnTo>
                  <a:lnTo>
                    <a:pt x="88" y="75"/>
                  </a:lnTo>
                  <a:lnTo>
                    <a:pt x="89" y="75"/>
                  </a:lnTo>
                  <a:lnTo>
                    <a:pt x="89" y="76"/>
                  </a:lnTo>
                  <a:lnTo>
                    <a:pt x="89" y="77"/>
                  </a:lnTo>
                  <a:lnTo>
                    <a:pt x="90" y="77"/>
                  </a:lnTo>
                  <a:lnTo>
                    <a:pt x="90" y="78"/>
                  </a:lnTo>
                  <a:lnTo>
                    <a:pt x="90" y="79"/>
                  </a:lnTo>
                  <a:lnTo>
                    <a:pt x="91" y="80"/>
                  </a:lnTo>
                  <a:lnTo>
                    <a:pt x="92" y="81"/>
                  </a:lnTo>
                  <a:lnTo>
                    <a:pt x="92" y="82"/>
                  </a:lnTo>
                  <a:lnTo>
                    <a:pt x="92" y="83"/>
                  </a:lnTo>
                  <a:lnTo>
                    <a:pt x="93" y="83"/>
                  </a:lnTo>
                  <a:lnTo>
                    <a:pt x="93" y="84"/>
                  </a:lnTo>
                  <a:lnTo>
                    <a:pt x="94" y="84"/>
                  </a:lnTo>
                  <a:lnTo>
                    <a:pt x="94" y="85"/>
                  </a:lnTo>
                  <a:lnTo>
                    <a:pt x="94" y="86"/>
                  </a:lnTo>
                  <a:lnTo>
                    <a:pt x="95" y="86"/>
                  </a:lnTo>
                  <a:lnTo>
                    <a:pt x="95" y="87"/>
                  </a:lnTo>
                  <a:lnTo>
                    <a:pt x="96" y="87"/>
                  </a:lnTo>
                  <a:lnTo>
                    <a:pt x="96" y="88"/>
                  </a:lnTo>
                  <a:lnTo>
                    <a:pt x="95" y="88"/>
                  </a:lnTo>
                  <a:lnTo>
                    <a:pt x="94" y="88"/>
                  </a:lnTo>
                  <a:lnTo>
                    <a:pt x="93" y="87"/>
                  </a:lnTo>
                  <a:lnTo>
                    <a:pt x="92" y="87"/>
                  </a:lnTo>
                  <a:lnTo>
                    <a:pt x="91" y="87"/>
                  </a:lnTo>
                  <a:lnTo>
                    <a:pt x="90" y="87"/>
                  </a:lnTo>
                  <a:lnTo>
                    <a:pt x="89" y="87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6" y="87"/>
                  </a:lnTo>
                  <a:lnTo>
                    <a:pt x="85" y="87"/>
                  </a:lnTo>
                  <a:lnTo>
                    <a:pt x="84" y="87"/>
                  </a:lnTo>
                  <a:lnTo>
                    <a:pt x="83" y="86"/>
                  </a:lnTo>
                  <a:lnTo>
                    <a:pt x="82" y="86"/>
                  </a:lnTo>
                  <a:lnTo>
                    <a:pt x="81" y="86"/>
                  </a:lnTo>
                  <a:lnTo>
                    <a:pt x="80" y="86"/>
                  </a:lnTo>
                  <a:lnTo>
                    <a:pt x="79" y="86"/>
                  </a:lnTo>
                  <a:lnTo>
                    <a:pt x="78" y="86"/>
                  </a:lnTo>
                  <a:lnTo>
                    <a:pt x="77" y="86"/>
                  </a:lnTo>
                  <a:lnTo>
                    <a:pt x="76" y="85"/>
                  </a:lnTo>
                  <a:lnTo>
                    <a:pt x="75" y="85"/>
                  </a:lnTo>
                  <a:lnTo>
                    <a:pt x="74" y="85"/>
                  </a:lnTo>
                  <a:lnTo>
                    <a:pt x="73" y="85"/>
                  </a:lnTo>
                  <a:lnTo>
                    <a:pt x="73" y="84"/>
                  </a:lnTo>
                  <a:lnTo>
                    <a:pt x="73" y="83"/>
                  </a:lnTo>
                  <a:lnTo>
                    <a:pt x="72" y="82"/>
                  </a:lnTo>
                  <a:lnTo>
                    <a:pt x="72" y="81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72" y="78"/>
                  </a:lnTo>
                  <a:lnTo>
                    <a:pt x="72" y="77"/>
                  </a:lnTo>
                  <a:lnTo>
                    <a:pt x="72" y="76"/>
                  </a:lnTo>
                  <a:lnTo>
                    <a:pt x="71" y="75"/>
                  </a:lnTo>
                  <a:lnTo>
                    <a:pt x="71" y="74"/>
                  </a:lnTo>
                  <a:lnTo>
                    <a:pt x="71" y="73"/>
                  </a:lnTo>
                  <a:lnTo>
                    <a:pt x="71" y="72"/>
                  </a:lnTo>
                  <a:lnTo>
                    <a:pt x="70" y="72"/>
                  </a:lnTo>
                  <a:lnTo>
                    <a:pt x="70" y="71"/>
                  </a:lnTo>
                  <a:lnTo>
                    <a:pt x="68" y="70"/>
                  </a:lnTo>
                  <a:lnTo>
                    <a:pt x="68" y="69"/>
                  </a:lnTo>
                  <a:lnTo>
                    <a:pt x="67" y="69"/>
                  </a:lnTo>
                  <a:lnTo>
                    <a:pt x="66" y="68"/>
                  </a:lnTo>
                  <a:lnTo>
                    <a:pt x="65" y="67"/>
                  </a:lnTo>
                  <a:lnTo>
                    <a:pt x="64" y="66"/>
                  </a:lnTo>
                  <a:lnTo>
                    <a:pt x="63" y="66"/>
                  </a:lnTo>
                  <a:lnTo>
                    <a:pt x="62" y="65"/>
                  </a:lnTo>
                  <a:lnTo>
                    <a:pt x="61" y="64"/>
                  </a:lnTo>
                  <a:lnTo>
                    <a:pt x="60" y="63"/>
                  </a:lnTo>
                  <a:lnTo>
                    <a:pt x="59" y="63"/>
                  </a:lnTo>
                  <a:lnTo>
                    <a:pt x="58" y="62"/>
                  </a:lnTo>
                  <a:lnTo>
                    <a:pt x="56" y="61"/>
                  </a:lnTo>
                  <a:lnTo>
                    <a:pt x="56" y="60"/>
                  </a:lnTo>
                  <a:lnTo>
                    <a:pt x="54" y="59"/>
                  </a:lnTo>
                  <a:lnTo>
                    <a:pt x="53" y="59"/>
                  </a:lnTo>
                  <a:lnTo>
                    <a:pt x="52" y="58"/>
                  </a:lnTo>
                  <a:lnTo>
                    <a:pt x="51" y="57"/>
                  </a:lnTo>
                  <a:lnTo>
                    <a:pt x="50" y="56"/>
                  </a:lnTo>
                  <a:lnTo>
                    <a:pt x="49" y="55"/>
                  </a:lnTo>
                  <a:lnTo>
                    <a:pt x="48" y="55"/>
                  </a:lnTo>
                  <a:lnTo>
                    <a:pt x="47" y="54"/>
                  </a:lnTo>
                  <a:lnTo>
                    <a:pt x="46" y="53"/>
                  </a:lnTo>
                  <a:lnTo>
                    <a:pt x="44" y="52"/>
                  </a:lnTo>
                  <a:lnTo>
                    <a:pt x="42" y="51"/>
                  </a:lnTo>
                  <a:lnTo>
                    <a:pt x="42" y="50"/>
                  </a:lnTo>
                  <a:lnTo>
                    <a:pt x="41" y="50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8" y="48"/>
                  </a:lnTo>
                  <a:lnTo>
                    <a:pt x="37" y="48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5" y="49"/>
                  </a:lnTo>
                  <a:lnTo>
                    <a:pt x="34" y="49"/>
                  </a:lnTo>
                  <a:lnTo>
                    <a:pt x="33" y="49"/>
                  </a:lnTo>
                  <a:lnTo>
                    <a:pt x="32" y="50"/>
                  </a:lnTo>
                  <a:lnTo>
                    <a:pt x="31" y="50"/>
                  </a:lnTo>
                  <a:lnTo>
                    <a:pt x="30" y="50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7" y="51"/>
                  </a:lnTo>
                  <a:lnTo>
                    <a:pt x="26" y="51"/>
                  </a:lnTo>
                  <a:lnTo>
                    <a:pt x="25" y="50"/>
                  </a:lnTo>
                  <a:lnTo>
                    <a:pt x="24" y="49"/>
                  </a:lnTo>
                  <a:lnTo>
                    <a:pt x="23" y="49"/>
                  </a:lnTo>
                  <a:lnTo>
                    <a:pt x="22" y="48"/>
                  </a:lnTo>
                  <a:lnTo>
                    <a:pt x="21" y="47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18" y="45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3"/>
                  </a:lnTo>
                  <a:lnTo>
                    <a:pt x="14" y="43"/>
                  </a:lnTo>
                  <a:lnTo>
                    <a:pt x="14" y="42"/>
                  </a:lnTo>
                  <a:lnTo>
                    <a:pt x="13" y="42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1" y="41"/>
                  </a:lnTo>
                  <a:lnTo>
                    <a:pt x="11" y="40"/>
                  </a:lnTo>
                  <a:lnTo>
                    <a:pt x="10" y="40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8" y="37"/>
                  </a:lnTo>
                  <a:lnTo>
                    <a:pt x="8" y="36"/>
                  </a:lnTo>
                  <a:lnTo>
                    <a:pt x="7" y="36"/>
                  </a:lnTo>
                  <a:lnTo>
                    <a:pt x="7" y="35"/>
                  </a:lnTo>
                  <a:lnTo>
                    <a:pt x="6" y="35"/>
                  </a:lnTo>
                  <a:lnTo>
                    <a:pt x="6" y="34"/>
                  </a:lnTo>
                  <a:lnTo>
                    <a:pt x="5" y="33"/>
                  </a:lnTo>
                  <a:lnTo>
                    <a:pt x="4" y="32"/>
                  </a:lnTo>
                  <a:lnTo>
                    <a:pt x="4" y="31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2" y="25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8" name="Freeform 6"/>
            <p:cNvSpPr/>
            <p:nvPr/>
          </p:nvSpPr>
          <p:spPr>
            <a:xfrm>
              <a:off x="1496" y="2410"/>
              <a:ext cx="181" cy="235"/>
            </a:xfrm>
            <a:custGeom>
              <a:avLst/>
              <a:gdLst>
                <a:gd name="txL" fmla="*/ 0 w 181"/>
                <a:gd name="txT" fmla="*/ 0 h 235"/>
                <a:gd name="txR" fmla="*/ 181 w 181"/>
                <a:gd name="txB" fmla="*/ 235 h 235"/>
              </a:gdLst>
              <a:ahLst/>
              <a:cxnLst>
                <a:cxn ang="0">
                  <a:pos x="118" y="119"/>
                </a:cxn>
                <a:cxn ang="0">
                  <a:pos x="110" y="77"/>
                </a:cxn>
                <a:cxn ang="0">
                  <a:pos x="113" y="60"/>
                </a:cxn>
                <a:cxn ang="0">
                  <a:pos x="108" y="54"/>
                </a:cxn>
                <a:cxn ang="0">
                  <a:pos x="96" y="26"/>
                </a:cxn>
                <a:cxn ang="0">
                  <a:pos x="100" y="17"/>
                </a:cxn>
                <a:cxn ang="0">
                  <a:pos x="88" y="12"/>
                </a:cxn>
                <a:cxn ang="0">
                  <a:pos x="83" y="0"/>
                </a:cxn>
                <a:cxn ang="0">
                  <a:pos x="65" y="3"/>
                </a:cxn>
                <a:cxn ang="0">
                  <a:pos x="63" y="23"/>
                </a:cxn>
                <a:cxn ang="0">
                  <a:pos x="54" y="23"/>
                </a:cxn>
                <a:cxn ang="0">
                  <a:pos x="52" y="6"/>
                </a:cxn>
                <a:cxn ang="0">
                  <a:pos x="32" y="11"/>
                </a:cxn>
                <a:cxn ang="0">
                  <a:pos x="21" y="34"/>
                </a:cxn>
                <a:cxn ang="0">
                  <a:pos x="30" y="43"/>
                </a:cxn>
                <a:cxn ang="0">
                  <a:pos x="0" y="70"/>
                </a:cxn>
                <a:cxn ang="0">
                  <a:pos x="0" y="85"/>
                </a:cxn>
                <a:cxn ang="0">
                  <a:pos x="35" y="94"/>
                </a:cxn>
                <a:cxn ang="0">
                  <a:pos x="42" y="85"/>
                </a:cxn>
                <a:cxn ang="0">
                  <a:pos x="46" y="83"/>
                </a:cxn>
                <a:cxn ang="0">
                  <a:pos x="48" y="92"/>
                </a:cxn>
                <a:cxn ang="0">
                  <a:pos x="72" y="100"/>
                </a:cxn>
                <a:cxn ang="0">
                  <a:pos x="74" y="134"/>
                </a:cxn>
                <a:cxn ang="0">
                  <a:pos x="88" y="142"/>
                </a:cxn>
                <a:cxn ang="0">
                  <a:pos x="81" y="160"/>
                </a:cxn>
                <a:cxn ang="0">
                  <a:pos x="90" y="188"/>
                </a:cxn>
                <a:cxn ang="0">
                  <a:pos x="103" y="192"/>
                </a:cxn>
                <a:cxn ang="0">
                  <a:pos x="110" y="200"/>
                </a:cxn>
                <a:cxn ang="0">
                  <a:pos x="128" y="214"/>
                </a:cxn>
                <a:cxn ang="0">
                  <a:pos x="144" y="211"/>
                </a:cxn>
                <a:cxn ang="0">
                  <a:pos x="146" y="219"/>
                </a:cxn>
                <a:cxn ang="0">
                  <a:pos x="146" y="231"/>
                </a:cxn>
                <a:cxn ang="0">
                  <a:pos x="160" y="232"/>
                </a:cxn>
                <a:cxn ang="0">
                  <a:pos x="172" y="234"/>
                </a:cxn>
                <a:cxn ang="0">
                  <a:pos x="173" y="217"/>
                </a:cxn>
                <a:cxn ang="0">
                  <a:pos x="166" y="210"/>
                </a:cxn>
                <a:cxn ang="0">
                  <a:pos x="153" y="206"/>
                </a:cxn>
                <a:cxn ang="0">
                  <a:pos x="166" y="168"/>
                </a:cxn>
                <a:cxn ang="0">
                  <a:pos x="180" y="160"/>
                </a:cxn>
                <a:cxn ang="0">
                  <a:pos x="175" y="151"/>
                </a:cxn>
                <a:cxn ang="0">
                  <a:pos x="121" y="134"/>
                </a:cxn>
                <a:cxn ang="0">
                  <a:pos x="118" y="119"/>
                </a:cxn>
              </a:cxnLst>
              <a:rect l="txL" t="txT" r="txR" b="txB"/>
              <a:pathLst>
                <a:path w="181" h="235">
                  <a:moveTo>
                    <a:pt x="118" y="119"/>
                  </a:moveTo>
                  <a:lnTo>
                    <a:pt x="110" y="77"/>
                  </a:lnTo>
                  <a:lnTo>
                    <a:pt x="113" y="60"/>
                  </a:lnTo>
                  <a:lnTo>
                    <a:pt x="108" y="54"/>
                  </a:lnTo>
                  <a:lnTo>
                    <a:pt x="96" y="26"/>
                  </a:lnTo>
                  <a:lnTo>
                    <a:pt x="100" y="17"/>
                  </a:lnTo>
                  <a:lnTo>
                    <a:pt x="88" y="12"/>
                  </a:lnTo>
                  <a:lnTo>
                    <a:pt x="83" y="0"/>
                  </a:lnTo>
                  <a:lnTo>
                    <a:pt x="65" y="3"/>
                  </a:lnTo>
                  <a:lnTo>
                    <a:pt x="63" y="23"/>
                  </a:lnTo>
                  <a:lnTo>
                    <a:pt x="54" y="23"/>
                  </a:lnTo>
                  <a:lnTo>
                    <a:pt x="52" y="6"/>
                  </a:lnTo>
                  <a:lnTo>
                    <a:pt x="32" y="11"/>
                  </a:lnTo>
                  <a:lnTo>
                    <a:pt x="21" y="34"/>
                  </a:lnTo>
                  <a:lnTo>
                    <a:pt x="30" y="43"/>
                  </a:lnTo>
                  <a:lnTo>
                    <a:pt x="0" y="70"/>
                  </a:lnTo>
                  <a:lnTo>
                    <a:pt x="0" y="85"/>
                  </a:lnTo>
                  <a:lnTo>
                    <a:pt x="35" y="94"/>
                  </a:lnTo>
                  <a:lnTo>
                    <a:pt x="42" y="85"/>
                  </a:lnTo>
                  <a:lnTo>
                    <a:pt x="46" y="83"/>
                  </a:lnTo>
                  <a:lnTo>
                    <a:pt x="48" y="92"/>
                  </a:lnTo>
                  <a:lnTo>
                    <a:pt x="72" y="100"/>
                  </a:lnTo>
                  <a:lnTo>
                    <a:pt x="74" y="134"/>
                  </a:lnTo>
                  <a:lnTo>
                    <a:pt x="88" y="142"/>
                  </a:lnTo>
                  <a:lnTo>
                    <a:pt x="81" y="160"/>
                  </a:lnTo>
                  <a:lnTo>
                    <a:pt x="90" y="188"/>
                  </a:lnTo>
                  <a:lnTo>
                    <a:pt x="103" y="192"/>
                  </a:lnTo>
                  <a:lnTo>
                    <a:pt x="110" y="200"/>
                  </a:lnTo>
                  <a:lnTo>
                    <a:pt x="128" y="214"/>
                  </a:lnTo>
                  <a:lnTo>
                    <a:pt x="144" y="211"/>
                  </a:lnTo>
                  <a:lnTo>
                    <a:pt x="146" y="219"/>
                  </a:lnTo>
                  <a:lnTo>
                    <a:pt x="146" y="231"/>
                  </a:lnTo>
                  <a:lnTo>
                    <a:pt x="160" y="232"/>
                  </a:lnTo>
                  <a:lnTo>
                    <a:pt x="172" y="234"/>
                  </a:lnTo>
                  <a:lnTo>
                    <a:pt x="173" y="217"/>
                  </a:lnTo>
                  <a:lnTo>
                    <a:pt x="166" y="210"/>
                  </a:lnTo>
                  <a:lnTo>
                    <a:pt x="153" y="206"/>
                  </a:lnTo>
                  <a:lnTo>
                    <a:pt x="166" y="168"/>
                  </a:lnTo>
                  <a:lnTo>
                    <a:pt x="180" y="160"/>
                  </a:lnTo>
                  <a:lnTo>
                    <a:pt x="175" y="151"/>
                  </a:lnTo>
                  <a:lnTo>
                    <a:pt x="121" y="134"/>
                  </a:lnTo>
                  <a:lnTo>
                    <a:pt x="118" y="11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69" name="Freeform 7"/>
            <p:cNvSpPr/>
            <p:nvPr/>
          </p:nvSpPr>
          <p:spPr>
            <a:xfrm>
              <a:off x="1529" y="3026"/>
              <a:ext cx="8" cy="10"/>
            </a:xfrm>
            <a:custGeom>
              <a:avLst/>
              <a:gdLst>
                <a:gd name="txL" fmla="*/ 0 w 8"/>
                <a:gd name="txT" fmla="*/ 0 h 10"/>
                <a:gd name="txR" fmla="*/ 8 w 8"/>
                <a:gd name="txB" fmla="*/ 10 h 10"/>
              </a:gdLst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7" y="9"/>
                </a:cxn>
                <a:cxn ang="0">
                  <a:pos x="1" y="9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" h="10">
                  <a:moveTo>
                    <a:pt x="0" y="0"/>
                  </a:moveTo>
                  <a:lnTo>
                    <a:pt x="5" y="0"/>
                  </a:lnTo>
                  <a:lnTo>
                    <a:pt x="7" y="9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0" name="Freeform 8"/>
            <p:cNvSpPr/>
            <p:nvPr/>
          </p:nvSpPr>
          <p:spPr>
            <a:xfrm>
              <a:off x="1526" y="3057"/>
              <a:ext cx="9" cy="14"/>
            </a:xfrm>
            <a:custGeom>
              <a:avLst/>
              <a:gdLst>
                <a:gd name="txL" fmla="*/ 0 w 9"/>
                <a:gd name="txT" fmla="*/ 0 h 14"/>
                <a:gd name="txR" fmla="*/ 9 w 9"/>
                <a:gd name="txB" fmla="*/ 14 h 14"/>
              </a:gdLst>
              <a:ahLst/>
              <a:cxnLst>
                <a:cxn ang="0">
                  <a:pos x="0" y="9"/>
                </a:cxn>
                <a:cxn ang="0">
                  <a:pos x="8" y="13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txL" t="txT" r="txR" b="txB"/>
              <a:pathLst>
                <a:path w="9" h="14">
                  <a:moveTo>
                    <a:pt x="0" y="9"/>
                  </a:moveTo>
                  <a:lnTo>
                    <a:pt x="8" y="13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1" name="Freeform 9"/>
            <p:cNvSpPr/>
            <p:nvPr/>
          </p:nvSpPr>
          <p:spPr>
            <a:xfrm>
              <a:off x="1492" y="3112"/>
              <a:ext cx="15" cy="26"/>
            </a:xfrm>
            <a:custGeom>
              <a:avLst/>
              <a:gdLst>
                <a:gd name="txL" fmla="*/ 0 w 15"/>
                <a:gd name="txT" fmla="*/ 0 h 26"/>
                <a:gd name="txR" fmla="*/ 15 w 15"/>
                <a:gd name="txB" fmla="*/ 26 h 26"/>
              </a:gdLst>
              <a:ahLst/>
              <a:cxnLst>
                <a:cxn ang="0">
                  <a:pos x="3" y="0"/>
                </a:cxn>
                <a:cxn ang="0">
                  <a:pos x="10" y="0"/>
                </a:cxn>
                <a:cxn ang="0">
                  <a:pos x="14" y="14"/>
                </a:cxn>
                <a:cxn ang="0">
                  <a:pos x="9" y="25"/>
                </a:cxn>
                <a:cxn ang="0">
                  <a:pos x="7" y="14"/>
                </a:cxn>
                <a:cxn ang="0">
                  <a:pos x="0" y="17"/>
                </a:cxn>
                <a:cxn ang="0">
                  <a:pos x="4" y="0"/>
                </a:cxn>
                <a:cxn ang="0">
                  <a:pos x="3" y="0"/>
                </a:cxn>
              </a:cxnLst>
              <a:rect l="txL" t="txT" r="txR" b="txB"/>
              <a:pathLst>
                <a:path w="15" h="26">
                  <a:moveTo>
                    <a:pt x="3" y="0"/>
                  </a:moveTo>
                  <a:lnTo>
                    <a:pt x="10" y="0"/>
                  </a:lnTo>
                  <a:lnTo>
                    <a:pt x="14" y="14"/>
                  </a:lnTo>
                  <a:lnTo>
                    <a:pt x="9" y="25"/>
                  </a:lnTo>
                  <a:lnTo>
                    <a:pt x="7" y="14"/>
                  </a:lnTo>
                  <a:lnTo>
                    <a:pt x="0" y="17"/>
                  </a:lnTo>
                  <a:lnTo>
                    <a:pt x="4" y="0"/>
                  </a:lnTo>
                  <a:lnTo>
                    <a:pt x="3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2" name="Freeform 10"/>
            <p:cNvSpPr/>
            <p:nvPr/>
          </p:nvSpPr>
          <p:spPr>
            <a:xfrm>
              <a:off x="1397" y="2251"/>
              <a:ext cx="43" cy="49"/>
            </a:xfrm>
            <a:custGeom>
              <a:avLst/>
              <a:gdLst>
                <a:gd name="txL" fmla="*/ 0 w 43"/>
                <a:gd name="txT" fmla="*/ 0 h 49"/>
                <a:gd name="txR" fmla="*/ 43 w 43"/>
                <a:gd name="txB" fmla="*/ 49 h 49"/>
              </a:gdLst>
              <a:ahLst/>
              <a:cxnLst>
                <a:cxn ang="0">
                  <a:pos x="14" y="0"/>
                </a:cxn>
                <a:cxn ang="0">
                  <a:pos x="0" y="27"/>
                </a:cxn>
                <a:cxn ang="0">
                  <a:pos x="12" y="37"/>
                </a:cxn>
                <a:cxn ang="0">
                  <a:pos x="14" y="48"/>
                </a:cxn>
                <a:cxn ang="0">
                  <a:pos x="19" y="47"/>
                </a:cxn>
                <a:cxn ang="0">
                  <a:pos x="22" y="33"/>
                </a:cxn>
                <a:cxn ang="0">
                  <a:pos x="29" y="44"/>
                </a:cxn>
                <a:cxn ang="0">
                  <a:pos x="33" y="28"/>
                </a:cxn>
                <a:cxn ang="0">
                  <a:pos x="42" y="19"/>
                </a:cxn>
                <a:cxn ang="0">
                  <a:pos x="33" y="2"/>
                </a:cxn>
                <a:cxn ang="0">
                  <a:pos x="25" y="3"/>
                </a:cxn>
                <a:cxn ang="0">
                  <a:pos x="18" y="7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4" y="0"/>
                </a:cxn>
              </a:cxnLst>
              <a:rect l="txL" t="txT" r="txR" b="txB"/>
              <a:pathLst>
                <a:path w="43" h="49">
                  <a:moveTo>
                    <a:pt x="14" y="0"/>
                  </a:moveTo>
                  <a:lnTo>
                    <a:pt x="0" y="27"/>
                  </a:lnTo>
                  <a:lnTo>
                    <a:pt x="12" y="37"/>
                  </a:lnTo>
                  <a:lnTo>
                    <a:pt x="14" y="48"/>
                  </a:lnTo>
                  <a:lnTo>
                    <a:pt x="19" y="47"/>
                  </a:lnTo>
                  <a:lnTo>
                    <a:pt x="22" y="33"/>
                  </a:lnTo>
                  <a:lnTo>
                    <a:pt x="29" y="44"/>
                  </a:lnTo>
                  <a:lnTo>
                    <a:pt x="33" y="28"/>
                  </a:lnTo>
                  <a:lnTo>
                    <a:pt x="42" y="19"/>
                  </a:lnTo>
                  <a:lnTo>
                    <a:pt x="33" y="2"/>
                  </a:lnTo>
                  <a:lnTo>
                    <a:pt x="25" y="3"/>
                  </a:lnTo>
                  <a:lnTo>
                    <a:pt x="18" y="7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4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3" name="Freeform 11"/>
            <p:cNvSpPr/>
            <p:nvPr/>
          </p:nvSpPr>
          <p:spPr>
            <a:xfrm>
              <a:off x="1411" y="2152"/>
              <a:ext cx="12" cy="13"/>
            </a:xfrm>
            <a:custGeom>
              <a:avLst/>
              <a:gdLst>
                <a:gd name="txL" fmla="*/ 0 w 12"/>
                <a:gd name="txT" fmla="*/ 0 h 13"/>
                <a:gd name="txR" fmla="*/ 12 w 12"/>
                <a:gd name="txB" fmla="*/ 13 h 13"/>
              </a:gdLst>
              <a:ahLst/>
              <a:cxnLst>
                <a:cxn ang="0">
                  <a:pos x="0" y="0"/>
                </a:cxn>
                <a:cxn ang="0">
                  <a:pos x="1" y="9"/>
                </a:cxn>
                <a:cxn ang="0">
                  <a:pos x="6" y="12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0" y="0"/>
                </a:cxn>
              </a:cxnLst>
              <a:rect l="txL" t="txT" r="txR" b="txB"/>
              <a:pathLst>
                <a:path w="12" h="13">
                  <a:moveTo>
                    <a:pt x="0" y="0"/>
                  </a:moveTo>
                  <a:lnTo>
                    <a:pt x="1" y="9"/>
                  </a:lnTo>
                  <a:lnTo>
                    <a:pt x="6" y="12"/>
                  </a:lnTo>
                  <a:lnTo>
                    <a:pt x="11" y="8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4" name="Freeform 12"/>
            <p:cNvSpPr/>
            <p:nvPr/>
          </p:nvSpPr>
          <p:spPr>
            <a:xfrm>
              <a:off x="1411" y="2181"/>
              <a:ext cx="16" cy="25"/>
            </a:xfrm>
            <a:custGeom>
              <a:avLst/>
              <a:gdLst>
                <a:gd name="txL" fmla="*/ 0 w 16"/>
                <a:gd name="txT" fmla="*/ 0 h 25"/>
                <a:gd name="txR" fmla="*/ 16 w 16"/>
                <a:gd name="txB" fmla="*/ 25 h 25"/>
              </a:gdLst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12" y="24"/>
                </a:cxn>
                <a:cxn ang="0">
                  <a:pos x="15" y="21"/>
                </a:cxn>
                <a:cxn ang="0">
                  <a:pos x="15" y="21"/>
                </a:cxn>
                <a:cxn ang="0">
                  <a:pos x="3" y="0"/>
                </a:cxn>
              </a:cxnLst>
              <a:rect l="txL" t="txT" r="txR" b="txB"/>
              <a:pathLst>
                <a:path w="16" h="25">
                  <a:moveTo>
                    <a:pt x="3" y="0"/>
                  </a:moveTo>
                  <a:lnTo>
                    <a:pt x="0" y="4"/>
                  </a:lnTo>
                  <a:lnTo>
                    <a:pt x="12" y="24"/>
                  </a:lnTo>
                  <a:lnTo>
                    <a:pt x="15" y="21"/>
                  </a:lnTo>
                  <a:lnTo>
                    <a:pt x="3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5" name="Freeform 13"/>
            <p:cNvSpPr/>
            <p:nvPr/>
          </p:nvSpPr>
          <p:spPr>
            <a:xfrm>
              <a:off x="1428" y="2167"/>
              <a:ext cx="22" cy="39"/>
            </a:xfrm>
            <a:custGeom>
              <a:avLst/>
              <a:gdLst>
                <a:gd name="txL" fmla="*/ 0 w 22"/>
                <a:gd name="txT" fmla="*/ 0 h 39"/>
                <a:gd name="txR" fmla="*/ 22 w 22"/>
                <a:gd name="txB" fmla="*/ 39 h 39"/>
              </a:gdLst>
              <a:ahLst/>
              <a:cxnLst>
                <a:cxn ang="0">
                  <a:pos x="4" y="0"/>
                </a:cxn>
                <a:cxn ang="0">
                  <a:pos x="0" y="9"/>
                </a:cxn>
                <a:cxn ang="0">
                  <a:pos x="10" y="30"/>
                </a:cxn>
                <a:cxn ang="0">
                  <a:pos x="21" y="38"/>
                </a:cxn>
                <a:cxn ang="0">
                  <a:pos x="21" y="29"/>
                </a:cxn>
                <a:cxn ang="0">
                  <a:pos x="21" y="29"/>
                </a:cxn>
                <a:cxn ang="0">
                  <a:pos x="4" y="0"/>
                </a:cxn>
              </a:cxnLst>
              <a:rect l="txL" t="txT" r="txR" b="txB"/>
              <a:pathLst>
                <a:path w="22" h="39">
                  <a:moveTo>
                    <a:pt x="4" y="0"/>
                  </a:moveTo>
                  <a:lnTo>
                    <a:pt x="0" y="9"/>
                  </a:lnTo>
                  <a:lnTo>
                    <a:pt x="10" y="30"/>
                  </a:lnTo>
                  <a:lnTo>
                    <a:pt x="21" y="38"/>
                  </a:lnTo>
                  <a:lnTo>
                    <a:pt x="21" y="29"/>
                  </a:lnTo>
                  <a:lnTo>
                    <a:pt x="4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6" name="Freeform 14"/>
            <p:cNvSpPr/>
            <p:nvPr/>
          </p:nvSpPr>
          <p:spPr>
            <a:xfrm>
              <a:off x="1417" y="2208"/>
              <a:ext cx="65" cy="50"/>
            </a:xfrm>
            <a:custGeom>
              <a:avLst/>
              <a:gdLst>
                <a:gd name="txL" fmla="*/ 0 w 65"/>
                <a:gd name="txT" fmla="*/ 0 h 50"/>
                <a:gd name="txR" fmla="*/ 65 w 65"/>
                <a:gd name="txB" fmla="*/ 50 h 50"/>
              </a:gdLst>
              <a:ahLst/>
              <a:cxnLst>
                <a:cxn ang="0">
                  <a:pos x="45" y="13"/>
                </a:cxn>
                <a:cxn ang="0">
                  <a:pos x="45" y="28"/>
                </a:cxn>
                <a:cxn ang="0">
                  <a:pos x="35" y="19"/>
                </a:cxn>
                <a:cxn ang="0">
                  <a:pos x="35" y="14"/>
                </a:cxn>
                <a:cxn ang="0">
                  <a:pos x="23" y="2"/>
                </a:cxn>
                <a:cxn ang="0">
                  <a:pos x="11" y="0"/>
                </a:cxn>
                <a:cxn ang="0">
                  <a:pos x="11" y="11"/>
                </a:cxn>
                <a:cxn ang="0">
                  <a:pos x="0" y="28"/>
                </a:cxn>
                <a:cxn ang="0">
                  <a:pos x="9" y="32"/>
                </a:cxn>
                <a:cxn ang="0">
                  <a:pos x="12" y="37"/>
                </a:cxn>
                <a:cxn ang="0">
                  <a:pos x="31" y="32"/>
                </a:cxn>
                <a:cxn ang="0">
                  <a:pos x="43" y="45"/>
                </a:cxn>
                <a:cxn ang="0">
                  <a:pos x="54" y="49"/>
                </a:cxn>
                <a:cxn ang="0">
                  <a:pos x="64" y="43"/>
                </a:cxn>
                <a:cxn ang="0">
                  <a:pos x="64" y="43"/>
                </a:cxn>
                <a:cxn ang="0">
                  <a:pos x="45" y="13"/>
                </a:cxn>
              </a:cxnLst>
              <a:rect l="txL" t="txT" r="txR" b="txB"/>
              <a:pathLst>
                <a:path w="65" h="50">
                  <a:moveTo>
                    <a:pt x="45" y="13"/>
                  </a:moveTo>
                  <a:lnTo>
                    <a:pt x="45" y="28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23" y="2"/>
                  </a:lnTo>
                  <a:lnTo>
                    <a:pt x="11" y="0"/>
                  </a:lnTo>
                  <a:lnTo>
                    <a:pt x="11" y="11"/>
                  </a:lnTo>
                  <a:lnTo>
                    <a:pt x="0" y="28"/>
                  </a:lnTo>
                  <a:lnTo>
                    <a:pt x="9" y="32"/>
                  </a:lnTo>
                  <a:lnTo>
                    <a:pt x="12" y="37"/>
                  </a:lnTo>
                  <a:lnTo>
                    <a:pt x="31" y="32"/>
                  </a:lnTo>
                  <a:lnTo>
                    <a:pt x="43" y="45"/>
                  </a:lnTo>
                  <a:lnTo>
                    <a:pt x="54" y="49"/>
                  </a:lnTo>
                  <a:lnTo>
                    <a:pt x="64" y="43"/>
                  </a:lnTo>
                  <a:lnTo>
                    <a:pt x="45" y="1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7" name="Freeform 15"/>
            <p:cNvSpPr/>
            <p:nvPr/>
          </p:nvSpPr>
          <p:spPr>
            <a:xfrm>
              <a:off x="1155" y="1988"/>
              <a:ext cx="60" cy="55"/>
            </a:xfrm>
            <a:custGeom>
              <a:avLst/>
              <a:gdLst>
                <a:gd name="txL" fmla="*/ 0 w 60"/>
                <a:gd name="txT" fmla="*/ 0 h 55"/>
                <a:gd name="txR" fmla="*/ 60 w 60"/>
                <a:gd name="txB" fmla="*/ 55 h 55"/>
              </a:gdLst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35" y="26"/>
                </a:cxn>
                <a:cxn ang="0">
                  <a:pos x="56" y="54"/>
                </a:cxn>
                <a:cxn ang="0">
                  <a:pos x="59" y="45"/>
                </a:cxn>
                <a:cxn ang="0">
                  <a:pos x="54" y="38"/>
                </a:cxn>
                <a:cxn ang="0">
                  <a:pos x="53" y="20"/>
                </a:cxn>
                <a:cxn ang="0">
                  <a:pos x="46" y="6"/>
                </a:cxn>
                <a:cxn ang="0">
                  <a:pos x="46" y="6"/>
                </a:cxn>
                <a:cxn ang="0">
                  <a:pos x="0" y="0"/>
                </a:cxn>
              </a:cxnLst>
              <a:rect l="txL" t="txT" r="txR" b="txB"/>
              <a:pathLst>
                <a:path w="60" h="55">
                  <a:moveTo>
                    <a:pt x="0" y="0"/>
                  </a:moveTo>
                  <a:lnTo>
                    <a:pt x="6" y="23"/>
                  </a:lnTo>
                  <a:lnTo>
                    <a:pt x="35" y="26"/>
                  </a:lnTo>
                  <a:lnTo>
                    <a:pt x="56" y="54"/>
                  </a:lnTo>
                  <a:lnTo>
                    <a:pt x="59" y="45"/>
                  </a:lnTo>
                  <a:lnTo>
                    <a:pt x="54" y="38"/>
                  </a:lnTo>
                  <a:lnTo>
                    <a:pt x="53" y="20"/>
                  </a:lnTo>
                  <a:lnTo>
                    <a:pt x="46" y="6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8" name="Freeform 16"/>
            <p:cNvSpPr/>
            <p:nvPr/>
          </p:nvSpPr>
          <p:spPr>
            <a:xfrm>
              <a:off x="1175" y="2017"/>
              <a:ext cx="31" cy="76"/>
            </a:xfrm>
            <a:custGeom>
              <a:avLst/>
              <a:gdLst>
                <a:gd name="txL" fmla="*/ 0 w 31"/>
                <a:gd name="txT" fmla="*/ 0 h 76"/>
                <a:gd name="txR" fmla="*/ 31 w 31"/>
                <a:gd name="txB" fmla="*/ 76 h 76"/>
              </a:gdLst>
              <a:ahLst/>
              <a:cxnLst>
                <a:cxn ang="0">
                  <a:pos x="10" y="33"/>
                </a:cxn>
                <a:cxn ang="0">
                  <a:pos x="9" y="27"/>
                </a:cxn>
                <a:cxn ang="0">
                  <a:pos x="0" y="3"/>
                </a:cxn>
                <a:cxn ang="0">
                  <a:pos x="13" y="0"/>
                </a:cxn>
                <a:cxn ang="0">
                  <a:pos x="25" y="15"/>
                </a:cxn>
                <a:cxn ang="0">
                  <a:pos x="30" y="28"/>
                </a:cxn>
                <a:cxn ang="0">
                  <a:pos x="26" y="49"/>
                </a:cxn>
                <a:cxn ang="0">
                  <a:pos x="30" y="66"/>
                </a:cxn>
                <a:cxn ang="0">
                  <a:pos x="23" y="75"/>
                </a:cxn>
                <a:cxn ang="0">
                  <a:pos x="10" y="57"/>
                </a:cxn>
                <a:cxn ang="0">
                  <a:pos x="9" y="57"/>
                </a:cxn>
                <a:cxn ang="0">
                  <a:pos x="10" y="33"/>
                </a:cxn>
              </a:cxnLst>
              <a:rect l="txL" t="txT" r="txR" b="txB"/>
              <a:pathLst>
                <a:path w="31" h="76">
                  <a:moveTo>
                    <a:pt x="10" y="33"/>
                  </a:moveTo>
                  <a:lnTo>
                    <a:pt x="9" y="27"/>
                  </a:lnTo>
                  <a:lnTo>
                    <a:pt x="0" y="3"/>
                  </a:lnTo>
                  <a:lnTo>
                    <a:pt x="13" y="0"/>
                  </a:lnTo>
                  <a:lnTo>
                    <a:pt x="25" y="15"/>
                  </a:lnTo>
                  <a:lnTo>
                    <a:pt x="30" y="28"/>
                  </a:lnTo>
                  <a:lnTo>
                    <a:pt x="26" y="49"/>
                  </a:lnTo>
                  <a:lnTo>
                    <a:pt x="30" y="66"/>
                  </a:lnTo>
                  <a:lnTo>
                    <a:pt x="23" y="75"/>
                  </a:lnTo>
                  <a:lnTo>
                    <a:pt x="10" y="57"/>
                  </a:lnTo>
                  <a:lnTo>
                    <a:pt x="9" y="57"/>
                  </a:lnTo>
                  <a:lnTo>
                    <a:pt x="10" y="3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79" name="Freeform 17"/>
            <p:cNvSpPr/>
            <p:nvPr/>
          </p:nvSpPr>
          <p:spPr>
            <a:xfrm>
              <a:off x="1203" y="2057"/>
              <a:ext cx="67" cy="67"/>
            </a:xfrm>
            <a:custGeom>
              <a:avLst/>
              <a:gdLst>
                <a:gd name="txL" fmla="*/ 0 w 67"/>
                <a:gd name="txT" fmla="*/ 0 h 67"/>
                <a:gd name="txR" fmla="*/ 67 w 67"/>
                <a:gd name="txB" fmla="*/ 67 h 67"/>
              </a:gdLst>
              <a:ahLst/>
              <a:cxnLst>
                <a:cxn ang="0">
                  <a:pos x="66" y="40"/>
                </a:cxn>
                <a:cxn ang="0">
                  <a:pos x="63" y="66"/>
                </a:cxn>
                <a:cxn ang="0">
                  <a:pos x="50" y="45"/>
                </a:cxn>
                <a:cxn ang="0">
                  <a:pos x="19" y="45"/>
                </a:cxn>
                <a:cxn ang="0">
                  <a:pos x="5" y="51"/>
                </a:cxn>
                <a:cxn ang="0">
                  <a:pos x="0" y="41"/>
                </a:cxn>
                <a:cxn ang="0">
                  <a:pos x="7" y="25"/>
                </a:cxn>
                <a:cxn ang="0">
                  <a:pos x="4" y="11"/>
                </a:cxn>
                <a:cxn ang="0">
                  <a:pos x="9" y="0"/>
                </a:cxn>
                <a:cxn ang="0">
                  <a:pos x="22" y="8"/>
                </a:cxn>
                <a:cxn ang="0">
                  <a:pos x="21" y="18"/>
                </a:cxn>
                <a:cxn ang="0">
                  <a:pos x="43" y="19"/>
                </a:cxn>
                <a:cxn ang="0">
                  <a:pos x="43" y="19"/>
                </a:cxn>
                <a:cxn ang="0">
                  <a:pos x="66" y="40"/>
                </a:cxn>
              </a:cxnLst>
              <a:rect l="txL" t="txT" r="txR" b="txB"/>
              <a:pathLst>
                <a:path w="67" h="67">
                  <a:moveTo>
                    <a:pt x="66" y="40"/>
                  </a:moveTo>
                  <a:lnTo>
                    <a:pt x="63" y="66"/>
                  </a:lnTo>
                  <a:lnTo>
                    <a:pt x="50" y="45"/>
                  </a:lnTo>
                  <a:lnTo>
                    <a:pt x="19" y="45"/>
                  </a:lnTo>
                  <a:lnTo>
                    <a:pt x="5" y="51"/>
                  </a:lnTo>
                  <a:lnTo>
                    <a:pt x="0" y="41"/>
                  </a:lnTo>
                  <a:lnTo>
                    <a:pt x="7" y="25"/>
                  </a:lnTo>
                  <a:lnTo>
                    <a:pt x="4" y="11"/>
                  </a:lnTo>
                  <a:lnTo>
                    <a:pt x="9" y="0"/>
                  </a:lnTo>
                  <a:lnTo>
                    <a:pt x="22" y="8"/>
                  </a:lnTo>
                  <a:lnTo>
                    <a:pt x="21" y="18"/>
                  </a:lnTo>
                  <a:lnTo>
                    <a:pt x="43" y="19"/>
                  </a:lnTo>
                  <a:lnTo>
                    <a:pt x="66" y="4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0" name="Freeform 18"/>
            <p:cNvSpPr/>
            <p:nvPr/>
          </p:nvSpPr>
          <p:spPr>
            <a:xfrm>
              <a:off x="1278" y="2107"/>
              <a:ext cx="21" cy="32"/>
            </a:xfrm>
            <a:custGeom>
              <a:avLst/>
              <a:gdLst>
                <a:gd name="txL" fmla="*/ 0 w 21"/>
                <a:gd name="txT" fmla="*/ 0 h 32"/>
                <a:gd name="txR" fmla="*/ 21 w 21"/>
                <a:gd name="txB" fmla="*/ 32 h 32"/>
              </a:gdLst>
              <a:ahLst/>
              <a:cxnLst>
                <a:cxn ang="0">
                  <a:pos x="13" y="0"/>
                </a:cxn>
                <a:cxn ang="0">
                  <a:pos x="0" y="13"/>
                </a:cxn>
                <a:cxn ang="0">
                  <a:pos x="1" y="31"/>
                </a:cxn>
                <a:cxn ang="0">
                  <a:pos x="20" y="21"/>
                </a:cxn>
                <a:cxn ang="0">
                  <a:pos x="13" y="0"/>
                </a:cxn>
              </a:cxnLst>
              <a:rect l="txL" t="txT" r="txR" b="txB"/>
              <a:pathLst>
                <a:path w="21" h="32">
                  <a:moveTo>
                    <a:pt x="13" y="0"/>
                  </a:moveTo>
                  <a:lnTo>
                    <a:pt x="0" y="13"/>
                  </a:lnTo>
                  <a:lnTo>
                    <a:pt x="1" y="31"/>
                  </a:lnTo>
                  <a:lnTo>
                    <a:pt x="20" y="21"/>
                  </a:lnTo>
                  <a:lnTo>
                    <a:pt x="13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1" name="Freeform 19"/>
            <p:cNvSpPr/>
            <p:nvPr/>
          </p:nvSpPr>
          <p:spPr>
            <a:xfrm>
              <a:off x="1302" y="2048"/>
              <a:ext cx="25" cy="73"/>
            </a:xfrm>
            <a:custGeom>
              <a:avLst/>
              <a:gdLst>
                <a:gd name="txL" fmla="*/ 0 w 25"/>
                <a:gd name="txT" fmla="*/ 0 h 73"/>
                <a:gd name="txR" fmla="*/ 25 w 25"/>
                <a:gd name="txB" fmla="*/ 73 h 73"/>
              </a:gdLst>
              <a:ahLst/>
              <a:cxnLst>
                <a:cxn ang="0">
                  <a:pos x="24" y="54"/>
                </a:cxn>
                <a:cxn ang="0">
                  <a:pos x="16" y="72"/>
                </a:cxn>
                <a:cxn ang="0">
                  <a:pos x="7" y="62"/>
                </a:cxn>
                <a:cxn ang="0">
                  <a:pos x="6" y="34"/>
                </a:cxn>
                <a:cxn ang="0">
                  <a:pos x="18" y="26"/>
                </a:cxn>
                <a:cxn ang="0">
                  <a:pos x="12" y="12"/>
                </a:cxn>
                <a:cxn ang="0">
                  <a:pos x="12" y="0"/>
                </a:cxn>
                <a:cxn ang="0">
                  <a:pos x="5" y="1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17" y="27"/>
                </a:cxn>
                <a:cxn ang="0">
                  <a:pos x="16" y="28"/>
                </a:cxn>
                <a:cxn ang="0">
                  <a:pos x="24" y="54"/>
                </a:cxn>
              </a:cxnLst>
              <a:rect l="txL" t="txT" r="txR" b="txB"/>
              <a:pathLst>
                <a:path w="25" h="73">
                  <a:moveTo>
                    <a:pt x="24" y="54"/>
                  </a:moveTo>
                  <a:lnTo>
                    <a:pt x="16" y="72"/>
                  </a:lnTo>
                  <a:lnTo>
                    <a:pt x="7" y="62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5" y="1"/>
                  </a:lnTo>
                  <a:lnTo>
                    <a:pt x="0" y="9"/>
                  </a:lnTo>
                  <a:lnTo>
                    <a:pt x="4" y="16"/>
                  </a:lnTo>
                  <a:lnTo>
                    <a:pt x="17" y="27"/>
                  </a:lnTo>
                  <a:lnTo>
                    <a:pt x="16" y="28"/>
                  </a:lnTo>
                  <a:lnTo>
                    <a:pt x="24" y="5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2" name="Freeform 20"/>
            <p:cNvSpPr/>
            <p:nvPr/>
          </p:nvSpPr>
          <p:spPr>
            <a:xfrm>
              <a:off x="1342" y="2064"/>
              <a:ext cx="31" cy="44"/>
            </a:xfrm>
            <a:custGeom>
              <a:avLst/>
              <a:gdLst>
                <a:gd name="txL" fmla="*/ 0 w 31"/>
                <a:gd name="txT" fmla="*/ 0 h 44"/>
                <a:gd name="txR" fmla="*/ 31 w 31"/>
                <a:gd name="txB" fmla="*/ 44 h 44"/>
              </a:gdLst>
              <a:ahLst/>
              <a:cxnLst>
                <a:cxn ang="0">
                  <a:pos x="30" y="15"/>
                </a:cxn>
                <a:cxn ang="0">
                  <a:pos x="22" y="21"/>
                </a:cxn>
                <a:cxn ang="0">
                  <a:pos x="21" y="24"/>
                </a:cxn>
                <a:cxn ang="0">
                  <a:pos x="27" y="34"/>
                </a:cxn>
                <a:cxn ang="0">
                  <a:pos x="24" y="43"/>
                </a:cxn>
                <a:cxn ang="0">
                  <a:pos x="18" y="32"/>
                </a:cxn>
                <a:cxn ang="0">
                  <a:pos x="13" y="39"/>
                </a:cxn>
                <a:cxn ang="0">
                  <a:pos x="0" y="24"/>
                </a:cxn>
                <a:cxn ang="0">
                  <a:pos x="5" y="18"/>
                </a:cxn>
                <a:cxn ang="0">
                  <a:pos x="11" y="24"/>
                </a:cxn>
                <a:cxn ang="0">
                  <a:pos x="15" y="19"/>
                </a:cxn>
                <a:cxn ang="0">
                  <a:pos x="21" y="24"/>
                </a:cxn>
                <a:cxn ang="0">
                  <a:pos x="22" y="20"/>
                </a:cxn>
                <a:cxn ang="0">
                  <a:pos x="12" y="9"/>
                </a:cxn>
                <a:cxn ang="0">
                  <a:pos x="14" y="0"/>
                </a:cxn>
                <a:cxn ang="0">
                  <a:pos x="22" y="1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5"/>
                </a:cxn>
              </a:cxnLst>
              <a:rect l="txL" t="txT" r="txR" b="txB"/>
              <a:pathLst>
                <a:path w="31" h="44">
                  <a:moveTo>
                    <a:pt x="30" y="15"/>
                  </a:moveTo>
                  <a:lnTo>
                    <a:pt x="22" y="21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24" y="43"/>
                  </a:lnTo>
                  <a:lnTo>
                    <a:pt x="18" y="32"/>
                  </a:lnTo>
                  <a:lnTo>
                    <a:pt x="13" y="39"/>
                  </a:lnTo>
                  <a:lnTo>
                    <a:pt x="0" y="24"/>
                  </a:lnTo>
                  <a:lnTo>
                    <a:pt x="5" y="18"/>
                  </a:lnTo>
                  <a:lnTo>
                    <a:pt x="11" y="24"/>
                  </a:lnTo>
                  <a:lnTo>
                    <a:pt x="15" y="19"/>
                  </a:lnTo>
                  <a:lnTo>
                    <a:pt x="21" y="24"/>
                  </a:lnTo>
                  <a:lnTo>
                    <a:pt x="22" y="20"/>
                  </a:lnTo>
                  <a:lnTo>
                    <a:pt x="12" y="9"/>
                  </a:lnTo>
                  <a:lnTo>
                    <a:pt x="14" y="0"/>
                  </a:lnTo>
                  <a:lnTo>
                    <a:pt x="22" y="1"/>
                  </a:lnTo>
                  <a:lnTo>
                    <a:pt x="30" y="14"/>
                  </a:lnTo>
                  <a:lnTo>
                    <a:pt x="30" y="1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3" name="Freeform 21"/>
            <p:cNvSpPr/>
            <p:nvPr/>
          </p:nvSpPr>
          <p:spPr>
            <a:xfrm>
              <a:off x="1366" y="2042"/>
              <a:ext cx="25" cy="30"/>
            </a:xfrm>
            <a:custGeom>
              <a:avLst/>
              <a:gdLst>
                <a:gd name="txL" fmla="*/ 0 w 25"/>
                <a:gd name="txT" fmla="*/ 0 h 30"/>
                <a:gd name="txR" fmla="*/ 25 w 25"/>
                <a:gd name="txB" fmla="*/ 30 h 30"/>
              </a:gdLst>
              <a:ahLst/>
              <a:cxnLst>
                <a:cxn ang="0">
                  <a:pos x="0" y="18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17" y="3"/>
                </a:cxn>
                <a:cxn ang="0">
                  <a:pos x="24" y="0"/>
                </a:cxn>
                <a:cxn ang="0">
                  <a:pos x="24" y="18"/>
                </a:cxn>
                <a:cxn ang="0">
                  <a:pos x="18" y="18"/>
                </a:cxn>
                <a:cxn ang="0">
                  <a:pos x="16" y="29"/>
                </a:cxn>
                <a:cxn ang="0">
                  <a:pos x="8" y="29"/>
                </a:cxn>
                <a:cxn ang="0">
                  <a:pos x="0" y="18"/>
                </a:cxn>
              </a:cxnLst>
              <a:rect l="txL" t="txT" r="txR" b="txB"/>
              <a:pathLst>
                <a:path w="25" h="30">
                  <a:moveTo>
                    <a:pt x="0" y="18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24" y="0"/>
                  </a:lnTo>
                  <a:lnTo>
                    <a:pt x="24" y="18"/>
                  </a:lnTo>
                  <a:lnTo>
                    <a:pt x="18" y="18"/>
                  </a:lnTo>
                  <a:lnTo>
                    <a:pt x="16" y="29"/>
                  </a:lnTo>
                  <a:lnTo>
                    <a:pt x="8" y="29"/>
                  </a:lnTo>
                  <a:lnTo>
                    <a:pt x="0" y="1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4" name="Freeform 22"/>
            <p:cNvSpPr/>
            <p:nvPr/>
          </p:nvSpPr>
          <p:spPr>
            <a:xfrm>
              <a:off x="1400" y="2030"/>
              <a:ext cx="48" cy="65"/>
            </a:xfrm>
            <a:custGeom>
              <a:avLst/>
              <a:gdLst>
                <a:gd name="txL" fmla="*/ 0 w 48"/>
                <a:gd name="txT" fmla="*/ 0 h 65"/>
                <a:gd name="txR" fmla="*/ 48 w 48"/>
                <a:gd name="txB" fmla="*/ 65 h 65"/>
              </a:gdLst>
              <a:ahLst/>
              <a:cxnLst>
                <a:cxn ang="0">
                  <a:pos x="39" y="64"/>
                </a:cxn>
                <a:cxn ang="0">
                  <a:pos x="46" y="46"/>
                </a:cxn>
                <a:cxn ang="0">
                  <a:pos x="47" y="23"/>
                </a:cxn>
                <a:cxn ang="0">
                  <a:pos x="39" y="15"/>
                </a:cxn>
                <a:cxn ang="0">
                  <a:pos x="41" y="0"/>
                </a:cxn>
                <a:cxn ang="0">
                  <a:pos x="31" y="10"/>
                </a:cxn>
                <a:cxn ang="0">
                  <a:pos x="21" y="6"/>
                </a:cxn>
                <a:cxn ang="0">
                  <a:pos x="2" y="20"/>
                </a:cxn>
                <a:cxn ang="0">
                  <a:pos x="0" y="34"/>
                </a:cxn>
                <a:cxn ang="0">
                  <a:pos x="13" y="41"/>
                </a:cxn>
                <a:cxn ang="0">
                  <a:pos x="24" y="27"/>
                </a:cxn>
                <a:cxn ang="0">
                  <a:pos x="20" y="47"/>
                </a:cxn>
                <a:cxn ang="0">
                  <a:pos x="39" y="64"/>
                </a:cxn>
              </a:cxnLst>
              <a:rect l="txL" t="txT" r="txR" b="txB"/>
              <a:pathLst>
                <a:path w="48" h="65">
                  <a:moveTo>
                    <a:pt x="39" y="64"/>
                  </a:moveTo>
                  <a:lnTo>
                    <a:pt x="46" y="46"/>
                  </a:lnTo>
                  <a:lnTo>
                    <a:pt x="47" y="23"/>
                  </a:lnTo>
                  <a:lnTo>
                    <a:pt x="39" y="15"/>
                  </a:lnTo>
                  <a:lnTo>
                    <a:pt x="41" y="0"/>
                  </a:lnTo>
                  <a:lnTo>
                    <a:pt x="31" y="10"/>
                  </a:lnTo>
                  <a:lnTo>
                    <a:pt x="21" y="6"/>
                  </a:lnTo>
                  <a:lnTo>
                    <a:pt x="2" y="20"/>
                  </a:lnTo>
                  <a:lnTo>
                    <a:pt x="0" y="34"/>
                  </a:lnTo>
                  <a:lnTo>
                    <a:pt x="13" y="41"/>
                  </a:lnTo>
                  <a:lnTo>
                    <a:pt x="24" y="27"/>
                  </a:lnTo>
                  <a:lnTo>
                    <a:pt x="20" y="47"/>
                  </a:lnTo>
                  <a:lnTo>
                    <a:pt x="39" y="6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5" name="Freeform 23"/>
            <p:cNvSpPr/>
            <p:nvPr/>
          </p:nvSpPr>
          <p:spPr>
            <a:xfrm>
              <a:off x="1385" y="2086"/>
              <a:ext cx="26" cy="40"/>
            </a:xfrm>
            <a:custGeom>
              <a:avLst/>
              <a:gdLst>
                <a:gd name="txL" fmla="*/ 0 w 26"/>
                <a:gd name="txT" fmla="*/ 0 h 40"/>
                <a:gd name="txR" fmla="*/ 26 w 26"/>
                <a:gd name="txB" fmla="*/ 40 h 40"/>
              </a:gdLst>
              <a:ahLst/>
              <a:cxnLst>
                <a:cxn ang="0">
                  <a:pos x="10" y="16"/>
                </a:cxn>
                <a:cxn ang="0">
                  <a:pos x="22" y="8"/>
                </a:cxn>
                <a:cxn ang="0">
                  <a:pos x="17" y="0"/>
                </a:cxn>
                <a:cxn ang="0">
                  <a:pos x="0" y="2"/>
                </a:cxn>
                <a:cxn ang="0">
                  <a:pos x="11" y="11"/>
                </a:cxn>
                <a:cxn ang="0">
                  <a:pos x="17" y="10"/>
                </a:cxn>
                <a:cxn ang="0">
                  <a:pos x="22" y="22"/>
                </a:cxn>
                <a:cxn ang="0">
                  <a:pos x="25" y="34"/>
                </a:cxn>
                <a:cxn ang="0">
                  <a:pos x="21" y="39"/>
                </a:cxn>
                <a:cxn ang="0">
                  <a:pos x="10" y="16"/>
                </a:cxn>
              </a:cxnLst>
              <a:rect l="txL" t="txT" r="txR" b="txB"/>
              <a:pathLst>
                <a:path w="26" h="40">
                  <a:moveTo>
                    <a:pt x="10" y="16"/>
                  </a:moveTo>
                  <a:lnTo>
                    <a:pt x="22" y="8"/>
                  </a:lnTo>
                  <a:lnTo>
                    <a:pt x="17" y="0"/>
                  </a:lnTo>
                  <a:lnTo>
                    <a:pt x="0" y="2"/>
                  </a:lnTo>
                  <a:lnTo>
                    <a:pt x="11" y="11"/>
                  </a:lnTo>
                  <a:lnTo>
                    <a:pt x="17" y="10"/>
                  </a:lnTo>
                  <a:lnTo>
                    <a:pt x="22" y="22"/>
                  </a:lnTo>
                  <a:lnTo>
                    <a:pt x="25" y="34"/>
                  </a:lnTo>
                  <a:lnTo>
                    <a:pt x="21" y="39"/>
                  </a:lnTo>
                  <a:lnTo>
                    <a:pt x="10" y="1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6" name="Freeform 24"/>
            <p:cNvSpPr/>
            <p:nvPr/>
          </p:nvSpPr>
          <p:spPr>
            <a:xfrm>
              <a:off x="775" y="1803"/>
              <a:ext cx="75" cy="84"/>
            </a:xfrm>
            <a:custGeom>
              <a:avLst/>
              <a:gdLst>
                <a:gd name="txL" fmla="*/ 0 w 75"/>
                <a:gd name="txT" fmla="*/ 0 h 84"/>
                <a:gd name="txR" fmla="*/ 75 w 75"/>
                <a:gd name="txB" fmla="*/ 84 h 84"/>
              </a:gdLst>
              <a:ahLst/>
              <a:cxnLst>
                <a:cxn ang="0">
                  <a:pos x="17" y="0"/>
                </a:cxn>
                <a:cxn ang="0">
                  <a:pos x="0" y="0"/>
                </a:cxn>
                <a:cxn ang="0">
                  <a:pos x="8" y="29"/>
                </a:cxn>
                <a:cxn ang="0">
                  <a:pos x="31" y="68"/>
                </a:cxn>
                <a:cxn ang="0">
                  <a:pos x="35" y="81"/>
                </a:cxn>
                <a:cxn ang="0">
                  <a:pos x="45" y="76"/>
                </a:cxn>
                <a:cxn ang="0">
                  <a:pos x="52" y="83"/>
                </a:cxn>
                <a:cxn ang="0">
                  <a:pos x="60" y="79"/>
                </a:cxn>
                <a:cxn ang="0">
                  <a:pos x="67" y="83"/>
                </a:cxn>
                <a:cxn ang="0">
                  <a:pos x="74" y="69"/>
                </a:cxn>
                <a:cxn ang="0">
                  <a:pos x="67" y="65"/>
                </a:cxn>
                <a:cxn ang="0">
                  <a:pos x="57" y="69"/>
                </a:cxn>
                <a:cxn ang="0">
                  <a:pos x="59" y="54"/>
                </a:cxn>
                <a:cxn ang="0">
                  <a:pos x="49" y="44"/>
                </a:cxn>
                <a:cxn ang="0">
                  <a:pos x="50" y="31"/>
                </a:cxn>
                <a:cxn ang="0">
                  <a:pos x="17" y="0"/>
                </a:cxn>
              </a:cxnLst>
              <a:rect l="txL" t="txT" r="txR" b="txB"/>
              <a:pathLst>
                <a:path w="75" h="84">
                  <a:moveTo>
                    <a:pt x="17" y="0"/>
                  </a:moveTo>
                  <a:lnTo>
                    <a:pt x="0" y="0"/>
                  </a:lnTo>
                  <a:lnTo>
                    <a:pt x="8" y="29"/>
                  </a:lnTo>
                  <a:lnTo>
                    <a:pt x="31" y="68"/>
                  </a:lnTo>
                  <a:lnTo>
                    <a:pt x="35" y="81"/>
                  </a:lnTo>
                  <a:lnTo>
                    <a:pt x="45" y="76"/>
                  </a:lnTo>
                  <a:lnTo>
                    <a:pt x="52" y="83"/>
                  </a:lnTo>
                  <a:lnTo>
                    <a:pt x="60" y="79"/>
                  </a:lnTo>
                  <a:lnTo>
                    <a:pt x="67" y="83"/>
                  </a:lnTo>
                  <a:lnTo>
                    <a:pt x="74" y="69"/>
                  </a:lnTo>
                  <a:lnTo>
                    <a:pt x="67" y="65"/>
                  </a:lnTo>
                  <a:lnTo>
                    <a:pt x="57" y="69"/>
                  </a:lnTo>
                  <a:lnTo>
                    <a:pt x="59" y="54"/>
                  </a:lnTo>
                  <a:lnTo>
                    <a:pt x="49" y="44"/>
                  </a:lnTo>
                  <a:lnTo>
                    <a:pt x="50" y="31"/>
                  </a:lnTo>
                  <a:lnTo>
                    <a:pt x="17" y="0"/>
                  </a:lnTo>
                </a:path>
              </a:pathLst>
            </a:custGeom>
            <a:solidFill>
              <a:srgbClr val="00FFFF">
                <a:alpha val="100000"/>
              </a:srgbClr>
            </a:solidFill>
            <a:ln w="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7" name="Freeform 25"/>
            <p:cNvSpPr/>
            <p:nvPr/>
          </p:nvSpPr>
          <p:spPr>
            <a:xfrm>
              <a:off x="799" y="1823"/>
              <a:ext cx="26" cy="48"/>
            </a:xfrm>
            <a:custGeom>
              <a:avLst/>
              <a:gdLst>
                <a:gd name="txL" fmla="*/ 0 w 26"/>
                <a:gd name="txT" fmla="*/ 0 h 48"/>
                <a:gd name="txR" fmla="*/ 26 w 26"/>
                <a:gd name="txB" fmla="*/ 48 h 48"/>
              </a:gdLst>
              <a:ahLst/>
              <a:cxnLst>
                <a:cxn ang="0">
                  <a:pos x="0" y="0"/>
                </a:cxn>
                <a:cxn ang="0">
                  <a:pos x="1" y="15"/>
                </a:cxn>
                <a:cxn ang="0">
                  <a:pos x="9" y="30"/>
                </a:cxn>
                <a:cxn ang="0">
                  <a:pos x="19" y="47"/>
                </a:cxn>
                <a:cxn ang="0">
                  <a:pos x="25" y="43"/>
                </a:cxn>
                <a:cxn ang="0">
                  <a:pos x="14" y="29"/>
                </a:cxn>
                <a:cxn ang="0">
                  <a:pos x="13" y="17"/>
                </a:cxn>
                <a:cxn ang="0">
                  <a:pos x="7" y="6"/>
                </a:cxn>
                <a:cxn ang="0">
                  <a:pos x="0" y="0"/>
                </a:cxn>
              </a:cxnLst>
              <a:rect l="txL" t="txT" r="txR" b="txB"/>
              <a:pathLst>
                <a:path w="26" h="48">
                  <a:moveTo>
                    <a:pt x="0" y="0"/>
                  </a:moveTo>
                  <a:lnTo>
                    <a:pt x="1" y="15"/>
                  </a:lnTo>
                  <a:lnTo>
                    <a:pt x="9" y="30"/>
                  </a:lnTo>
                  <a:lnTo>
                    <a:pt x="19" y="47"/>
                  </a:lnTo>
                  <a:lnTo>
                    <a:pt x="25" y="43"/>
                  </a:lnTo>
                  <a:lnTo>
                    <a:pt x="14" y="29"/>
                  </a:lnTo>
                  <a:lnTo>
                    <a:pt x="13" y="17"/>
                  </a:lnTo>
                  <a:lnTo>
                    <a:pt x="7" y="6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8" name="Freeform 26"/>
            <p:cNvSpPr/>
            <p:nvPr/>
          </p:nvSpPr>
          <p:spPr>
            <a:xfrm>
              <a:off x="400" y="1420"/>
              <a:ext cx="11" cy="15"/>
            </a:xfrm>
            <a:custGeom>
              <a:avLst/>
              <a:gdLst>
                <a:gd name="txL" fmla="*/ 0 w 11"/>
                <a:gd name="txT" fmla="*/ 0 h 15"/>
                <a:gd name="txR" fmla="*/ 11 w 11"/>
                <a:gd name="txB" fmla="*/ 15 h 15"/>
              </a:gdLst>
              <a:ahLst/>
              <a:cxnLst>
                <a:cxn ang="0">
                  <a:pos x="2" y="2"/>
                </a:cxn>
                <a:cxn ang="0">
                  <a:pos x="7" y="0"/>
                </a:cxn>
                <a:cxn ang="0">
                  <a:pos x="10" y="8"/>
                </a:cxn>
                <a:cxn ang="0">
                  <a:pos x="10" y="14"/>
                </a:cxn>
                <a:cxn ang="0">
                  <a:pos x="0" y="2"/>
                </a:cxn>
                <a:cxn ang="0">
                  <a:pos x="2" y="2"/>
                </a:cxn>
              </a:cxnLst>
              <a:rect l="txL" t="txT" r="txR" b="txB"/>
              <a:pathLst>
                <a:path w="11" h="15">
                  <a:moveTo>
                    <a:pt x="2" y="2"/>
                  </a:moveTo>
                  <a:lnTo>
                    <a:pt x="7" y="0"/>
                  </a:lnTo>
                  <a:lnTo>
                    <a:pt x="10" y="8"/>
                  </a:lnTo>
                  <a:lnTo>
                    <a:pt x="10" y="14"/>
                  </a:lnTo>
                  <a:lnTo>
                    <a:pt x="0" y="2"/>
                  </a:lnTo>
                  <a:lnTo>
                    <a:pt x="2" y="2"/>
                  </a:lnTo>
                </a:path>
              </a:pathLst>
            </a:custGeom>
            <a:noFill/>
            <a:ln w="0" cap="flat" cmpd="sng">
              <a:solidFill>
                <a:srgbClr val="16161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89" name="Freeform 27"/>
            <p:cNvSpPr/>
            <p:nvPr/>
          </p:nvSpPr>
          <p:spPr>
            <a:xfrm>
              <a:off x="780" y="2332"/>
              <a:ext cx="76" cy="128"/>
            </a:xfrm>
            <a:custGeom>
              <a:avLst/>
              <a:gdLst>
                <a:gd name="txL" fmla="*/ 0 w 76"/>
                <a:gd name="txT" fmla="*/ 0 h 128"/>
                <a:gd name="txR" fmla="*/ 76 w 76"/>
                <a:gd name="txB" fmla="*/ 128 h 128"/>
              </a:gdLst>
              <a:ahLst/>
              <a:cxnLst>
                <a:cxn ang="0">
                  <a:pos x="0" y="40"/>
                </a:cxn>
                <a:cxn ang="0">
                  <a:pos x="6" y="24"/>
                </a:cxn>
                <a:cxn ang="0">
                  <a:pos x="9" y="6"/>
                </a:cxn>
                <a:cxn ang="0">
                  <a:pos x="31" y="0"/>
                </a:cxn>
                <a:cxn ang="0">
                  <a:pos x="39" y="7"/>
                </a:cxn>
                <a:cxn ang="0">
                  <a:pos x="36" y="15"/>
                </a:cxn>
                <a:cxn ang="0">
                  <a:pos x="58" y="52"/>
                </a:cxn>
                <a:cxn ang="0">
                  <a:pos x="60" y="60"/>
                </a:cxn>
                <a:cxn ang="0">
                  <a:pos x="71" y="82"/>
                </a:cxn>
                <a:cxn ang="0">
                  <a:pos x="65" y="102"/>
                </a:cxn>
                <a:cxn ang="0">
                  <a:pos x="75" y="109"/>
                </a:cxn>
                <a:cxn ang="0">
                  <a:pos x="74" y="125"/>
                </a:cxn>
                <a:cxn ang="0">
                  <a:pos x="64" y="120"/>
                </a:cxn>
                <a:cxn ang="0">
                  <a:pos x="58" y="127"/>
                </a:cxn>
                <a:cxn ang="0">
                  <a:pos x="27" y="104"/>
                </a:cxn>
                <a:cxn ang="0">
                  <a:pos x="28" y="102"/>
                </a:cxn>
                <a:cxn ang="0">
                  <a:pos x="0" y="40"/>
                </a:cxn>
              </a:cxnLst>
              <a:rect l="txL" t="txT" r="txR" b="txB"/>
              <a:pathLst>
                <a:path w="76" h="128">
                  <a:moveTo>
                    <a:pt x="0" y="40"/>
                  </a:moveTo>
                  <a:lnTo>
                    <a:pt x="6" y="24"/>
                  </a:lnTo>
                  <a:lnTo>
                    <a:pt x="9" y="6"/>
                  </a:lnTo>
                  <a:lnTo>
                    <a:pt x="31" y="0"/>
                  </a:lnTo>
                  <a:lnTo>
                    <a:pt x="39" y="7"/>
                  </a:lnTo>
                  <a:lnTo>
                    <a:pt x="36" y="15"/>
                  </a:lnTo>
                  <a:lnTo>
                    <a:pt x="58" y="52"/>
                  </a:lnTo>
                  <a:lnTo>
                    <a:pt x="60" y="60"/>
                  </a:lnTo>
                  <a:lnTo>
                    <a:pt x="71" y="82"/>
                  </a:lnTo>
                  <a:lnTo>
                    <a:pt x="65" y="102"/>
                  </a:lnTo>
                  <a:lnTo>
                    <a:pt x="75" y="109"/>
                  </a:lnTo>
                  <a:lnTo>
                    <a:pt x="74" y="125"/>
                  </a:lnTo>
                  <a:lnTo>
                    <a:pt x="64" y="120"/>
                  </a:lnTo>
                  <a:lnTo>
                    <a:pt x="58" y="127"/>
                  </a:lnTo>
                  <a:lnTo>
                    <a:pt x="27" y="104"/>
                  </a:lnTo>
                  <a:lnTo>
                    <a:pt x="28" y="102"/>
                  </a:lnTo>
                  <a:lnTo>
                    <a:pt x="0" y="4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0" name="Freeform 28"/>
            <p:cNvSpPr/>
            <p:nvPr/>
          </p:nvSpPr>
          <p:spPr>
            <a:xfrm>
              <a:off x="749" y="2212"/>
              <a:ext cx="30" cy="98"/>
            </a:xfrm>
            <a:custGeom>
              <a:avLst/>
              <a:gdLst>
                <a:gd name="txL" fmla="*/ 0 w 30"/>
                <a:gd name="txT" fmla="*/ 0 h 98"/>
                <a:gd name="txR" fmla="*/ 30 w 30"/>
                <a:gd name="txB" fmla="*/ 98 h 98"/>
              </a:gdLst>
              <a:ahLst/>
              <a:cxnLst>
                <a:cxn ang="0">
                  <a:pos x="22" y="60"/>
                </a:cxn>
                <a:cxn ang="0">
                  <a:pos x="29" y="53"/>
                </a:cxn>
                <a:cxn ang="0">
                  <a:pos x="26" y="44"/>
                </a:cxn>
                <a:cxn ang="0">
                  <a:pos x="22" y="36"/>
                </a:cxn>
                <a:cxn ang="0">
                  <a:pos x="21" y="18"/>
                </a:cxn>
                <a:cxn ang="0">
                  <a:pos x="9" y="0"/>
                </a:cxn>
                <a:cxn ang="0">
                  <a:pos x="1" y="6"/>
                </a:cxn>
                <a:cxn ang="0">
                  <a:pos x="15" y="44"/>
                </a:cxn>
                <a:cxn ang="0">
                  <a:pos x="8" y="74"/>
                </a:cxn>
                <a:cxn ang="0">
                  <a:pos x="0" y="83"/>
                </a:cxn>
                <a:cxn ang="0">
                  <a:pos x="8" y="97"/>
                </a:cxn>
                <a:cxn ang="0">
                  <a:pos x="15" y="89"/>
                </a:cxn>
                <a:cxn ang="0">
                  <a:pos x="25" y="94"/>
                </a:cxn>
                <a:cxn ang="0">
                  <a:pos x="25" y="94"/>
                </a:cxn>
                <a:cxn ang="0">
                  <a:pos x="22" y="60"/>
                </a:cxn>
              </a:cxnLst>
              <a:rect l="txL" t="txT" r="txR" b="txB"/>
              <a:pathLst>
                <a:path w="30" h="98">
                  <a:moveTo>
                    <a:pt x="22" y="60"/>
                  </a:moveTo>
                  <a:lnTo>
                    <a:pt x="29" y="53"/>
                  </a:lnTo>
                  <a:lnTo>
                    <a:pt x="26" y="44"/>
                  </a:lnTo>
                  <a:lnTo>
                    <a:pt x="22" y="36"/>
                  </a:lnTo>
                  <a:lnTo>
                    <a:pt x="21" y="18"/>
                  </a:lnTo>
                  <a:lnTo>
                    <a:pt x="9" y="0"/>
                  </a:lnTo>
                  <a:lnTo>
                    <a:pt x="1" y="6"/>
                  </a:lnTo>
                  <a:lnTo>
                    <a:pt x="15" y="44"/>
                  </a:lnTo>
                  <a:lnTo>
                    <a:pt x="8" y="74"/>
                  </a:lnTo>
                  <a:lnTo>
                    <a:pt x="0" y="83"/>
                  </a:lnTo>
                  <a:lnTo>
                    <a:pt x="8" y="97"/>
                  </a:lnTo>
                  <a:lnTo>
                    <a:pt x="15" y="89"/>
                  </a:lnTo>
                  <a:lnTo>
                    <a:pt x="25" y="94"/>
                  </a:lnTo>
                  <a:lnTo>
                    <a:pt x="22" y="6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1" name="Freeform 29"/>
            <p:cNvSpPr/>
            <p:nvPr/>
          </p:nvSpPr>
          <p:spPr>
            <a:xfrm>
              <a:off x="881" y="2482"/>
              <a:ext cx="38" cy="62"/>
            </a:xfrm>
            <a:custGeom>
              <a:avLst/>
              <a:gdLst>
                <a:gd name="txL" fmla="*/ 0 w 38"/>
                <a:gd name="txT" fmla="*/ 0 h 62"/>
                <a:gd name="txR" fmla="*/ 38 w 38"/>
                <a:gd name="txB" fmla="*/ 62 h 62"/>
              </a:gdLst>
              <a:ahLst/>
              <a:cxnLst>
                <a:cxn ang="0">
                  <a:pos x="20" y="11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4" y="22"/>
                </a:cxn>
                <a:cxn ang="0">
                  <a:pos x="3" y="28"/>
                </a:cxn>
                <a:cxn ang="0">
                  <a:pos x="1" y="45"/>
                </a:cxn>
                <a:cxn ang="0">
                  <a:pos x="21" y="48"/>
                </a:cxn>
                <a:cxn ang="0">
                  <a:pos x="37" y="61"/>
                </a:cxn>
                <a:cxn ang="0">
                  <a:pos x="35" y="44"/>
                </a:cxn>
                <a:cxn ang="0">
                  <a:pos x="27" y="31"/>
                </a:cxn>
                <a:cxn ang="0">
                  <a:pos x="25" y="31"/>
                </a:cxn>
                <a:cxn ang="0">
                  <a:pos x="20" y="11"/>
                </a:cxn>
              </a:cxnLst>
              <a:rect l="txL" t="txT" r="txR" b="txB"/>
              <a:pathLst>
                <a:path w="38" h="62">
                  <a:moveTo>
                    <a:pt x="20" y="11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4" y="22"/>
                  </a:lnTo>
                  <a:lnTo>
                    <a:pt x="3" y="28"/>
                  </a:lnTo>
                  <a:lnTo>
                    <a:pt x="1" y="45"/>
                  </a:lnTo>
                  <a:lnTo>
                    <a:pt x="21" y="48"/>
                  </a:lnTo>
                  <a:lnTo>
                    <a:pt x="37" y="61"/>
                  </a:lnTo>
                  <a:lnTo>
                    <a:pt x="35" y="44"/>
                  </a:lnTo>
                  <a:lnTo>
                    <a:pt x="27" y="31"/>
                  </a:lnTo>
                  <a:lnTo>
                    <a:pt x="25" y="31"/>
                  </a:lnTo>
                  <a:lnTo>
                    <a:pt x="20" y="1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2" name="Freeform 30"/>
            <p:cNvSpPr/>
            <p:nvPr/>
          </p:nvSpPr>
          <p:spPr>
            <a:xfrm>
              <a:off x="930" y="2554"/>
              <a:ext cx="61" cy="121"/>
            </a:xfrm>
            <a:custGeom>
              <a:avLst/>
              <a:gdLst>
                <a:gd name="txL" fmla="*/ 0 w 61"/>
                <a:gd name="txT" fmla="*/ 0 h 121"/>
                <a:gd name="txR" fmla="*/ 61 w 61"/>
                <a:gd name="txB" fmla="*/ 121 h 121"/>
              </a:gdLst>
              <a:ahLst/>
              <a:cxnLst>
                <a:cxn ang="0">
                  <a:pos x="8" y="0"/>
                </a:cxn>
                <a:cxn ang="0">
                  <a:pos x="0" y="23"/>
                </a:cxn>
                <a:cxn ang="0">
                  <a:pos x="5" y="38"/>
                </a:cxn>
                <a:cxn ang="0">
                  <a:pos x="22" y="52"/>
                </a:cxn>
                <a:cxn ang="0">
                  <a:pos x="30" y="76"/>
                </a:cxn>
                <a:cxn ang="0">
                  <a:pos x="41" y="88"/>
                </a:cxn>
                <a:cxn ang="0">
                  <a:pos x="42" y="108"/>
                </a:cxn>
                <a:cxn ang="0">
                  <a:pos x="59" y="120"/>
                </a:cxn>
                <a:cxn ang="0">
                  <a:pos x="48" y="94"/>
                </a:cxn>
                <a:cxn ang="0">
                  <a:pos x="60" y="98"/>
                </a:cxn>
                <a:cxn ang="0">
                  <a:pos x="58" y="80"/>
                </a:cxn>
                <a:cxn ang="0">
                  <a:pos x="44" y="56"/>
                </a:cxn>
                <a:cxn ang="0">
                  <a:pos x="34" y="53"/>
                </a:cxn>
                <a:cxn ang="0">
                  <a:pos x="34" y="37"/>
                </a:cxn>
                <a:cxn ang="0">
                  <a:pos x="22" y="23"/>
                </a:cxn>
                <a:cxn ang="0">
                  <a:pos x="22" y="23"/>
                </a:cxn>
                <a:cxn ang="0">
                  <a:pos x="8" y="0"/>
                </a:cxn>
              </a:cxnLst>
              <a:rect l="txL" t="txT" r="txR" b="txB"/>
              <a:pathLst>
                <a:path w="61" h="121">
                  <a:moveTo>
                    <a:pt x="8" y="0"/>
                  </a:moveTo>
                  <a:lnTo>
                    <a:pt x="0" y="23"/>
                  </a:lnTo>
                  <a:lnTo>
                    <a:pt x="5" y="38"/>
                  </a:lnTo>
                  <a:lnTo>
                    <a:pt x="22" y="52"/>
                  </a:lnTo>
                  <a:lnTo>
                    <a:pt x="30" y="76"/>
                  </a:lnTo>
                  <a:lnTo>
                    <a:pt x="41" y="88"/>
                  </a:lnTo>
                  <a:lnTo>
                    <a:pt x="42" y="108"/>
                  </a:lnTo>
                  <a:lnTo>
                    <a:pt x="59" y="120"/>
                  </a:lnTo>
                  <a:lnTo>
                    <a:pt x="48" y="94"/>
                  </a:lnTo>
                  <a:lnTo>
                    <a:pt x="60" y="98"/>
                  </a:lnTo>
                  <a:lnTo>
                    <a:pt x="58" y="80"/>
                  </a:lnTo>
                  <a:lnTo>
                    <a:pt x="44" y="56"/>
                  </a:lnTo>
                  <a:lnTo>
                    <a:pt x="34" y="53"/>
                  </a:lnTo>
                  <a:lnTo>
                    <a:pt x="34" y="37"/>
                  </a:lnTo>
                  <a:lnTo>
                    <a:pt x="22" y="23"/>
                  </a:lnTo>
                  <a:lnTo>
                    <a:pt x="8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3" name="Freeform 31"/>
            <p:cNvSpPr/>
            <p:nvPr/>
          </p:nvSpPr>
          <p:spPr>
            <a:xfrm>
              <a:off x="1170" y="2944"/>
              <a:ext cx="32" cy="32"/>
            </a:xfrm>
            <a:custGeom>
              <a:avLst/>
              <a:gdLst>
                <a:gd name="txL" fmla="*/ 0 w 32"/>
                <a:gd name="txT" fmla="*/ 0 h 32"/>
                <a:gd name="txR" fmla="*/ 32 w 32"/>
                <a:gd name="txB" fmla="*/ 32 h 32"/>
              </a:gdLst>
              <a:ahLst/>
              <a:cxnLst>
                <a:cxn ang="0">
                  <a:pos x="30" y="24"/>
                </a:cxn>
                <a:cxn ang="0">
                  <a:pos x="27" y="22"/>
                </a:cxn>
                <a:cxn ang="0">
                  <a:pos x="31" y="14"/>
                </a:cxn>
                <a:cxn ang="0">
                  <a:pos x="17" y="8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8" y="16"/>
                </a:cxn>
                <a:cxn ang="0">
                  <a:pos x="14" y="31"/>
                </a:cxn>
                <a:cxn ang="0">
                  <a:pos x="14" y="31"/>
                </a:cxn>
                <a:cxn ang="0">
                  <a:pos x="30" y="24"/>
                </a:cxn>
              </a:cxnLst>
              <a:rect l="txL" t="txT" r="txR" b="txB"/>
              <a:pathLst>
                <a:path w="32" h="32">
                  <a:moveTo>
                    <a:pt x="30" y="24"/>
                  </a:moveTo>
                  <a:lnTo>
                    <a:pt x="27" y="22"/>
                  </a:lnTo>
                  <a:lnTo>
                    <a:pt x="31" y="14"/>
                  </a:lnTo>
                  <a:lnTo>
                    <a:pt x="17" y="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8" y="16"/>
                  </a:lnTo>
                  <a:lnTo>
                    <a:pt x="14" y="31"/>
                  </a:lnTo>
                  <a:lnTo>
                    <a:pt x="30" y="2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4" name="Freeform 32"/>
            <p:cNvSpPr/>
            <p:nvPr/>
          </p:nvSpPr>
          <p:spPr>
            <a:xfrm>
              <a:off x="1757" y="2565"/>
              <a:ext cx="80" cy="100"/>
            </a:xfrm>
            <a:custGeom>
              <a:avLst/>
              <a:gdLst>
                <a:gd name="txL" fmla="*/ 0 w 80"/>
                <a:gd name="txT" fmla="*/ 0 h 100"/>
                <a:gd name="txR" fmla="*/ 80 w 80"/>
                <a:gd name="txB" fmla="*/ 100 h 100"/>
              </a:gdLst>
              <a:ahLst/>
              <a:cxnLst>
                <a:cxn ang="0">
                  <a:pos x="0" y="45"/>
                </a:cxn>
                <a:cxn ang="0">
                  <a:pos x="6" y="36"/>
                </a:cxn>
                <a:cxn ang="0">
                  <a:pos x="5" y="19"/>
                </a:cxn>
                <a:cxn ang="0">
                  <a:pos x="8" y="5"/>
                </a:cxn>
                <a:cxn ang="0">
                  <a:pos x="28" y="0"/>
                </a:cxn>
                <a:cxn ang="0">
                  <a:pos x="35" y="5"/>
                </a:cxn>
                <a:cxn ang="0">
                  <a:pos x="43" y="5"/>
                </a:cxn>
                <a:cxn ang="0">
                  <a:pos x="75" y="33"/>
                </a:cxn>
                <a:cxn ang="0">
                  <a:pos x="79" y="56"/>
                </a:cxn>
                <a:cxn ang="0">
                  <a:pos x="70" y="73"/>
                </a:cxn>
                <a:cxn ang="0">
                  <a:pos x="70" y="93"/>
                </a:cxn>
                <a:cxn ang="0">
                  <a:pos x="52" y="99"/>
                </a:cxn>
                <a:cxn ang="0">
                  <a:pos x="47" y="99"/>
                </a:cxn>
                <a:cxn ang="0">
                  <a:pos x="41" y="87"/>
                </a:cxn>
                <a:cxn ang="0">
                  <a:pos x="31" y="87"/>
                </a:cxn>
                <a:cxn ang="0">
                  <a:pos x="25" y="99"/>
                </a:cxn>
                <a:cxn ang="0">
                  <a:pos x="6" y="99"/>
                </a:cxn>
                <a:cxn ang="0">
                  <a:pos x="0" y="82"/>
                </a:cxn>
                <a:cxn ang="0">
                  <a:pos x="7" y="67"/>
                </a:cxn>
                <a:cxn ang="0">
                  <a:pos x="0" y="62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45"/>
                </a:cxn>
              </a:cxnLst>
              <a:rect l="txL" t="txT" r="txR" b="txB"/>
              <a:pathLst>
                <a:path w="80" h="100">
                  <a:moveTo>
                    <a:pt x="0" y="45"/>
                  </a:moveTo>
                  <a:lnTo>
                    <a:pt x="6" y="36"/>
                  </a:lnTo>
                  <a:lnTo>
                    <a:pt x="5" y="19"/>
                  </a:lnTo>
                  <a:lnTo>
                    <a:pt x="8" y="5"/>
                  </a:lnTo>
                  <a:lnTo>
                    <a:pt x="28" y="0"/>
                  </a:lnTo>
                  <a:lnTo>
                    <a:pt x="35" y="5"/>
                  </a:lnTo>
                  <a:lnTo>
                    <a:pt x="43" y="5"/>
                  </a:lnTo>
                  <a:lnTo>
                    <a:pt x="75" y="33"/>
                  </a:lnTo>
                  <a:lnTo>
                    <a:pt x="79" y="56"/>
                  </a:lnTo>
                  <a:lnTo>
                    <a:pt x="70" y="73"/>
                  </a:lnTo>
                  <a:lnTo>
                    <a:pt x="70" y="93"/>
                  </a:lnTo>
                  <a:lnTo>
                    <a:pt x="52" y="99"/>
                  </a:lnTo>
                  <a:lnTo>
                    <a:pt x="47" y="99"/>
                  </a:lnTo>
                  <a:lnTo>
                    <a:pt x="41" y="87"/>
                  </a:lnTo>
                  <a:lnTo>
                    <a:pt x="31" y="87"/>
                  </a:lnTo>
                  <a:lnTo>
                    <a:pt x="25" y="99"/>
                  </a:lnTo>
                  <a:lnTo>
                    <a:pt x="6" y="99"/>
                  </a:lnTo>
                  <a:lnTo>
                    <a:pt x="0" y="82"/>
                  </a:lnTo>
                  <a:lnTo>
                    <a:pt x="7" y="67"/>
                  </a:lnTo>
                  <a:lnTo>
                    <a:pt x="0" y="62"/>
                  </a:lnTo>
                  <a:lnTo>
                    <a:pt x="0" y="4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5" name="Freeform 33"/>
            <p:cNvSpPr/>
            <p:nvPr/>
          </p:nvSpPr>
          <p:spPr>
            <a:xfrm>
              <a:off x="2330" y="3149"/>
              <a:ext cx="161" cy="57"/>
            </a:xfrm>
            <a:custGeom>
              <a:avLst/>
              <a:gdLst>
                <a:gd name="txL" fmla="*/ 0 w 161"/>
                <a:gd name="txT" fmla="*/ 0 h 57"/>
                <a:gd name="txR" fmla="*/ 161 w 161"/>
                <a:gd name="txB" fmla="*/ 57 h 57"/>
              </a:gdLst>
              <a:ahLst/>
              <a:cxnLst>
                <a:cxn ang="0">
                  <a:pos x="8" y="27"/>
                </a:cxn>
                <a:cxn ang="0">
                  <a:pos x="8" y="26"/>
                </a:cxn>
                <a:cxn ang="0">
                  <a:pos x="10" y="25"/>
                </a:cxn>
                <a:cxn ang="0">
                  <a:pos x="18" y="13"/>
                </a:cxn>
                <a:cxn ang="0">
                  <a:pos x="17" y="13"/>
                </a:cxn>
                <a:cxn ang="0">
                  <a:pos x="17" y="9"/>
                </a:cxn>
                <a:cxn ang="0">
                  <a:pos x="22" y="6"/>
                </a:cxn>
                <a:cxn ang="0">
                  <a:pos x="24" y="5"/>
                </a:cxn>
                <a:cxn ang="0">
                  <a:pos x="98" y="5"/>
                </a:cxn>
                <a:cxn ang="0">
                  <a:pos x="99" y="5"/>
                </a:cxn>
                <a:cxn ang="0">
                  <a:pos x="105" y="5"/>
                </a:cxn>
                <a:cxn ang="0">
                  <a:pos x="112" y="5"/>
                </a:cxn>
                <a:cxn ang="0">
                  <a:pos x="113" y="5"/>
                </a:cxn>
                <a:cxn ang="0">
                  <a:pos x="121" y="4"/>
                </a:cxn>
                <a:cxn ang="0">
                  <a:pos x="122" y="4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60" y="12"/>
                </a:cxn>
                <a:cxn ang="0">
                  <a:pos x="160" y="12"/>
                </a:cxn>
                <a:cxn ang="0">
                  <a:pos x="160" y="19"/>
                </a:cxn>
                <a:cxn ang="0">
                  <a:pos x="160" y="19"/>
                </a:cxn>
                <a:cxn ang="0">
                  <a:pos x="146" y="26"/>
                </a:cxn>
                <a:cxn ang="0">
                  <a:pos x="142" y="28"/>
                </a:cxn>
                <a:cxn ang="0">
                  <a:pos x="141" y="27"/>
                </a:cxn>
                <a:cxn ang="0">
                  <a:pos x="139" y="27"/>
                </a:cxn>
                <a:cxn ang="0">
                  <a:pos x="134" y="33"/>
                </a:cxn>
                <a:cxn ang="0">
                  <a:pos x="134" y="33"/>
                </a:cxn>
                <a:cxn ang="0">
                  <a:pos x="135" y="38"/>
                </a:cxn>
                <a:cxn ang="0">
                  <a:pos x="136" y="40"/>
                </a:cxn>
                <a:cxn ang="0">
                  <a:pos x="129" y="39"/>
                </a:cxn>
                <a:cxn ang="0">
                  <a:pos x="114" y="35"/>
                </a:cxn>
                <a:cxn ang="0">
                  <a:pos x="114" y="35"/>
                </a:cxn>
                <a:cxn ang="0">
                  <a:pos x="105" y="40"/>
                </a:cxn>
                <a:cxn ang="0">
                  <a:pos x="105" y="40"/>
                </a:cxn>
                <a:cxn ang="0">
                  <a:pos x="100" y="56"/>
                </a:cxn>
                <a:cxn ang="0">
                  <a:pos x="100" y="56"/>
                </a:cxn>
                <a:cxn ang="0">
                  <a:pos x="78" y="50"/>
                </a:cxn>
                <a:cxn ang="0">
                  <a:pos x="78" y="50"/>
                </a:cxn>
                <a:cxn ang="0">
                  <a:pos x="64" y="53"/>
                </a:cxn>
                <a:cxn ang="0">
                  <a:pos x="61" y="54"/>
                </a:cxn>
                <a:cxn ang="0">
                  <a:pos x="60" y="53"/>
                </a:cxn>
                <a:cxn ang="0">
                  <a:pos x="57" y="52"/>
                </a:cxn>
                <a:cxn ang="0">
                  <a:pos x="57" y="52"/>
                </a:cxn>
                <a:cxn ang="0">
                  <a:pos x="53" y="54"/>
                </a:cxn>
                <a:cxn ang="0">
                  <a:pos x="52" y="54"/>
                </a:cxn>
                <a:cxn ang="0">
                  <a:pos x="20" y="45"/>
                </a:cxn>
                <a:cxn ang="0">
                  <a:pos x="20" y="45"/>
                </a:cxn>
                <a:cxn ang="0">
                  <a:pos x="18" y="45"/>
                </a:cxn>
                <a:cxn ang="0">
                  <a:pos x="8" y="45"/>
                </a:cxn>
                <a:cxn ang="0">
                  <a:pos x="8" y="45"/>
                </a:cxn>
                <a:cxn ang="0">
                  <a:pos x="6" y="43"/>
                </a:cxn>
                <a:cxn ang="0">
                  <a:pos x="4" y="43"/>
                </a:cxn>
                <a:cxn ang="0">
                  <a:pos x="4" y="42"/>
                </a:cxn>
                <a:cxn ang="0">
                  <a:pos x="5" y="38"/>
                </a:cxn>
                <a:cxn ang="0">
                  <a:pos x="5" y="3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1" y="27"/>
                </a:cxn>
                <a:cxn ang="0">
                  <a:pos x="0" y="27"/>
                </a:cxn>
                <a:cxn ang="0">
                  <a:pos x="0" y="27"/>
                </a:cxn>
              </a:cxnLst>
              <a:rect l="txL" t="txT" r="txR" b="txB"/>
              <a:pathLst>
                <a:path w="161" h="57">
                  <a:moveTo>
                    <a:pt x="0" y="26"/>
                  </a:moveTo>
                  <a:lnTo>
                    <a:pt x="0" y="26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8" y="27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7" y="27"/>
                  </a:lnTo>
                  <a:lnTo>
                    <a:pt x="8" y="27"/>
                  </a:lnTo>
                  <a:lnTo>
                    <a:pt x="8" y="26"/>
                  </a:lnTo>
                  <a:lnTo>
                    <a:pt x="9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3" y="20"/>
                  </a:lnTo>
                  <a:lnTo>
                    <a:pt x="14" y="19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4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8" y="14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9" y="8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2" y="6"/>
                  </a:lnTo>
                  <a:lnTo>
                    <a:pt x="23" y="6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8" y="5"/>
                  </a:lnTo>
                  <a:lnTo>
                    <a:pt x="32" y="5"/>
                  </a:lnTo>
                  <a:lnTo>
                    <a:pt x="36" y="5"/>
                  </a:lnTo>
                  <a:lnTo>
                    <a:pt x="41" y="5"/>
                  </a:lnTo>
                  <a:lnTo>
                    <a:pt x="46" y="5"/>
                  </a:lnTo>
                  <a:lnTo>
                    <a:pt x="51" y="5"/>
                  </a:lnTo>
                  <a:lnTo>
                    <a:pt x="56" y="5"/>
                  </a:lnTo>
                  <a:lnTo>
                    <a:pt x="61" y="5"/>
                  </a:lnTo>
                  <a:lnTo>
                    <a:pt x="66" y="5"/>
                  </a:lnTo>
                  <a:lnTo>
                    <a:pt x="71" y="5"/>
                  </a:lnTo>
                  <a:lnTo>
                    <a:pt x="76" y="5"/>
                  </a:lnTo>
                  <a:lnTo>
                    <a:pt x="81" y="5"/>
                  </a:lnTo>
                  <a:lnTo>
                    <a:pt x="86" y="5"/>
                  </a:lnTo>
                  <a:lnTo>
                    <a:pt x="90" y="5"/>
                  </a:lnTo>
                  <a:lnTo>
                    <a:pt x="94" y="5"/>
                  </a:lnTo>
                  <a:lnTo>
                    <a:pt x="96" y="5"/>
                  </a:lnTo>
                  <a:lnTo>
                    <a:pt x="98" y="5"/>
                  </a:lnTo>
                  <a:lnTo>
                    <a:pt x="99" y="5"/>
                  </a:lnTo>
                  <a:lnTo>
                    <a:pt x="100" y="5"/>
                  </a:lnTo>
                  <a:lnTo>
                    <a:pt x="101" y="5"/>
                  </a:lnTo>
                  <a:lnTo>
                    <a:pt x="102" y="5"/>
                  </a:lnTo>
                  <a:lnTo>
                    <a:pt x="103" y="5"/>
                  </a:lnTo>
                  <a:lnTo>
                    <a:pt x="104" y="5"/>
                  </a:lnTo>
                  <a:lnTo>
                    <a:pt x="105" y="5"/>
                  </a:lnTo>
                  <a:lnTo>
                    <a:pt x="106" y="5"/>
                  </a:lnTo>
                  <a:lnTo>
                    <a:pt x="107" y="5"/>
                  </a:lnTo>
                  <a:lnTo>
                    <a:pt x="108" y="5"/>
                  </a:lnTo>
                  <a:lnTo>
                    <a:pt x="109" y="5"/>
                  </a:lnTo>
                  <a:lnTo>
                    <a:pt x="110" y="5"/>
                  </a:lnTo>
                  <a:lnTo>
                    <a:pt x="111" y="5"/>
                  </a:lnTo>
                  <a:lnTo>
                    <a:pt x="112" y="5"/>
                  </a:lnTo>
                  <a:lnTo>
                    <a:pt x="113" y="5"/>
                  </a:lnTo>
                  <a:lnTo>
                    <a:pt x="113" y="4"/>
                  </a:lnTo>
                  <a:lnTo>
                    <a:pt x="114" y="4"/>
                  </a:lnTo>
                  <a:lnTo>
                    <a:pt x="115" y="4"/>
                  </a:lnTo>
                  <a:lnTo>
                    <a:pt x="116" y="4"/>
                  </a:lnTo>
                  <a:lnTo>
                    <a:pt x="117" y="4"/>
                  </a:lnTo>
                  <a:lnTo>
                    <a:pt x="118" y="4"/>
                  </a:lnTo>
                  <a:lnTo>
                    <a:pt x="119" y="4"/>
                  </a:lnTo>
                  <a:lnTo>
                    <a:pt x="120" y="4"/>
                  </a:lnTo>
                  <a:lnTo>
                    <a:pt x="121" y="4"/>
                  </a:lnTo>
                  <a:lnTo>
                    <a:pt x="122" y="4"/>
                  </a:lnTo>
                  <a:lnTo>
                    <a:pt x="123" y="4"/>
                  </a:lnTo>
                  <a:lnTo>
                    <a:pt x="124" y="4"/>
                  </a:lnTo>
                  <a:lnTo>
                    <a:pt x="125" y="4"/>
                  </a:lnTo>
                  <a:lnTo>
                    <a:pt x="126" y="4"/>
                  </a:lnTo>
                  <a:lnTo>
                    <a:pt x="126" y="3"/>
                  </a:lnTo>
                  <a:lnTo>
                    <a:pt x="127" y="3"/>
                  </a:lnTo>
                  <a:lnTo>
                    <a:pt x="128" y="3"/>
                  </a:lnTo>
                  <a:lnTo>
                    <a:pt x="129" y="3"/>
                  </a:lnTo>
                  <a:lnTo>
                    <a:pt x="130" y="2"/>
                  </a:lnTo>
                  <a:lnTo>
                    <a:pt x="131" y="2"/>
                  </a:lnTo>
                  <a:lnTo>
                    <a:pt x="132" y="1"/>
                  </a:lnTo>
                  <a:lnTo>
                    <a:pt x="133" y="1"/>
                  </a:lnTo>
                  <a:lnTo>
                    <a:pt x="134" y="1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2" y="3"/>
                  </a:lnTo>
                  <a:lnTo>
                    <a:pt x="143" y="3"/>
                  </a:lnTo>
                  <a:lnTo>
                    <a:pt x="145" y="4"/>
                  </a:lnTo>
                  <a:lnTo>
                    <a:pt x="146" y="5"/>
                  </a:lnTo>
                  <a:lnTo>
                    <a:pt x="148" y="6"/>
                  </a:lnTo>
                  <a:lnTo>
                    <a:pt x="150" y="7"/>
                  </a:lnTo>
                  <a:lnTo>
                    <a:pt x="151" y="7"/>
                  </a:lnTo>
                  <a:lnTo>
                    <a:pt x="153" y="8"/>
                  </a:lnTo>
                  <a:lnTo>
                    <a:pt x="154" y="9"/>
                  </a:lnTo>
                  <a:lnTo>
                    <a:pt x="156" y="10"/>
                  </a:lnTo>
                  <a:lnTo>
                    <a:pt x="157" y="11"/>
                  </a:lnTo>
                  <a:lnTo>
                    <a:pt x="159" y="11"/>
                  </a:lnTo>
                  <a:lnTo>
                    <a:pt x="159" y="12"/>
                  </a:lnTo>
                  <a:lnTo>
                    <a:pt x="160" y="12"/>
                  </a:lnTo>
                  <a:lnTo>
                    <a:pt x="160" y="13"/>
                  </a:lnTo>
                  <a:lnTo>
                    <a:pt x="160" y="14"/>
                  </a:lnTo>
                  <a:lnTo>
                    <a:pt x="160" y="15"/>
                  </a:lnTo>
                  <a:lnTo>
                    <a:pt x="160" y="16"/>
                  </a:lnTo>
                  <a:lnTo>
                    <a:pt x="160" y="17"/>
                  </a:lnTo>
                  <a:lnTo>
                    <a:pt x="160" y="18"/>
                  </a:lnTo>
                  <a:lnTo>
                    <a:pt x="160" y="19"/>
                  </a:lnTo>
                  <a:lnTo>
                    <a:pt x="159" y="19"/>
                  </a:lnTo>
                  <a:lnTo>
                    <a:pt x="158" y="20"/>
                  </a:lnTo>
                  <a:lnTo>
                    <a:pt x="157" y="20"/>
                  </a:lnTo>
                  <a:lnTo>
                    <a:pt x="156" y="21"/>
                  </a:lnTo>
                  <a:lnTo>
                    <a:pt x="155" y="21"/>
                  </a:lnTo>
                  <a:lnTo>
                    <a:pt x="154" y="22"/>
                  </a:lnTo>
                  <a:lnTo>
                    <a:pt x="152" y="23"/>
                  </a:lnTo>
                  <a:lnTo>
                    <a:pt x="151" y="23"/>
                  </a:lnTo>
                  <a:lnTo>
                    <a:pt x="150" y="24"/>
                  </a:lnTo>
                  <a:lnTo>
                    <a:pt x="148" y="25"/>
                  </a:lnTo>
                  <a:lnTo>
                    <a:pt x="147" y="25"/>
                  </a:lnTo>
                  <a:lnTo>
                    <a:pt x="146" y="26"/>
                  </a:lnTo>
                  <a:lnTo>
                    <a:pt x="145" y="27"/>
                  </a:lnTo>
                  <a:lnTo>
                    <a:pt x="144" y="27"/>
                  </a:lnTo>
                  <a:lnTo>
                    <a:pt x="143" y="27"/>
                  </a:lnTo>
                  <a:lnTo>
                    <a:pt x="142" y="28"/>
                  </a:lnTo>
                  <a:lnTo>
                    <a:pt x="141" y="28"/>
                  </a:lnTo>
                  <a:lnTo>
                    <a:pt x="141" y="27"/>
                  </a:lnTo>
                  <a:lnTo>
                    <a:pt x="140" y="27"/>
                  </a:lnTo>
                  <a:lnTo>
                    <a:pt x="139" y="27"/>
                  </a:lnTo>
                  <a:lnTo>
                    <a:pt x="138" y="27"/>
                  </a:lnTo>
                  <a:lnTo>
                    <a:pt x="138" y="28"/>
                  </a:lnTo>
                  <a:lnTo>
                    <a:pt x="137" y="29"/>
                  </a:lnTo>
                  <a:lnTo>
                    <a:pt x="136" y="29"/>
                  </a:lnTo>
                  <a:lnTo>
                    <a:pt x="136" y="30"/>
                  </a:lnTo>
                  <a:lnTo>
                    <a:pt x="135" y="31"/>
                  </a:lnTo>
                  <a:lnTo>
                    <a:pt x="134" y="31"/>
                  </a:lnTo>
                  <a:lnTo>
                    <a:pt x="134" y="32"/>
                  </a:lnTo>
                  <a:lnTo>
                    <a:pt x="134" y="33"/>
                  </a:lnTo>
                  <a:lnTo>
                    <a:pt x="134" y="34"/>
                  </a:lnTo>
                  <a:lnTo>
                    <a:pt x="134" y="35"/>
                  </a:lnTo>
                  <a:lnTo>
                    <a:pt x="134" y="36"/>
                  </a:lnTo>
                  <a:lnTo>
                    <a:pt x="135" y="36"/>
                  </a:lnTo>
                  <a:lnTo>
                    <a:pt x="135" y="37"/>
                  </a:lnTo>
                  <a:lnTo>
                    <a:pt x="135" y="38"/>
                  </a:lnTo>
                  <a:lnTo>
                    <a:pt x="135" y="39"/>
                  </a:lnTo>
                  <a:lnTo>
                    <a:pt x="135" y="40"/>
                  </a:lnTo>
                  <a:lnTo>
                    <a:pt x="136" y="40"/>
                  </a:lnTo>
                  <a:lnTo>
                    <a:pt x="134" y="40"/>
                  </a:lnTo>
                  <a:lnTo>
                    <a:pt x="133" y="39"/>
                  </a:lnTo>
                  <a:lnTo>
                    <a:pt x="132" y="39"/>
                  </a:lnTo>
                  <a:lnTo>
                    <a:pt x="130" y="39"/>
                  </a:lnTo>
                  <a:lnTo>
                    <a:pt x="129" y="39"/>
                  </a:lnTo>
                  <a:lnTo>
                    <a:pt x="128" y="38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3" y="37"/>
                  </a:lnTo>
                  <a:lnTo>
                    <a:pt x="121" y="37"/>
                  </a:lnTo>
                  <a:lnTo>
                    <a:pt x="120" y="37"/>
                  </a:lnTo>
                  <a:lnTo>
                    <a:pt x="118" y="36"/>
                  </a:lnTo>
                  <a:lnTo>
                    <a:pt x="117" y="36"/>
                  </a:lnTo>
                  <a:lnTo>
                    <a:pt x="116" y="36"/>
                  </a:lnTo>
                  <a:lnTo>
                    <a:pt x="114" y="35"/>
                  </a:lnTo>
                  <a:lnTo>
                    <a:pt x="113" y="35"/>
                  </a:lnTo>
                  <a:lnTo>
                    <a:pt x="112" y="36"/>
                  </a:lnTo>
                  <a:lnTo>
                    <a:pt x="111" y="37"/>
                  </a:lnTo>
                  <a:lnTo>
                    <a:pt x="110" y="37"/>
                  </a:lnTo>
                  <a:lnTo>
                    <a:pt x="109" y="37"/>
                  </a:lnTo>
                  <a:lnTo>
                    <a:pt x="109" y="38"/>
                  </a:lnTo>
                  <a:lnTo>
                    <a:pt x="108" y="38"/>
                  </a:lnTo>
                  <a:lnTo>
                    <a:pt x="107" y="39"/>
                  </a:lnTo>
                  <a:lnTo>
                    <a:pt x="106" y="39"/>
                  </a:lnTo>
                  <a:lnTo>
                    <a:pt x="105" y="39"/>
                  </a:lnTo>
                  <a:lnTo>
                    <a:pt x="105" y="40"/>
                  </a:lnTo>
                  <a:lnTo>
                    <a:pt x="104" y="41"/>
                  </a:lnTo>
                  <a:lnTo>
                    <a:pt x="104" y="42"/>
                  </a:lnTo>
                  <a:lnTo>
                    <a:pt x="104" y="43"/>
                  </a:lnTo>
                  <a:lnTo>
                    <a:pt x="104" y="44"/>
                  </a:lnTo>
                  <a:lnTo>
                    <a:pt x="103" y="45"/>
                  </a:lnTo>
                  <a:lnTo>
                    <a:pt x="103" y="47"/>
                  </a:lnTo>
                  <a:lnTo>
                    <a:pt x="102" y="48"/>
                  </a:lnTo>
                  <a:lnTo>
                    <a:pt x="102" y="49"/>
                  </a:lnTo>
                  <a:lnTo>
                    <a:pt x="102" y="50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0" y="53"/>
                  </a:lnTo>
                  <a:lnTo>
                    <a:pt x="100" y="54"/>
                  </a:lnTo>
                  <a:lnTo>
                    <a:pt x="100" y="55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7" y="55"/>
                  </a:lnTo>
                  <a:lnTo>
                    <a:pt x="96" y="55"/>
                  </a:lnTo>
                  <a:lnTo>
                    <a:pt x="94" y="54"/>
                  </a:lnTo>
                  <a:lnTo>
                    <a:pt x="93" y="53"/>
                  </a:lnTo>
                  <a:lnTo>
                    <a:pt x="92" y="52"/>
                  </a:lnTo>
                  <a:lnTo>
                    <a:pt x="90" y="51"/>
                  </a:lnTo>
                  <a:lnTo>
                    <a:pt x="88" y="51"/>
                  </a:lnTo>
                  <a:lnTo>
                    <a:pt x="87" y="50"/>
                  </a:lnTo>
                  <a:lnTo>
                    <a:pt x="86" y="49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1" y="49"/>
                  </a:lnTo>
                  <a:lnTo>
                    <a:pt x="80" y="49"/>
                  </a:lnTo>
                  <a:lnTo>
                    <a:pt x="79" y="49"/>
                  </a:lnTo>
                  <a:lnTo>
                    <a:pt x="78" y="49"/>
                  </a:lnTo>
                  <a:lnTo>
                    <a:pt x="78" y="50"/>
                  </a:lnTo>
                  <a:lnTo>
                    <a:pt x="78" y="51"/>
                  </a:lnTo>
                  <a:lnTo>
                    <a:pt x="77" y="51"/>
                  </a:lnTo>
                  <a:lnTo>
                    <a:pt x="76" y="51"/>
                  </a:lnTo>
                  <a:lnTo>
                    <a:pt x="75" y="51"/>
                  </a:lnTo>
                  <a:lnTo>
                    <a:pt x="74" y="51"/>
                  </a:lnTo>
                  <a:lnTo>
                    <a:pt x="73" y="51"/>
                  </a:lnTo>
                  <a:lnTo>
                    <a:pt x="72" y="51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8" y="52"/>
                  </a:lnTo>
                  <a:lnTo>
                    <a:pt x="67" y="53"/>
                  </a:lnTo>
                  <a:lnTo>
                    <a:pt x="66" y="53"/>
                  </a:lnTo>
                  <a:lnTo>
                    <a:pt x="64" y="53"/>
                  </a:lnTo>
                  <a:lnTo>
                    <a:pt x="62" y="53"/>
                  </a:lnTo>
                  <a:lnTo>
                    <a:pt x="62" y="54"/>
                  </a:lnTo>
                  <a:lnTo>
                    <a:pt x="61" y="54"/>
                  </a:lnTo>
                  <a:lnTo>
                    <a:pt x="60" y="54"/>
                  </a:lnTo>
                  <a:lnTo>
                    <a:pt x="60" y="53"/>
                  </a:lnTo>
                  <a:lnTo>
                    <a:pt x="59" y="53"/>
                  </a:lnTo>
                  <a:lnTo>
                    <a:pt x="58" y="53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54" y="53"/>
                  </a:lnTo>
                  <a:lnTo>
                    <a:pt x="53" y="53"/>
                  </a:lnTo>
                  <a:lnTo>
                    <a:pt x="53" y="54"/>
                  </a:lnTo>
                  <a:lnTo>
                    <a:pt x="52" y="54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41" y="52"/>
                  </a:lnTo>
                  <a:lnTo>
                    <a:pt x="39" y="51"/>
                  </a:lnTo>
                  <a:lnTo>
                    <a:pt x="37" y="51"/>
                  </a:lnTo>
                  <a:lnTo>
                    <a:pt x="34" y="50"/>
                  </a:lnTo>
                  <a:lnTo>
                    <a:pt x="33" y="49"/>
                  </a:lnTo>
                  <a:lnTo>
                    <a:pt x="31" y="49"/>
                  </a:lnTo>
                  <a:lnTo>
                    <a:pt x="29" y="48"/>
                  </a:lnTo>
                  <a:lnTo>
                    <a:pt x="27" y="47"/>
                  </a:lnTo>
                  <a:lnTo>
                    <a:pt x="26" y="47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1" y="45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8" y="45"/>
                  </a:lnTo>
                  <a:lnTo>
                    <a:pt x="17" y="45"/>
                  </a:lnTo>
                  <a:lnTo>
                    <a:pt x="16" y="45"/>
                  </a:lnTo>
                  <a:lnTo>
                    <a:pt x="15" y="45"/>
                  </a:lnTo>
                  <a:lnTo>
                    <a:pt x="14" y="45"/>
                  </a:lnTo>
                  <a:lnTo>
                    <a:pt x="13" y="45"/>
                  </a:lnTo>
                  <a:lnTo>
                    <a:pt x="12" y="45"/>
                  </a:lnTo>
                  <a:lnTo>
                    <a:pt x="11" y="45"/>
                  </a:lnTo>
                  <a:lnTo>
                    <a:pt x="10" y="45"/>
                  </a:lnTo>
                  <a:lnTo>
                    <a:pt x="9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7" y="44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4" y="41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0" y="27"/>
                  </a:lnTo>
                  <a:lnTo>
                    <a:pt x="0" y="2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6" name="Freeform 34"/>
            <p:cNvSpPr/>
            <p:nvPr/>
          </p:nvSpPr>
          <p:spPr>
            <a:xfrm>
              <a:off x="2395" y="3374"/>
              <a:ext cx="19" cy="10"/>
            </a:xfrm>
            <a:custGeom>
              <a:avLst/>
              <a:gdLst>
                <a:gd name="txL" fmla="*/ 0 w 19"/>
                <a:gd name="txT" fmla="*/ 0 h 10"/>
                <a:gd name="txR" fmla="*/ 19 w 19"/>
                <a:gd name="txB" fmla="*/ 10 h 10"/>
              </a:gdLst>
              <a:ahLst/>
              <a:cxnLst>
                <a:cxn ang="0">
                  <a:pos x="4" y="0"/>
                </a:cxn>
                <a:cxn ang="0">
                  <a:pos x="0" y="8"/>
                </a:cxn>
                <a:cxn ang="0">
                  <a:pos x="10" y="9"/>
                </a:cxn>
                <a:cxn ang="0">
                  <a:pos x="18" y="5"/>
                </a:cxn>
                <a:cxn ang="0">
                  <a:pos x="17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txL" t="txT" r="txR" b="txB"/>
              <a:pathLst>
                <a:path w="19" h="10">
                  <a:moveTo>
                    <a:pt x="4" y="0"/>
                  </a:moveTo>
                  <a:lnTo>
                    <a:pt x="0" y="8"/>
                  </a:lnTo>
                  <a:lnTo>
                    <a:pt x="10" y="9"/>
                  </a:lnTo>
                  <a:lnTo>
                    <a:pt x="18" y="5"/>
                  </a:lnTo>
                  <a:lnTo>
                    <a:pt x="17" y="2"/>
                  </a:lnTo>
                  <a:lnTo>
                    <a:pt x="4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7" name="Freeform 35"/>
            <p:cNvSpPr/>
            <p:nvPr/>
          </p:nvSpPr>
          <p:spPr>
            <a:xfrm>
              <a:off x="1522" y="3017"/>
              <a:ext cx="1018" cy="407"/>
            </a:xfrm>
            <a:custGeom>
              <a:avLst/>
              <a:gdLst>
                <a:gd name="txL" fmla="*/ 0 w 1018"/>
                <a:gd name="txT" fmla="*/ 0 h 407"/>
                <a:gd name="txR" fmla="*/ 1018 w 1018"/>
                <a:gd name="txB" fmla="*/ 407 h 407"/>
              </a:gdLst>
              <a:ahLst/>
              <a:cxnLst>
                <a:cxn ang="0">
                  <a:pos x="896" y="355"/>
                </a:cxn>
                <a:cxn ang="0">
                  <a:pos x="931" y="371"/>
                </a:cxn>
                <a:cxn ang="0">
                  <a:pos x="957" y="383"/>
                </a:cxn>
                <a:cxn ang="0">
                  <a:pos x="989" y="388"/>
                </a:cxn>
                <a:cxn ang="0">
                  <a:pos x="1016" y="393"/>
                </a:cxn>
                <a:cxn ang="0">
                  <a:pos x="991" y="368"/>
                </a:cxn>
                <a:cxn ang="0">
                  <a:pos x="998" y="293"/>
                </a:cxn>
                <a:cxn ang="0">
                  <a:pos x="985" y="256"/>
                </a:cxn>
                <a:cxn ang="0">
                  <a:pos x="937" y="246"/>
                </a:cxn>
                <a:cxn ang="0">
                  <a:pos x="900" y="251"/>
                </a:cxn>
                <a:cxn ang="0">
                  <a:pos x="851" y="247"/>
                </a:cxn>
                <a:cxn ang="0">
                  <a:pos x="826" y="220"/>
                </a:cxn>
                <a:cxn ang="0">
                  <a:pos x="805" y="169"/>
                </a:cxn>
                <a:cxn ang="0">
                  <a:pos x="778" y="136"/>
                </a:cxn>
                <a:cxn ang="0">
                  <a:pos x="724" y="125"/>
                </a:cxn>
                <a:cxn ang="0">
                  <a:pos x="666" y="113"/>
                </a:cxn>
                <a:cxn ang="0">
                  <a:pos x="632" y="71"/>
                </a:cxn>
                <a:cxn ang="0">
                  <a:pos x="590" y="88"/>
                </a:cxn>
                <a:cxn ang="0">
                  <a:pos x="567" y="143"/>
                </a:cxn>
                <a:cxn ang="0">
                  <a:pos x="534" y="136"/>
                </a:cxn>
                <a:cxn ang="0">
                  <a:pos x="463" y="121"/>
                </a:cxn>
                <a:cxn ang="0">
                  <a:pos x="410" y="120"/>
                </a:cxn>
                <a:cxn ang="0">
                  <a:pos x="394" y="127"/>
                </a:cxn>
                <a:cxn ang="0">
                  <a:pos x="360" y="101"/>
                </a:cxn>
                <a:cxn ang="0">
                  <a:pos x="332" y="48"/>
                </a:cxn>
                <a:cxn ang="0">
                  <a:pos x="323" y="51"/>
                </a:cxn>
                <a:cxn ang="0">
                  <a:pos x="277" y="40"/>
                </a:cxn>
                <a:cxn ang="0">
                  <a:pos x="240" y="19"/>
                </a:cxn>
                <a:cxn ang="0">
                  <a:pos x="209" y="9"/>
                </a:cxn>
                <a:cxn ang="0">
                  <a:pos x="197" y="22"/>
                </a:cxn>
                <a:cxn ang="0">
                  <a:pos x="166" y="22"/>
                </a:cxn>
                <a:cxn ang="0">
                  <a:pos x="127" y="18"/>
                </a:cxn>
                <a:cxn ang="0">
                  <a:pos x="99" y="14"/>
                </a:cxn>
                <a:cxn ang="0">
                  <a:pos x="87" y="15"/>
                </a:cxn>
                <a:cxn ang="0">
                  <a:pos x="68" y="74"/>
                </a:cxn>
                <a:cxn ang="0">
                  <a:pos x="50" y="80"/>
                </a:cxn>
                <a:cxn ang="0">
                  <a:pos x="24" y="125"/>
                </a:cxn>
                <a:cxn ang="0">
                  <a:pos x="6" y="117"/>
                </a:cxn>
                <a:cxn ang="0">
                  <a:pos x="10" y="126"/>
                </a:cxn>
                <a:cxn ang="0">
                  <a:pos x="51" y="129"/>
                </a:cxn>
                <a:cxn ang="0">
                  <a:pos x="82" y="126"/>
                </a:cxn>
                <a:cxn ang="0">
                  <a:pos x="124" y="153"/>
                </a:cxn>
                <a:cxn ang="0">
                  <a:pos x="134" y="171"/>
                </a:cxn>
                <a:cxn ang="0">
                  <a:pos x="129" y="207"/>
                </a:cxn>
                <a:cxn ang="0">
                  <a:pos x="247" y="228"/>
                </a:cxn>
                <a:cxn ang="0">
                  <a:pos x="340" y="268"/>
                </a:cxn>
                <a:cxn ang="0">
                  <a:pos x="370" y="248"/>
                </a:cxn>
                <a:cxn ang="0">
                  <a:pos x="382" y="251"/>
                </a:cxn>
                <a:cxn ang="0">
                  <a:pos x="410" y="256"/>
                </a:cxn>
                <a:cxn ang="0">
                  <a:pos x="465" y="260"/>
                </a:cxn>
                <a:cxn ang="0">
                  <a:pos x="638" y="328"/>
                </a:cxn>
                <a:cxn ang="0">
                  <a:pos x="704" y="350"/>
                </a:cxn>
                <a:cxn ang="0">
                  <a:pos x="752" y="339"/>
                </a:cxn>
                <a:cxn ang="0">
                  <a:pos x="818" y="354"/>
                </a:cxn>
                <a:cxn ang="0">
                  <a:pos x="837" y="351"/>
                </a:cxn>
              </a:cxnLst>
              <a:rect l="txL" t="txT" r="txR" b="txB"/>
              <a:pathLst>
                <a:path w="1018" h="407">
                  <a:moveTo>
                    <a:pt x="862" y="335"/>
                  </a:moveTo>
                  <a:lnTo>
                    <a:pt x="879" y="338"/>
                  </a:lnTo>
                  <a:lnTo>
                    <a:pt x="887" y="350"/>
                  </a:lnTo>
                  <a:lnTo>
                    <a:pt x="897" y="349"/>
                  </a:lnTo>
                  <a:lnTo>
                    <a:pt x="896" y="355"/>
                  </a:lnTo>
                  <a:lnTo>
                    <a:pt x="913" y="359"/>
                  </a:lnTo>
                  <a:lnTo>
                    <a:pt x="913" y="365"/>
                  </a:lnTo>
                  <a:lnTo>
                    <a:pt x="926" y="369"/>
                  </a:lnTo>
                  <a:lnTo>
                    <a:pt x="930" y="367"/>
                  </a:lnTo>
                  <a:lnTo>
                    <a:pt x="931" y="371"/>
                  </a:lnTo>
                  <a:lnTo>
                    <a:pt x="941" y="376"/>
                  </a:lnTo>
                  <a:lnTo>
                    <a:pt x="945" y="374"/>
                  </a:lnTo>
                  <a:lnTo>
                    <a:pt x="947" y="383"/>
                  </a:lnTo>
                  <a:lnTo>
                    <a:pt x="953" y="378"/>
                  </a:lnTo>
                  <a:lnTo>
                    <a:pt x="957" y="383"/>
                  </a:lnTo>
                  <a:lnTo>
                    <a:pt x="965" y="379"/>
                  </a:lnTo>
                  <a:lnTo>
                    <a:pt x="966" y="383"/>
                  </a:lnTo>
                  <a:lnTo>
                    <a:pt x="975" y="385"/>
                  </a:lnTo>
                  <a:lnTo>
                    <a:pt x="977" y="380"/>
                  </a:lnTo>
                  <a:lnTo>
                    <a:pt x="989" y="388"/>
                  </a:lnTo>
                  <a:lnTo>
                    <a:pt x="991" y="395"/>
                  </a:lnTo>
                  <a:lnTo>
                    <a:pt x="988" y="401"/>
                  </a:lnTo>
                  <a:lnTo>
                    <a:pt x="1006" y="406"/>
                  </a:lnTo>
                  <a:lnTo>
                    <a:pt x="1017" y="403"/>
                  </a:lnTo>
                  <a:lnTo>
                    <a:pt x="1016" y="393"/>
                  </a:lnTo>
                  <a:lnTo>
                    <a:pt x="1002" y="383"/>
                  </a:lnTo>
                  <a:lnTo>
                    <a:pt x="999" y="387"/>
                  </a:lnTo>
                  <a:lnTo>
                    <a:pt x="996" y="375"/>
                  </a:lnTo>
                  <a:lnTo>
                    <a:pt x="994" y="356"/>
                  </a:lnTo>
                  <a:lnTo>
                    <a:pt x="991" y="368"/>
                  </a:lnTo>
                  <a:lnTo>
                    <a:pt x="988" y="355"/>
                  </a:lnTo>
                  <a:lnTo>
                    <a:pt x="990" y="333"/>
                  </a:lnTo>
                  <a:lnTo>
                    <a:pt x="994" y="315"/>
                  </a:lnTo>
                  <a:lnTo>
                    <a:pt x="998" y="303"/>
                  </a:lnTo>
                  <a:lnTo>
                    <a:pt x="998" y="293"/>
                  </a:lnTo>
                  <a:lnTo>
                    <a:pt x="997" y="286"/>
                  </a:lnTo>
                  <a:lnTo>
                    <a:pt x="1002" y="275"/>
                  </a:lnTo>
                  <a:lnTo>
                    <a:pt x="1002" y="268"/>
                  </a:lnTo>
                  <a:lnTo>
                    <a:pt x="993" y="256"/>
                  </a:lnTo>
                  <a:lnTo>
                    <a:pt x="985" y="256"/>
                  </a:lnTo>
                  <a:lnTo>
                    <a:pt x="981" y="249"/>
                  </a:lnTo>
                  <a:lnTo>
                    <a:pt x="968" y="250"/>
                  </a:lnTo>
                  <a:lnTo>
                    <a:pt x="958" y="237"/>
                  </a:lnTo>
                  <a:lnTo>
                    <a:pt x="944" y="249"/>
                  </a:lnTo>
                  <a:lnTo>
                    <a:pt x="937" y="246"/>
                  </a:lnTo>
                  <a:lnTo>
                    <a:pt x="930" y="255"/>
                  </a:lnTo>
                  <a:lnTo>
                    <a:pt x="922" y="253"/>
                  </a:lnTo>
                  <a:lnTo>
                    <a:pt x="916" y="256"/>
                  </a:lnTo>
                  <a:lnTo>
                    <a:pt x="910" y="253"/>
                  </a:lnTo>
                  <a:lnTo>
                    <a:pt x="900" y="251"/>
                  </a:lnTo>
                  <a:lnTo>
                    <a:pt x="877" y="264"/>
                  </a:lnTo>
                  <a:lnTo>
                    <a:pt x="871" y="257"/>
                  </a:lnTo>
                  <a:lnTo>
                    <a:pt x="865" y="259"/>
                  </a:lnTo>
                  <a:lnTo>
                    <a:pt x="855" y="255"/>
                  </a:lnTo>
                  <a:lnTo>
                    <a:pt x="851" y="247"/>
                  </a:lnTo>
                  <a:lnTo>
                    <a:pt x="845" y="246"/>
                  </a:lnTo>
                  <a:lnTo>
                    <a:pt x="832" y="241"/>
                  </a:lnTo>
                  <a:lnTo>
                    <a:pt x="827" y="233"/>
                  </a:lnTo>
                  <a:lnTo>
                    <a:pt x="828" y="227"/>
                  </a:lnTo>
                  <a:lnTo>
                    <a:pt x="826" y="220"/>
                  </a:lnTo>
                  <a:lnTo>
                    <a:pt x="826" y="200"/>
                  </a:lnTo>
                  <a:lnTo>
                    <a:pt x="819" y="181"/>
                  </a:lnTo>
                  <a:lnTo>
                    <a:pt x="810" y="184"/>
                  </a:lnTo>
                  <a:lnTo>
                    <a:pt x="809" y="173"/>
                  </a:lnTo>
                  <a:lnTo>
                    <a:pt x="805" y="169"/>
                  </a:lnTo>
                  <a:lnTo>
                    <a:pt x="807" y="155"/>
                  </a:lnTo>
                  <a:lnTo>
                    <a:pt x="796" y="133"/>
                  </a:lnTo>
                  <a:lnTo>
                    <a:pt x="796" y="139"/>
                  </a:lnTo>
                  <a:lnTo>
                    <a:pt x="783" y="134"/>
                  </a:lnTo>
                  <a:lnTo>
                    <a:pt x="778" y="136"/>
                  </a:lnTo>
                  <a:lnTo>
                    <a:pt x="770" y="134"/>
                  </a:lnTo>
                  <a:lnTo>
                    <a:pt x="746" y="140"/>
                  </a:lnTo>
                  <a:lnTo>
                    <a:pt x="736" y="124"/>
                  </a:lnTo>
                  <a:lnTo>
                    <a:pt x="732" y="122"/>
                  </a:lnTo>
                  <a:lnTo>
                    <a:pt x="724" y="125"/>
                  </a:lnTo>
                  <a:lnTo>
                    <a:pt x="709" y="121"/>
                  </a:lnTo>
                  <a:lnTo>
                    <a:pt x="694" y="104"/>
                  </a:lnTo>
                  <a:lnTo>
                    <a:pt x="684" y="101"/>
                  </a:lnTo>
                  <a:lnTo>
                    <a:pt x="674" y="109"/>
                  </a:lnTo>
                  <a:lnTo>
                    <a:pt x="666" y="113"/>
                  </a:lnTo>
                  <a:lnTo>
                    <a:pt x="660" y="108"/>
                  </a:lnTo>
                  <a:lnTo>
                    <a:pt x="652" y="109"/>
                  </a:lnTo>
                  <a:lnTo>
                    <a:pt x="642" y="104"/>
                  </a:lnTo>
                  <a:lnTo>
                    <a:pt x="636" y="93"/>
                  </a:lnTo>
                  <a:lnTo>
                    <a:pt x="632" y="71"/>
                  </a:lnTo>
                  <a:lnTo>
                    <a:pt x="619" y="69"/>
                  </a:lnTo>
                  <a:lnTo>
                    <a:pt x="597" y="74"/>
                  </a:lnTo>
                  <a:lnTo>
                    <a:pt x="590" y="83"/>
                  </a:lnTo>
                  <a:lnTo>
                    <a:pt x="592" y="86"/>
                  </a:lnTo>
                  <a:lnTo>
                    <a:pt x="590" y="88"/>
                  </a:lnTo>
                  <a:lnTo>
                    <a:pt x="590" y="96"/>
                  </a:lnTo>
                  <a:lnTo>
                    <a:pt x="585" y="115"/>
                  </a:lnTo>
                  <a:lnTo>
                    <a:pt x="580" y="117"/>
                  </a:lnTo>
                  <a:lnTo>
                    <a:pt x="582" y="123"/>
                  </a:lnTo>
                  <a:lnTo>
                    <a:pt x="567" y="143"/>
                  </a:lnTo>
                  <a:lnTo>
                    <a:pt x="558" y="145"/>
                  </a:lnTo>
                  <a:lnTo>
                    <a:pt x="550" y="139"/>
                  </a:lnTo>
                  <a:lnTo>
                    <a:pt x="542" y="139"/>
                  </a:lnTo>
                  <a:lnTo>
                    <a:pt x="538" y="131"/>
                  </a:lnTo>
                  <a:lnTo>
                    <a:pt x="534" y="136"/>
                  </a:lnTo>
                  <a:lnTo>
                    <a:pt x="518" y="141"/>
                  </a:lnTo>
                  <a:lnTo>
                    <a:pt x="502" y="139"/>
                  </a:lnTo>
                  <a:lnTo>
                    <a:pt x="491" y="134"/>
                  </a:lnTo>
                  <a:lnTo>
                    <a:pt x="471" y="128"/>
                  </a:lnTo>
                  <a:lnTo>
                    <a:pt x="463" y="121"/>
                  </a:lnTo>
                  <a:lnTo>
                    <a:pt x="462" y="127"/>
                  </a:lnTo>
                  <a:lnTo>
                    <a:pt x="452" y="133"/>
                  </a:lnTo>
                  <a:lnTo>
                    <a:pt x="436" y="133"/>
                  </a:lnTo>
                  <a:lnTo>
                    <a:pt x="420" y="129"/>
                  </a:lnTo>
                  <a:lnTo>
                    <a:pt x="410" y="120"/>
                  </a:lnTo>
                  <a:lnTo>
                    <a:pt x="408" y="121"/>
                  </a:lnTo>
                  <a:lnTo>
                    <a:pt x="410" y="127"/>
                  </a:lnTo>
                  <a:lnTo>
                    <a:pt x="396" y="132"/>
                  </a:lnTo>
                  <a:lnTo>
                    <a:pt x="392" y="129"/>
                  </a:lnTo>
                  <a:lnTo>
                    <a:pt x="394" y="127"/>
                  </a:lnTo>
                  <a:lnTo>
                    <a:pt x="394" y="124"/>
                  </a:lnTo>
                  <a:lnTo>
                    <a:pt x="375" y="127"/>
                  </a:lnTo>
                  <a:lnTo>
                    <a:pt x="372" y="122"/>
                  </a:lnTo>
                  <a:lnTo>
                    <a:pt x="365" y="121"/>
                  </a:lnTo>
                  <a:lnTo>
                    <a:pt x="360" y="101"/>
                  </a:lnTo>
                  <a:lnTo>
                    <a:pt x="361" y="81"/>
                  </a:lnTo>
                  <a:lnTo>
                    <a:pt x="347" y="69"/>
                  </a:lnTo>
                  <a:lnTo>
                    <a:pt x="337" y="46"/>
                  </a:lnTo>
                  <a:lnTo>
                    <a:pt x="333" y="45"/>
                  </a:lnTo>
                  <a:lnTo>
                    <a:pt x="332" y="48"/>
                  </a:lnTo>
                  <a:lnTo>
                    <a:pt x="327" y="46"/>
                  </a:lnTo>
                  <a:lnTo>
                    <a:pt x="328" y="50"/>
                  </a:lnTo>
                  <a:lnTo>
                    <a:pt x="326" y="49"/>
                  </a:lnTo>
                  <a:lnTo>
                    <a:pt x="326" y="51"/>
                  </a:lnTo>
                  <a:lnTo>
                    <a:pt x="323" y="51"/>
                  </a:lnTo>
                  <a:lnTo>
                    <a:pt x="324" y="55"/>
                  </a:lnTo>
                  <a:lnTo>
                    <a:pt x="319" y="59"/>
                  </a:lnTo>
                  <a:lnTo>
                    <a:pt x="304" y="56"/>
                  </a:lnTo>
                  <a:lnTo>
                    <a:pt x="295" y="49"/>
                  </a:lnTo>
                  <a:lnTo>
                    <a:pt x="277" y="40"/>
                  </a:lnTo>
                  <a:lnTo>
                    <a:pt x="276" y="47"/>
                  </a:lnTo>
                  <a:lnTo>
                    <a:pt x="266" y="49"/>
                  </a:lnTo>
                  <a:lnTo>
                    <a:pt x="260" y="41"/>
                  </a:lnTo>
                  <a:lnTo>
                    <a:pt x="246" y="34"/>
                  </a:lnTo>
                  <a:lnTo>
                    <a:pt x="240" y="19"/>
                  </a:lnTo>
                  <a:lnTo>
                    <a:pt x="234" y="9"/>
                  </a:lnTo>
                  <a:lnTo>
                    <a:pt x="227" y="9"/>
                  </a:lnTo>
                  <a:lnTo>
                    <a:pt x="221" y="12"/>
                  </a:lnTo>
                  <a:lnTo>
                    <a:pt x="213" y="13"/>
                  </a:lnTo>
                  <a:lnTo>
                    <a:pt x="209" y="9"/>
                  </a:lnTo>
                  <a:lnTo>
                    <a:pt x="200" y="5"/>
                  </a:lnTo>
                  <a:lnTo>
                    <a:pt x="196" y="4"/>
                  </a:lnTo>
                  <a:lnTo>
                    <a:pt x="197" y="10"/>
                  </a:lnTo>
                  <a:lnTo>
                    <a:pt x="194" y="15"/>
                  </a:lnTo>
                  <a:lnTo>
                    <a:pt x="197" y="22"/>
                  </a:lnTo>
                  <a:lnTo>
                    <a:pt x="196" y="26"/>
                  </a:lnTo>
                  <a:lnTo>
                    <a:pt x="187" y="28"/>
                  </a:lnTo>
                  <a:lnTo>
                    <a:pt x="179" y="32"/>
                  </a:lnTo>
                  <a:lnTo>
                    <a:pt x="166" y="28"/>
                  </a:lnTo>
                  <a:lnTo>
                    <a:pt x="166" y="22"/>
                  </a:lnTo>
                  <a:lnTo>
                    <a:pt x="161" y="17"/>
                  </a:lnTo>
                  <a:lnTo>
                    <a:pt x="154" y="19"/>
                  </a:lnTo>
                  <a:lnTo>
                    <a:pt x="146" y="19"/>
                  </a:lnTo>
                  <a:lnTo>
                    <a:pt x="140" y="22"/>
                  </a:lnTo>
                  <a:lnTo>
                    <a:pt x="127" y="18"/>
                  </a:lnTo>
                  <a:lnTo>
                    <a:pt x="117" y="8"/>
                  </a:lnTo>
                  <a:lnTo>
                    <a:pt x="114" y="10"/>
                  </a:lnTo>
                  <a:lnTo>
                    <a:pt x="114" y="17"/>
                  </a:lnTo>
                  <a:lnTo>
                    <a:pt x="107" y="25"/>
                  </a:lnTo>
                  <a:lnTo>
                    <a:pt x="99" y="14"/>
                  </a:lnTo>
                  <a:lnTo>
                    <a:pt x="100" y="6"/>
                  </a:lnTo>
                  <a:lnTo>
                    <a:pt x="97" y="1"/>
                  </a:lnTo>
                  <a:lnTo>
                    <a:pt x="94" y="0"/>
                  </a:lnTo>
                  <a:lnTo>
                    <a:pt x="89" y="4"/>
                  </a:lnTo>
                  <a:lnTo>
                    <a:pt x="87" y="15"/>
                  </a:lnTo>
                  <a:lnTo>
                    <a:pt x="75" y="26"/>
                  </a:lnTo>
                  <a:lnTo>
                    <a:pt x="68" y="49"/>
                  </a:lnTo>
                  <a:lnTo>
                    <a:pt x="68" y="58"/>
                  </a:lnTo>
                  <a:lnTo>
                    <a:pt x="66" y="69"/>
                  </a:lnTo>
                  <a:lnTo>
                    <a:pt x="68" y="74"/>
                  </a:lnTo>
                  <a:lnTo>
                    <a:pt x="64" y="89"/>
                  </a:lnTo>
                  <a:lnTo>
                    <a:pt x="58" y="90"/>
                  </a:lnTo>
                  <a:lnTo>
                    <a:pt x="52" y="87"/>
                  </a:lnTo>
                  <a:lnTo>
                    <a:pt x="53" y="82"/>
                  </a:lnTo>
                  <a:lnTo>
                    <a:pt x="50" y="80"/>
                  </a:lnTo>
                  <a:lnTo>
                    <a:pt x="44" y="92"/>
                  </a:lnTo>
                  <a:lnTo>
                    <a:pt x="43" y="103"/>
                  </a:lnTo>
                  <a:lnTo>
                    <a:pt x="33" y="113"/>
                  </a:lnTo>
                  <a:lnTo>
                    <a:pt x="29" y="125"/>
                  </a:lnTo>
                  <a:lnTo>
                    <a:pt x="24" y="125"/>
                  </a:lnTo>
                  <a:lnTo>
                    <a:pt x="19" y="115"/>
                  </a:lnTo>
                  <a:lnTo>
                    <a:pt x="19" y="103"/>
                  </a:lnTo>
                  <a:lnTo>
                    <a:pt x="12" y="105"/>
                  </a:lnTo>
                  <a:lnTo>
                    <a:pt x="12" y="110"/>
                  </a:lnTo>
                  <a:lnTo>
                    <a:pt x="6" y="117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3" y="128"/>
                  </a:lnTo>
                  <a:lnTo>
                    <a:pt x="7" y="129"/>
                  </a:lnTo>
                  <a:lnTo>
                    <a:pt x="10" y="126"/>
                  </a:lnTo>
                  <a:lnTo>
                    <a:pt x="22" y="127"/>
                  </a:lnTo>
                  <a:lnTo>
                    <a:pt x="24" y="131"/>
                  </a:lnTo>
                  <a:lnTo>
                    <a:pt x="28" y="130"/>
                  </a:lnTo>
                  <a:lnTo>
                    <a:pt x="37" y="135"/>
                  </a:lnTo>
                  <a:lnTo>
                    <a:pt x="51" y="129"/>
                  </a:lnTo>
                  <a:lnTo>
                    <a:pt x="62" y="131"/>
                  </a:lnTo>
                  <a:lnTo>
                    <a:pt x="73" y="128"/>
                  </a:lnTo>
                  <a:lnTo>
                    <a:pt x="76" y="130"/>
                  </a:lnTo>
                  <a:lnTo>
                    <a:pt x="77" y="127"/>
                  </a:lnTo>
                  <a:lnTo>
                    <a:pt x="82" y="126"/>
                  </a:lnTo>
                  <a:lnTo>
                    <a:pt x="92" y="128"/>
                  </a:lnTo>
                  <a:lnTo>
                    <a:pt x="96" y="135"/>
                  </a:lnTo>
                  <a:lnTo>
                    <a:pt x="112" y="142"/>
                  </a:lnTo>
                  <a:lnTo>
                    <a:pt x="112" y="147"/>
                  </a:lnTo>
                  <a:lnTo>
                    <a:pt x="124" y="153"/>
                  </a:lnTo>
                  <a:lnTo>
                    <a:pt x="133" y="146"/>
                  </a:lnTo>
                  <a:lnTo>
                    <a:pt x="142" y="145"/>
                  </a:lnTo>
                  <a:lnTo>
                    <a:pt x="146" y="153"/>
                  </a:lnTo>
                  <a:lnTo>
                    <a:pt x="140" y="165"/>
                  </a:lnTo>
                  <a:lnTo>
                    <a:pt x="134" y="171"/>
                  </a:lnTo>
                  <a:lnTo>
                    <a:pt x="136" y="177"/>
                  </a:lnTo>
                  <a:lnTo>
                    <a:pt x="129" y="177"/>
                  </a:lnTo>
                  <a:lnTo>
                    <a:pt x="126" y="183"/>
                  </a:lnTo>
                  <a:lnTo>
                    <a:pt x="125" y="195"/>
                  </a:lnTo>
                  <a:lnTo>
                    <a:pt x="129" y="207"/>
                  </a:lnTo>
                  <a:lnTo>
                    <a:pt x="130" y="203"/>
                  </a:lnTo>
                  <a:lnTo>
                    <a:pt x="146" y="208"/>
                  </a:lnTo>
                  <a:lnTo>
                    <a:pt x="155" y="212"/>
                  </a:lnTo>
                  <a:lnTo>
                    <a:pt x="245" y="226"/>
                  </a:lnTo>
                  <a:lnTo>
                    <a:pt x="247" y="228"/>
                  </a:lnTo>
                  <a:lnTo>
                    <a:pt x="262" y="231"/>
                  </a:lnTo>
                  <a:lnTo>
                    <a:pt x="270" y="246"/>
                  </a:lnTo>
                  <a:lnTo>
                    <a:pt x="283" y="248"/>
                  </a:lnTo>
                  <a:lnTo>
                    <a:pt x="287" y="255"/>
                  </a:lnTo>
                  <a:lnTo>
                    <a:pt x="340" y="268"/>
                  </a:lnTo>
                  <a:lnTo>
                    <a:pt x="348" y="267"/>
                  </a:lnTo>
                  <a:lnTo>
                    <a:pt x="356" y="263"/>
                  </a:lnTo>
                  <a:lnTo>
                    <a:pt x="356" y="251"/>
                  </a:lnTo>
                  <a:lnTo>
                    <a:pt x="363" y="248"/>
                  </a:lnTo>
                  <a:lnTo>
                    <a:pt x="370" y="248"/>
                  </a:lnTo>
                  <a:lnTo>
                    <a:pt x="369" y="251"/>
                  </a:lnTo>
                  <a:lnTo>
                    <a:pt x="372" y="253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82" y="251"/>
                  </a:lnTo>
                  <a:lnTo>
                    <a:pt x="384" y="249"/>
                  </a:lnTo>
                  <a:lnTo>
                    <a:pt x="387" y="257"/>
                  </a:lnTo>
                  <a:lnTo>
                    <a:pt x="411" y="263"/>
                  </a:lnTo>
                  <a:lnTo>
                    <a:pt x="412" y="259"/>
                  </a:lnTo>
                  <a:lnTo>
                    <a:pt x="410" y="256"/>
                  </a:lnTo>
                  <a:lnTo>
                    <a:pt x="412" y="251"/>
                  </a:lnTo>
                  <a:lnTo>
                    <a:pt x="421" y="248"/>
                  </a:lnTo>
                  <a:lnTo>
                    <a:pt x="453" y="254"/>
                  </a:lnTo>
                  <a:lnTo>
                    <a:pt x="452" y="262"/>
                  </a:lnTo>
                  <a:lnTo>
                    <a:pt x="465" y="260"/>
                  </a:lnTo>
                  <a:lnTo>
                    <a:pt x="512" y="274"/>
                  </a:lnTo>
                  <a:lnTo>
                    <a:pt x="519" y="282"/>
                  </a:lnTo>
                  <a:lnTo>
                    <a:pt x="597" y="323"/>
                  </a:lnTo>
                  <a:lnTo>
                    <a:pt x="634" y="331"/>
                  </a:lnTo>
                  <a:lnTo>
                    <a:pt x="638" y="328"/>
                  </a:lnTo>
                  <a:lnTo>
                    <a:pt x="640" y="332"/>
                  </a:lnTo>
                  <a:lnTo>
                    <a:pt x="662" y="334"/>
                  </a:lnTo>
                  <a:lnTo>
                    <a:pt x="674" y="332"/>
                  </a:lnTo>
                  <a:lnTo>
                    <a:pt x="676" y="340"/>
                  </a:lnTo>
                  <a:lnTo>
                    <a:pt x="704" y="350"/>
                  </a:lnTo>
                  <a:lnTo>
                    <a:pt x="705" y="337"/>
                  </a:lnTo>
                  <a:lnTo>
                    <a:pt x="710" y="343"/>
                  </a:lnTo>
                  <a:lnTo>
                    <a:pt x="711" y="333"/>
                  </a:lnTo>
                  <a:lnTo>
                    <a:pt x="741" y="342"/>
                  </a:lnTo>
                  <a:lnTo>
                    <a:pt x="752" y="339"/>
                  </a:lnTo>
                  <a:lnTo>
                    <a:pt x="772" y="343"/>
                  </a:lnTo>
                  <a:lnTo>
                    <a:pt x="776" y="346"/>
                  </a:lnTo>
                  <a:lnTo>
                    <a:pt x="777" y="351"/>
                  </a:lnTo>
                  <a:lnTo>
                    <a:pt x="808" y="357"/>
                  </a:lnTo>
                  <a:lnTo>
                    <a:pt x="818" y="354"/>
                  </a:lnTo>
                  <a:lnTo>
                    <a:pt x="820" y="350"/>
                  </a:lnTo>
                  <a:lnTo>
                    <a:pt x="822" y="353"/>
                  </a:lnTo>
                  <a:lnTo>
                    <a:pt x="826" y="350"/>
                  </a:lnTo>
                  <a:lnTo>
                    <a:pt x="829" y="354"/>
                  </a:lnTo>
                  <a:lnTo>
                    <a:pt x="837" y="351"/>
                  </a:lnTo>
                  <a:lnTo>
                    <a:pt x="841" y="340"/>
                  </a:lnTo>
                  <a:lnTo>
                    <a:pt x="862" y="33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8" name="Freeform 36"/>
            <p:cNvSpPr/>
            <p:nvPr/>
          </p:nvSpPr>
          <p:spPr>
            <a:xfrm>
              <a:off x="2522" y="3324"/>
              <a:ext cx="141" cy="121"/>
            </a:xfrm>
            <a:custGeom>
              <a:avLst/>
              <a:gdLst>
                <a:gd name="txL" fmla="*/ 0 w 141"/>
                <a:gd name="txT" fmla="*/ 0 h 121"/>
                <a:gd name="txR" fmla="*/ 141 w 141"/>
                <a:gd name="txB" fmla="*/ 121 h 121"/>
              </a:gdLst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52" y="20"/>
                </a:cxn>
                <a:cxn ang="0">
                  <a:pos x="52" y="20"/>
                </a:cxn>
                <a:cxn ang="0">
                  <a:pos x="52" y="20"/>
                </a:cxn>
                <a:cxn ang="0">
                  <a:pos x="69" y="2"/>
                </a:cxn>
                <a:cxn ang="0">
                  <a:pos x="69" y="2"/>
                </a:cxn>
                <a:cxn ang="0">
                  <a:pos x="69" y="2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117" y="22"/>
                </a:cxn>
                <a:cxn ang="0">
                  <a:pos x="117" y="22"/>
                </a:cxn>
                <a:cxn ang="0">
                  <a:pos x="117" y="22"/>
                </a:cxn>
                <a:cxn ang="0">
                  <a:pos x="140" y="45"/>
                </a:cxn>
                <a:cxn ang="0">
                  <a:pos x="140" y="45"/>
                </a:cxn>
                <a:cxn ang="0">
                  <a:pos x="140" y="45"/>
                </a:cxn>
                <a:cxn ang="0">
                  <a:pos x="132" y="66"/>
                </a:cxn>
                <a:cxn ang="0">
                  <a:pos x="132" y="66"/>
                </a:cxn>
                <a:cxn ang="0">
                  <a:pos x="132" y="66"/>
                </a:cxn>
                <a:cxn ang="0">
                  <a:pos x="110" y="77"/>
                </a:cxn>
                <a:cxn ang="0">
                  <a:pos x="110" y="77"/>
                </a:cxn>
                <a:cxn ang="0">
                  <a:pos x="111" y="77"/>
                </a:cxn>
                <a:cxn ang="0">
                  <a:pos x="98" y="80"/>
                </a:cxn>
                <a:cxn ang="0">
                  <a:pos x="98" y="80"/>
                </a:cxn>
                <a:cxn ang="0">
                  <a:pos x="98" y="80"/>
                </a:cxn>
                <a:cxn ang="0">
                  <a:pos x="88" y="97"/>
                </a:cxn>
                <a:cxn ang="0">
                  <a:pos x="88" y="97"/>
                </a:cxn>
                <a:cxn ang="0">
                  <a:pos x="88" y="97"/>
                </a:cxn>
                <a:cxn ang="0">
                  <a:pos x="82" y="103"/>
                </a:cxn>
                <a:cxn ang="0">
                  <a:pos x="82" y="103"/>
                </a:cxn>
                <a:cxn ang="0">
                  <a:pos x="82" y="103"/>
                </a:cxn>
                <a:cxn ang="0">
                  <a:pos x="86" y="112"/>
                </a:cxn>
                <a:cxn ang="0">
                  <a:pos x="86" y="111"/>
                </a:cxn>
                <a:cxn ang="0">
                  <a:pos x="86" y="111"/>
                </a:cxn>
                <a:cxn ang="0">
                  <a:pos x="84" y="120"/>
                </a:cxn>
                <a:cxn ang="0">
                  <a:pos x="84" y="120"/>
                </a:cxn>
                <a:cxn ang="0">
                  <a:pos x="84" y="120"/>
                </a:cxn>
                <a:cxn ang="0">
                  <a:pos x="67" y="114"/>
                </a:cxn>
                <a:cxn ang="0">
                  <a:pos x="67" y="114"/>
                </a:cxn>
                <a:cxn ang="0">
                  <a:pos x="67" y="114"/>
                </a:cxn>
                <a:cxn ang="0">
                  <a:pos x="76" y="98"/>
                </a:cxn>
                <a:cxn ang="0">
                  <a:pos x="76" y="98"/>
                </a:cxn>
                <a:cxn ang="0">
                  <a:pos x="76" y="98"/>
                </a:cxn>
                <a:cxn ang="0">
                  <a:pos x="47" y="57"/>
                </a:cxn>
                <a:cxn ang="0">
                  <a:pos x="48" y="57"/>
                </a:cxn>
                <a:cxn ang="0">
                  <a:pos x="48" y="57"/>
                </a:cxn>
                <a:cxn ang="0">
                  <a:pos x="16" y="51"/>
                </a:cxn>
                <a:cxn ang="0">
                  <a:pos x="16" y="51"/>
                </a:cxn>
                <a:cxn ang="0">
                  <a:pos x="16" y="51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</a:cxnLst>
              <a:rect l="txL" t="txT" r="txR" b="txB"/>
              <a:pathLst>
                <a:path w="141" h="121">
                  <a:moveTo>
                    <a:pt x="2" y="5"/>
                  </a:moveTo>
                  <a:lnTo>
                    <a:pt x="2" y="5"/>
                  </a:lnTo>
                  <a:lnTo>
                    <a:pt x="52" y="20"/>
                  </a:lnTo>
                  <a:lnTo>
                    <a:pt x="69" y="2"/>
                  </a:lnTo>
                  <a:lnTo>
                    <a:pt x="81" y="0"/>
                  </a:lnTo>
                  <a:lnTo>
                    <a:pt x="117" y="22"/>
                  </a:lnTo>
                  <a:lnTo>
                    <a:pt x="140" y="45"/>
                  </a:lnTo>
                  <a:lnTo>
                    <a:pt x="132" y="66"/>
                  </a:lnTo>
                  <a:lnTo>
                    <a:pt x="110" y="77"/>
                  </a:lnTo>
                  <a:lnTo>
                    <a:pt x="111" y="77"/>
                  </a:lnTo>
                  <a:lnTo>
                    <a:pt x="98" y="80"/>
                  </a:lnTo>
                  <a:lnTo>
                    <a:pt x="88" y="97"/>
                  </a:lnTo>
                  <a:lnTo>
                    <a:pt x="82" y="103"/>
                  </a:lnTo>
                  <a:lnTo>
                    <a:pt x="86" y="112"/>
                  </a:lnTo>
                  <a:lnTo>
                    <a:pt x="86" y="111"/>
                  </a:lnTo>
                  <a:lnTo>
                    <a:pt x="84" y="120"/>
                  </a:lnTo>
                  <a:lnTo>
                    <a:pt x="67" y="114"/>
                  </a:lnTo>
                  <a:lnTo>
                    <a:pt x="76" y="98"/>
                  </a:lnTo>
                  <a:lnTo>
                    <a:pt x="47" y="57"/>
                  </a:lnTo>
                  <a:lnTo>
                    <a:pt x="48" y="57"/>
                  </a:lnTo>
                  <a:lnTo>
                    <a:pt x="16" y="51"/>
                  </a:lnTo>
                  <a:lnTo>
                    <a:pt x="0" y="20"/>
                  </a:lnTo>
                  <a:lnTo>
                    <a:pt x="2" y="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299" name="Freeform 37"/>
            <p:cNvSpPr/>
            <p:nvPr/>
          </p:nvSpPr>
          <p:spPr>
            <a:xfrm>
              <a:off x="2633" y="3412"/>
              <a:ext cx="18" cy="28"/>
            </a:xfrm>
            <a:custGeom>
              <a:avLst/>
              <a:gdLst>
                <a:gd name="txL" fmla="*/ 0 w 18"/>
                <a:gd name="txT" fmla="*/ 0 h 28"/>
                <a:gd name="txR" fmla="*/ 18 w 18"/>
                <a:gd name="txB" fmla="*/ 28 h 28"/>
              </a:gdLst>
              <a:ahLst/>
              <a:cxnLst>
                <a:cxn ang="0">
                  <a:pos x="0" y="9"/>
                </a:cxn>
                <a:cxn ang="0">
                  <a:pos x="11" y="0"/>
                </a:cxn>
                <a:cxn ang="0">
                  <a:pos x="17" y="12"/>
                </a:cxn>
                <a:cxn ang="0">
                  <a:pos x="13" y="27"/>
                </a:cxn>
                <a:cxn ang="0">
                  <a:pos x="0" y="9"/>
                </a:cxn>
                <a:cxn ang="0">
                  <a:pos x="0" y="9"/>
                </a:cxn>
              </a:cxnLst>
              <a:rect l="txL" t="txT" r="txR" b="txB"/>
              <a:pathLst>
                <a:path w="18" h="28">
                  <a:moveTo>
                    <a:pt x="0" y="9"/>
                  </a:moveTo>
                  <a:lnTo>
                    <a:pt x="11" y="0"/>
                  </a:lnTo>
                  <a:lnTo>
                    <a:pt x="17" y="12"/>
                  </a:lnTo>
                  <a:lnTo>
                    <a:pt x="13" y="27"/>
                  </a:lnTo>
                  <a:lnTo>
                    <a:pt x="0" y="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0" name="Freeform 38"/>
            <p:cNvSpPr/>
            <p:nvPr/>
          </p:nvSpPr>
          <p:spPr>
            <a:xfrm>
              <a:off x="2677" y="3350"/>
              <a:ext cx="98" cy="109"/>
            </a:xfrm>
            <a:custGeom>
              <a:avLst/>
              <a:gdLst>
                <a:gd name="txL" fmla="*/ 0 w 98"/>
                <a:gd name="txT" fmla="*/ 0 h 109"/>
                <a:gd name="txR" fmla="*/ 98 w 98"/>
                <a:gd name="txB" fmla="*/ 109 h 109"/>
              </a:gdLst>
              <a:ahLst/>
              <a:cxnLst>
                <a:cxn ang="0">
                  <a:pos x="1" y="82"/>
                </a:cxn>
                <a:cxn ang="0">
                  <a:pos x="12" y="80"/>
                </a:cxn>
                <a:cxn ang="0">
                  <a:pos x="31" y="77"/>
                </a:cxn>
                <a:cxn ang="0">
                  <a:pos x="24" y="34"/>
                </a:cxn>
                <a:cxn ang="0">
                  <a:pos x="37" y="22"/>
                </a:cxn>
                <a:cxn ang="0">
                  <a:pos x="53" y="0"/>
                </a:cxn>
                <a:cxn ang="0">
                  <a:pos x="85" y="5"/>
                </a:cxn>
                <a:cxn ang="0">
                  <a:pos x="97" y="26"/>
                </a:cxn>
                <a:cxn ang="0">
                  <a:pos x="88" y="62"/>
                </a:cxn>
                <a:cxn ang="0">
                  <a:pos x="73" y="88"/>
                </a:cxn>
                <a:cxn ang="0">
                  <a:pos x="82" y="102"/>
                </a:cxn>
                <a:cxn ang="0">
                  <a:pos x="67" y="108"/>
                </a:cxn>
                <a:cxn ang="0">
                  <a:pos x="63" y="94"/>
                </a:cxn>
                <a:cxn ang="0">
                  <a:pos x="57" y="106"/>
                </a:cxn>
                <a:cxn ang="0">
                  <a:pos x="29" y="100"/>
                </a:cxn>
                <a:cxn ang="0">
                  <a:pos x="15" y="103"/>
                </a:cxn>
                <a:cxn ang="0">
                  <a:pos x="3" y="96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1" y="82"/>
                </a:cxn>
              </a:cxnLst>
              <a:rect l="txL" t="txT" r="txR" b="txB"/>
              <a:pathLst>
                <a:path w="98" h="109">
                  <a:moveTo>
                    <a:pt x="1" y="82"/>
                  </a:moveTo>
                  <a:lnTo>
                    <a:pt x="12" y="80"/>
                  </a:lnTo>
                  <a:lnTo>
                    <a:pt x="31" y="77"/>
                  </a:lnTo>
                  <a:lnTo>
                    <a:pt x="24" y="34"/>
                  </a:lnTo>
                  <a:lnTo>
                    <a:pt x="37" y="22"/>
                  </a:lnTo>
                  <a:lnTo>
                    <a:pt x="53" y="0"/>
                  </a:lnTo>
                  <a:lnTo>
                    <a:pt x="85" y="5"/>
                  </a:lnTo>
                  <a:lnTo>
                    <a:pt x="97" y="26"/>
                  </a:lnTo>
                  <a:lnTo>
                    <a:pt x="88" y="62"/>
                  </a:lnTo>
                  <a:lnTo>
                    <a:pt x="73" y="88"/>
                  </a:lnTo>
                  <a:lnTo>
                    <a:pt x="82" y="102"/>
                  </a:lnTo>
                  <a:lnTo>
                    <a:pt x="67" y="108"/>
                  </a:lnTo>
                  <a:lnTo>
                    <a:pt x="63" y="94"/>
                  </a:lnTo>
                  <a:lnTo>
                    <a:pt x="57" y="106"/>
                  </a:lnTo>
                  <a:lnTo>
                    <a:pt x="29" y="100"/>
                  </a:lnTo>
                  <a:lnTo>
                    <a:pt x="15" y="103"/>
                  </a:lnTo>
                  <a:lnTo>
                    <a:pt x="3" y="96"/>
                  </a:lnTo>
                  <a:lnTo>
                    <a:pt x="0" y="82"/>
                  </a:lnTo>
                  <a:lnTo>
                    <a:pt x="1" y="8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1" name="Freeform 39"/>
            <p:cNvSpPr/>
            <p:nvPr/>
          </p:nvSpPr>
          <p:spPr>
            <a:xfrm>
              <a:off x="2770" y="3334"/>
              <a:ext cx="273" cy="145"/>
            </a:xfrm>
            <a:custGeom>
              <a:avLst/>
              <a:gdLst>
                <a:gd name="txL" fmla="*/ 0 w 273"/>
                <a:gd name="txT" fmla="*/ 0 h 145"/>
                <a:gd name="txR" fmla="*/ 273 w 273"/>
                <a:gd name="txB" fmla="*/ 145 h 145"/>
              </a:gdLst>
              <a:ahLst/>
              <a:cxnLst>
                <a:cxn ang="0">
                  <a:pos x="6" y="78"/>
                </a:cxn>
                <a:cxn ang="0">
                  <a:pos x="17" y="61"/>
                </a:cxn>
                <a:cxn ang="0">
                  <a:pos x="42" y="46"/>
                </a:cxn>
                <a:cxn ang="0">
                  <a:pos x="48" y="36"/>
                </a:cxn>
                <a:cxn ang="0">
                  <a:pos x="79" y="50"/>
                </a:cxn>
                <a:cxn ang="0">
                  <a:pos x="79" y="39"/>
                </a:cxn>
                <a:cxn ang="0">
                  <a:pos x="104" y="47"/>
                </a:cxn>
                <a:cxn ang="0">
                  <a:pos x="106" y="67"/>
                </a:cxn>
                <a:cxn ang="0">
                  <a:pos x="115" y="73"/>
                </a:cxn>
                <a:cxn ang="0">
                  <a:pos x="121" y="86"/>
                </a:cxn>
                <a:cxn ang="0">
                  <a:pos x="141" y="87"/>
                </a:cxn>
                <a:cxn ang="0">
                  <a:pos x="152" y="78"/>
                </a:cxn>
                <a:cxn ang="0">
                  <a:pos x="170" y="81"/>
                </a:cxn>
                <a:cxn ang="0">
                  <a:pos x="174" y="66"/>
                </a:cxn>
                <a:cxn ang="0">
                  <a:pos x="156" y="60"/>
                </a:cxn>
                <a:cxn ang="0">
                  <a:pos x="151" y="50"/>
                </a:cxn>
                <a:cxn ang="0">
                  <a:pos x="141" y="52"/>
                </a:cxn>
                <a:cxn ang="0">
                  <a:pos x="117" y="30"/>
                </a:cxn>
                <a:cxn ang="0">
                  <a:pos x="106" y="4"/>
                </a:cxn>
                <a:cxn ang="0">
                  <a:pos x="88" y="3"/>
                </a:cxn>
                <a:cxn ang="0">
                  <a:pos x="84" y="16"/>
                </a:cxn>
                <a:cxn ang="0">
                  <a:pos x="84" y="35"/>
                </a:cxn>
                <a:cxn ang="0">
                  <a:pos x="92" y="35"/>
                </a:cxn>
                <a:cxn ang="0">
                  <a:pos x="98" y="18"/>
                </a:cxn>
                <a:cxn ang="0">
                  <a:pos x="113" y="0"/>
                </a:cxn>
                <a:cxn ang="0">
                  <a:pos x="156" y="0"/>
                </a:cxn>
                <a:cxn ang="0">
                  <a:pos x="166" y="32"/>
                </a:cxn>
                <a:cxn ang="0">
                  <a:pos x="183" y="32"/>
                </a:cxn>
                <a:cxn ang="0">
                  <a:pos x="191" y="19"/>
                </a:cxn>
                <a:cxn ang="0">
                  <a:pos x="212" y="29"/>
                </a:cxn>
                <a:cxn ang="0">
                  <a:pos x="216" y="55"/>
                </a:cxn>
                <a:cxn ang="0">
                  <a:pos x="221" y="29"/>
                </a:cxn>
                <a:cxn ang="0">
                  <a:pos x="250" y="26"/>
                </a:cxn>
                <a:cxn ang="0">
                  <a:pos x="256" y="61"/>
                </a:cxn>
                <a:cxn ang="0">
                  <a:pos x="252" y="76"/>
                </a:cxn>
                <a:cxn ang="0">
                  <a:pos x="263" y="76"/>
                </a:cxn>
                <a:cxn ang="0">
                  <a:pos x="270" y="67"/>
                </a:cxn>
                <a:cxn ang="0">
                  <a:pos x="270" y="83"/>
                </a:cxn>
                <a:cxn ang="0">
                  <a:pos x="272" y="93"/>
                </a:cxn>
                <a:cxn ang="0">
                  <a:pos x="250" y="96"/>
                </a:cxn>
                <a:cxn ang="0">
                  <a:pos x="237" y="84"/>
                </a:cxn>
                <a:cxn ang="0">
                  <a:pos x="234" y="90"/>
                </a:cxn>
                <a:cxn ang="0">
                  <a:pos x="217" y="92"/>
                </a:cxn>
                <a:cxn ang="0">
                  <a:pos x="237" y="102"/>
                </a:cxn>
                <a:cxn ang="0">
                  <a:pos x="241" y="108"/>
                </a:cxn>
                <a:cxn ang="0">
                  <a:pos x="211" y="108"/>
                </a:cxn>
                <a:cxn ang="0">
                  <a:pos x="196" y="113"/>
                </a:cxn>
                <a:cxn ang="0">
                  <a:pos x="181" y="102"/>
                </a:cxn>
                <a:cxn ang="0">
                  <a:pos x="186" y="76"/>
                </a:cxn>
                <a:cxn ang="0">
                  <a:pos x="157" y="113"/>
                </a:cxn>
                <a:cxn ang="0">
                  <a:pos x="133" y="118"/>
                </a:cxn>
                <a:cxn ang="0">
                  <a:pos x="111" y="116"/>
                </a:cxn>
                <a:cxn ang="0">
                  <a:pos x="81" y="138"/>
                </a:cxn>
                <a:cxn ang="0">
                  <a:pos x="56" y="139"/>
                </a:cxn>
                <a:cxn ang="0">
                  <a:pos x="44" y="144"/>
                </a:cxn>
                <a:cxn ang="0">
                  <a:pos x="0" y="132"/>
                </a:cxn>
                <a:cxn ang="0">
                  <a:pos x="4" y="109"/>
                </a:cxn>
                <a:cxn ang="0">
                  <a:pos x="10" y="99"/>
                </a:cxn>
                <a:cxn ang="0">
                  <a:pos x="6" y="77"/>
                </a:cxn>
                <a:cxn ang="0">
                  <a:pos x="6" y="77"/>
                </a:cxn>
                <a:cxn ang="0">
                  <a:pos x="6" y="78"/>
                </a:cxn>
              </a:cxnLst>
              <a:rect l="txL" t="txT" r="txR" b="txB"/>
              <a:pathLst>
                <a:path w="273" h="145">
                  <a:moveTo>
                    <a:pt x="6" y="78"/>
                  </a:moveTo>
                  <a:lnTo>
                    <a:pt x="17" y="61"/>
                  </a:lnTo>
                  <a:lnTo>
                    <a:pt x="42" y="46"/>
                  </a:lnTo>
                  <a:lnTo>
                    <a:pt x="48" y="36"/>
                  </a:lnTo>
                  <a:lnTo>
                    <a:pt x="79" y="50"/>
                  </a:lnTo>
                  <a:lnTo>
                    <a:pt x="79" y="39"/>
                  </a:lnTo>
                  <a:lnTo>
                    <a:pt x="104" y="47"/>
                  </a:lnTo>
                  <a:lnTo>
                    <a:pt x="106" y="67"/>
                  </a:lnTo>
                  <a:lnTo>
                    <a:pt x="115" y="73"/>
                  </a:lnTo>
                  <a:lnTo>
                    <a:pt x="121" y="86"/>
                  </a:lnTo>
                  <a:lnTo>
                    <a:pt x="141" y="87"/>
                  </a:lnTo>
                  <a:lnTo>
                    <a:pt x="152" y="78"/>
                  </a:lnTo>
                  <a:lnTo>
                    <a:pt x="170" y="81"/>
                  </a:lnTo>
                  <a:lnTo>
                    <a:pt x="174" y="66"/>
                  </a:lnTo>
                  <a:lnTo>
                    <a:pt x="156" y="60"/>
                  </a:lnTo>
                  <a:lnTo>
                    <a:pt x="151" y="50"/>
                  </a:lnTo>
                  <a:lnTo>
                    <a:pt x="141" y="52"/>
                  </a:lnTo>
                  <a:lnTo>
                    <a:pt x="117" y="30"/>
                  </a:lnTo>
                  <a:lnTo>
                    <a:pt x="106" y="4"/>
                  </a:lnTo>
                  <a:lnTo>
                    <a:pt x="88" y="3"/>
                  </a:lnTo>
                  <a:lnTo>
                    <a:pt x="84" y="16"/>
                  </a:lnTo>
                  <a:lnTo>
                    <a:pt x="84" y="35"/>
                  </a:lnTo>
                  <a:lnTo>
                    <a:pt x="92" y="35"/>
                  </a:lnTo>
                  <a:lnTo>
                    <a:pt x="98" y="18"/>
                  </a:lnTo>
                  <a:lnTo>
                    <a:pt x="113" y="0"/>
                  </a:lnTo>
                  <a:lnTo>
                    <a:pt x="156" y="0"/>
                  </a:lnTo>
                  <a:lnTo>
                    <a:pt x="166" y="32"/>
                  </a:lnTo>
                  <a:lnTo>
                    <a:pt x="183" y="32"/>
                  </a:lnTo>
                  <a:lnTo>
                    <a:pt x="191" y="19"/>
                  </a:lnTo>
                  <a:lnTo>
                    <a:pt x="212" y="29"/>
                  </a:lnTo>
                  <a:lnTo>
                    <a:pt x="216" y="55"/>
                  </a:lnTo>
                  <a:lnTo>
                    <a:pt x="221" y="29"/>
                  </a:lnTo>
                  <a:lnTo>
                    <a:pt x="250" y="26"/>
                  </a:lnTo>
                  <a:lnTo>
                    <a:pt x="256" y="61"/>
                  </a:lnTo>
                  <a:lnTo>
                    <a:pt x="252" y="76"/>
                  </a:lnTo>
                  <a:lnTo>
                    <a:pt x="263" y="76"/>
                  </a:lnTo>
                  <a:lnTo>
                    <a:pt x="270" y="67"/>
                  </a:lnTo>
                  <a:lnTo>
                    <a:pt x="270" y="83"/>
                  </a:lnTo>
                  <a:lnTo>
                    <a:pt x="272" y="93"/>
                  </a:lnTo>
                  <a:lnTo>
                    <a:pt x="250" y="96"/>
                  </a:lnTo>
                  <a:lnTo>
                    <a:pt x="237" y="84"/>
                  </a:lnTo>
                  <a:lnTo>
                    <a:pt x="234" y="90"/>
                  </a:lnTo>
                  <a:lnTo>
                    <a:pt x="217" y="92"/>
                  </a:lnTo>
                  <a:lnTo>
                    <a:pt x="237" y="102"/>
                  </a:lnTo>
                  <a:lnTo>
                    <a:pt x="241" y="108"/>
                  </a:lnTo>
                  <a:lnTo>
                    <a:pt x="211" y="108"/>
                  </a:lnTo>
                  <a:lnTo>
                    <a:pt x="196" y="113"/>
                  </a:lnTo>
                  <a:lnTo>
                    <a:pt x="181" y="102"/>
                  </a:lnTo>
                  <a:lnTo>
                    <a:pt x="186" y="76"/>
                  </a:lnTo>
                  <a:lnTo>
                    <a:pt x="157" y="113"/>
                  </a:lnTo>
                  <a:lnTo>
                    <a:pt x="133" y="118"/>
                  </a:lnTo>
                  <a:lnTo>
                    <a:pt x="111" y="116"/>
                  </a:lnTo>
                  <a:lnTo>
                    <a:pt x="81" y="138"/>
                  </a:lnTo>
                  <a:lnTo>
                    <a:pt x="56" y="139"/>
                  </a:lnTo>
                  <a:lnTo>
                    <a:pt x="44" y="144"/>
                  </a:lnTo>
                  <a:lnTo>
                    <a:pt x="0" y="132"/>
                  </a:lnTo>
                  <a:lnTo>
                    <a:pt x="4" y="109"/>
                  </a:lnTo>
                  <a:lnTo>
                    <a:pt x="10" y="99"/>
                  </a:lnTo>
                  <a:lnTo>
                    <a:pt x="6" y="77"/>
                  </a:lnTo>
                  <a:lnTo>
                    <a:pt x="6" y="7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2" name="Freeform 40"/>
            <p:cNvSpPr/>
            <p:nvPr/>
          </p:nvSpPr>
          <p:spPr>
            <a:xfrm>
              <a:off x="2602" y="3152"/>
              <a:ext cx="59" cy="27"/>
            </a:xfrm>
            <a:custGeom>
              <a:avLst/>
              <a:gdLst>
                <a:gd name="txL" fmla="*/ 0 w 59"/>
                <a:gd name="txT" fmla="*/ 0 h 27"/>
                <a:gd name="txR" fmla="*/ 59 w 59"/>
                <a:gd name="txB" fmla="*/ 27 h 27"/>
              </a:gdLst>
              <a:ahLst/>
              <a:cxnLst>
                <a:cxn ang="0">
                  <a:pos x="4" y="26"/>
                </a:cxn>
                <a:cxn ang="0">
                  <a:pos x="20" y="23"/>
                </a:cxn>
                <a:cxn ang="0">
                  <a:pos x="15" y="15"/>
                </a:cxn>
                <a:cxn ang="0">
                  <a:pos x="30" y="15"/>
                </a:cxn>
                <a:cxn ang="0">
                  <a:pos x="31" y="26"/>
                </a:cxn>
                <a:cxn ang="0">
                  <a:pos x="40" y="26"/>
                </a:cxn>
                <a:cxn ang="0">
                  <a:pos x="42" y="20"/>
                </a:cxn>
                <a:cxn ang="0">
                  <a:pos x="46" y="26"/>
                </a:cxn>
                <a:cxn ang="0">
                  <a:pos x="58" y="26"/>
                </a:cxn>
                <a:cxn ang="0">
                  <a:pos x="47" y="12"/>
                </a:cxn>
                <a:cxn ang="0">
                  <a:pos x="43" y="12"/>
                </a:cxn>
                <a:cxn ang="0">
                  <a:pos x="20" y="0"/>
                </a:cxn>
                <a:cxn ang="0">
                  <a:pos x="7" y="3"/>
                </a:cxn>
                <a:cxn ang="0">
                  <a:pos x="0" y="15"/>
                </a:cxn>
                <a:cxn ang="0">
                  <a:pos x="4" y="26"/>
                </a:cxn>
                <a:cxn ang="0">
                  <a:pos x="4" y="25"/>
                </a:cxn>
                <a:cxn ang="0">
                  <a:pos x="4" y="26"/>
                </a:cxn>
              </a:cxnLst>
              <a:rect l="txL" t="txT" r="txR" b="txB"/>
              <a:pathLst>
                <a:path w="59" h="27">
                  <a:moveTo>
                    <a:pt x="4" y="26"/>
                  </a:moveTo>
                  <a:lnTo>
                    <a:pt x="20" y="23"/>
                  </a:lnTo>
                  <a:lnTo>
                    <a:pt x="15" y="15"/>
                  </a:lnTo>
                  <a:lnTo>
                    <a:pt x="30" y="15"/>
                  </a:lnTo>
                  <a:lnTo>
                    <a:pt x="31" y="26"/>
                  </a:lnTo>
                  <a:lnTo>
                    <a:pt x="40" y="26"/>
                  </a:lnTo>
                  <a:lnTo>
                    <a:pt x="42" y="20"/>
                  </a:lnTo>
                  <a:lnTo>
                    <a:pt x="46" y="26"/>
                  </a:lnTo>
                  <a:lnTo>
                    <a:pt x="58" y="26"/>
                  </a:lnTo>
                  <a:lnTo>
                    <a:pt x="47" y="12"/>
                  </a:lnTo>
                  <a:lnTo>
                    <a:pt x="43" y="12"/>
                  </a:lnTo>
                  <a:lnTo>
                    <a:pt x="20" y="0"/>
                  </a:lnTo>
                  <a:lnTo>
                    <a:pt x="7" y="3"/>
                  </a:lnTo>
                  <a:lnTo>
                    <a:pt x="0" y="15"/>
                  </a:lnTo>
                  <a:lnTo>
                    <a:pt x="4" y="26"/>
                  </a:lnTo>
                  <a:lnTo>
                    <a:pt x="4" y="25"/>
                  </a:lnTo>
                  <a:lnTo>
                    <a:pt x="4" y="2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3" name="Freeform 41"/>
            <p:cNvSpPr/>
            <p:nvPr/>
          </p:nvSpPr>
          <p:spPr>
            <a:xfrm>
              <a:off x="2664" y="3189"/>
              <a:ext cx="20" cy="16"/>
            </a:xfrm>
            <a:custGeom>
              <a:avLst/>
              <a:gdLst>
                <a:gd name="txL" fmla="*/ 0 w 20"/>
                <a:gd name="txT" fmla="*/ 0 h 16"/>
                <a:gd name="txR" fmla="*/ 20 w 20"/>
                <a:gd name="txB" fmla="*/ 16 h 16"/>
              </a:gdLst>
              <a:ahLst/>
              <a:cxnLst>
                <a:cxn ang="0">
                  <a:pos x="0" y="3"/>
                </a:cxn>
                <a:cxn ang="0">
                  <a:pos x="7" y="0"/>
                </a:cxn>
                <a:cxn ang="0">
                  <a:pos x="16" y="0"/>
                </a:cxn>
                <a:cxn ang="0">
                  <a:pos x="19" y="11"/>
                </a:cxn>
                <a:cxn ang="0">
                  <a:pos x="3" y="1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txL" t="txT" r="txR" b="txB"/>
              <a:pathLst>
                <a:path w="20" h="16">
                  <a:moveTo>
                    <a:pt x="0" y="3"/>
                  </a:moveTo>
                  <a:lnTo>
                    <a:pt x="7" y="0"/>
                  </a:lnTo>
                  <a:lnTo>
                    <a:pt x="16" y="0"/>
                  </a:lnTo>
                  <a:lnTo>
                    <a:pt x="19" y="11"/>
                  </a:lnTo>
                  <a:lnTo>
                    <a:pt x="3" y="15"/>
                  </a:lnTo>
                  <a:lnTo>
                    <a:pt x="0" y="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4" name="Freeform 42"/>
            <p:cNvSpPr/>
            <p:nvPr/>
          </p:nvSpPr>
          <p:spPr>
            <a:xfrm>
              <a:off x="3066" y="3374"/>
              <a:ext cx="21" cy="51"/>
            </a:xfrm>
            <a:custGeom>
              <a:avLst/>
              <a:gdLst>
                <a:gd name="txL" fmla="*/ 0 w 21"/>
                <a:gd name="txT" fmla="*/ 0 h 51"/>
                <a:gd name="txR" fmla="*/ 21 w 21"/>
                <a:gd name="txB" fmla="*/ 51 h 51"/>
              </a:gdLst>
              <a:ahLst/>
              <a:cxnLst>
                <a:cxn ang="0">
                  <a:pos x="11" y="0"/>
                </a:cxn>
                <a:cxn ang="0">
                  <a:pos x="20" y="10"/>
                </a:cxn>
                <a:cxn ang="0">
                  <a:pos x="20" y="27"/>
                </a:cxn>
                <a:cxn ang="0">
                  <a:pos x="11" y="28"/>
                </a:cxn>
                <a:cxn ang="0">
                  <a:pos x="9" y="50"/>
                </a:cxn>
                <a:cxn ang="0">
                  <a:pos x="1" y="47"/>
                </a:cxn>
                <a:cxn ang="0">
                  <a:pos x="0" y="24"/>
                </a:cxn>
                <a:cxn ang="0">
                  <a:pos x="11" y="0"/>
                </a:cxn>
                <a:cxn ang="0">
                  <a:pos x="11" y="0"/>
                </a:cxn>
              </a:cxnLst>
              <a:rect l="txL" t="txT" r="txR" b="txB"/>
              <a:pathLst>
                <a:path w="21" h="51">
                  <a:moveTo>
                    <a:pt x="11" y="0"/>
                  </a:moveTo>
                  <a:lnTo>
                    <a:pt x="20" y="10"/>
                  </a:lnTo>
                  <a:lnTo>
                    <a:pt x="20" y="27"/>
                  </a:lnTo>
                  <a:lnTo>
                    <a:pt x="11" y="28"/>
                  </a:lnTo>
                  <a:lnTo>
                    <a:pt x="9" y="50"/>
                  </a:lnTo>
                  <a:lnTo>
                    <a:pt x="1" y="47"/>
                  </a:lnTo>
                  <a:lnTo>
                    <a:pt x="0" y="24"/>
                  </a:lnTo>
                  <a:lnTo>
                    <a:pt x="11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5" name="Freeform 43"/>
            <p:cNvSpPr/>
            <p:nvPr/>
          </p:nvSpPr>
          <p:spPr>
            <a:xfrm>
              <a:off x="3092" y="3401"/>
              <a:ext cx="19" cy="32"/>
            </a:xfrm>
            <a:custGeom>
              <a:avLst/>
              <a:gdLst>
                <a:gd name="txL" fmla="*/ 0 w 19"/>
                <a:gd name="txT" fmla="*/ 0 h 32"/>
                <a:gd name="txR" fmla="*/ 19 w 19"/>
                <a:gd name="txB" fmla="*/ 32 h 32"/>
              </a:gdLst>
              <a:ahLst/>
              <a:cxnLst>
                <a:cxn ang="0">
                  <a:pos x="1" y="5"/>
                </a:cxn>
                <a:cxn ang="0">
                  <a:pos x="1" y="28"/>
                </a:cxn>
                <a:cxn ang="0">
                  <a:pos x="13" y="31"/>
                </a:cxn>
                <a:cxn ang="0">
                  <a:pos x="18" y="9"/>
                </a:cxn>
                <a:cxn ang="0">
                  <a:pos x="14" y="0"/>
                </a:cxn>
                <a:cxn ang="0">
                  <a:pos x="10" y="8"/>
                </a:cxn>
                <a:cxn ang="0">
                  <a:pos x="4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1" y="5"/>
                </a:cxn>
              </a:cxnLst>
              <a:rect l="txL" t="txT" r="txR" b="txB"/>
              <a:pathLst>
                <a:path w="19" h="32">
                  <a:moveTo>
                    <a:pt x="1" y="5"/>
                  </a:moveTo>
                  <a:lnTo>
                    <a:pt x="1" y="28"/>
                  </a:lnTo>
                  <a:lnTo>
                    <a:pt x="13" y="31"/>
                  </a:lnTo>
                  <a:lnTo>
                    <a:pt x="18" y="9"/>
                  </a:lnTo>
                  <a:lnTo>
                    <a:pt x="14" y="0"/>
                  </a:lnTo>
                  <a:lnTo>
                    <a:pt x="10" y="8"/>
                  </a:lnTo>
                  <a:lnTo>
                    <a:pt x="4" y="0"/>
                  </a:lnTo>
                  <a:lnTo>
                    <a:pt x="1" y="4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6" name="Freeform 44"/>
            <p:cNvSpPr/>
            <p:nvPr/>
          </p:nvSpPr>
          <p:spPr>
            <a:xfrm>
              <a:off x="3111" y="3323"/>
              <a:ext cx="352" cy="133"/>
            </a:xfrm>
            <a:custGeom>
              <a:avLst/>
              <a:gdLst>
                <a:gd name="txL" fmla="*/ 0 w 352"/>
                <a:gd name="txT" fmla="*/ 0 h 133"/>
                <a:gd name="txR" fmla="*/ 352 w 352"/>
                <a:gd name="txB" fmla="*/ 133 h 133"/>
              </a:gdLst>
              <a:ahLst/>
              <a:cxnLst>
                <a:cxn ang="0">
                  <a:pos x="270" y="78"/>
                </a:cxn>
                <a:cxn ang="0">
                  <a:pos x="261" y="69"/>
                </a:cxn>
                <a:cxn ang="0">
                  <a:pos x="247" y="61"/>
                </a:cxn>
                <a:cxn ang="0">
                  <a:pos x="235" y="52"/>
                </a:cxn>
                <a:cxn ang="0">
                  <a:pos x="205" y="61"/>
                </a:cxn>
                <a:cxn ang="0">
                  <a:pos x="192" y="78"/>
                </a:cxn>
                <a:cxn ang="0">
                  <a:pos x="181" y="75"/>
                </a:cxn>
                <a:cxn ang="0">
                  <a:pos x="157" y="55"/>
                </a:cxn>
                <a:cxn ang="0">
                  <a:pos x="129" y="40"/>
                </a:cxn>
                <a:cxn ang="0">
                  <a:pos x="102" y="40"/>
                </a:cxn>
                <a:cxn ang="0">
                  <a:pos x="90" y="23"/>
                </a:cxn>
                <a:cxn ang="0">
                  <a:pos x="85" y="32"/>
                </a:cxn>
                <a:cxn ang="0">
                  <a:pos x="76" y="32"/>
                </a:cxn>
                <a:cxn ang="0">
                  <a:pos x="69" y="19"/>
                </a:cxn>
                <a:cxn ang="0">
                  <a:pos x="64" y="29"/>
                </a:cxn>
                <a:cxn ang="0">
                  <a:pos x="37" y="46"/>
                </a:cxn>
                <a:cxn ang="0">
                  <a:pos x="25" y="46"/>
                </a:cxn>
                <a:cxn ang="0">
                  <a:pos x="15" y="57"/>
                </a:cxn>
                <a:cxn ang="0">
                  <a:pos x="7" y="53"/>
                </a:cxn>
                <a:cxn ang="0">
                  <a:pos x="7" y="62"/>
                </a:cxn>
                <a:cxn ang="0">
                  <a:pos x="0" y="72"/>
                </a:cxn>
                <a:cxn ang="0">
                  <a:pos x="2" y="102"/>
                </a:cxn>
                <a:cxn ang="0">
                  <a:pos x="23" y="124"/>
                </a:cxn>
                <a:cxn ang="0">
                  <a:pos x="21" y="113"/>
                </a:cxn>
                <a:cxn ang="0">
                  <a:pos x="39" y="110"/>
                </a:cxn>
                <a:cxn ang="0">
                  <a:pos x="53" y="121"/>
                </a:cxn>
                <a:cxn ang="0">
                  <a:pos x="83" y="109"/>
                </a:cxn>
                <a:cxn ang="0">
                  <a:pos x="88" y="127"/>
                </a:cxn>
                <a:cxn ang="0">
                  <a:pos x="110" y="115"/>
                </a:cxn>
                <a:cxn ang="0">
                  <a:pos x="115" y="127"/>
                </a:cxn>
                <a:cxn ang="0">
                  <a:pos x="131" y="132"/>
                </a:cxn>
                <a:cxn ang="0">
                  <a:pos x="151" y="123"/>
                </a:cxn>
                <a:cxn ang="0">
                  <a:pos x="169" y="123"/>
                </a:cxn>
                <a:cxn ang="0">
                  <a:pos x="172" y="109"/>
                </a:cxn>
                <a:cxn ang="0">
                  <a:pos x="198" y="109"/>
                </a:cxn>
                <a:cxn ang="0">
                  <a:pos x="203" y="126"/>
                </a:cxn>
                <a:cxn ang="0">
                  <a:pos x="210" y="115"/>
                </a:cxn>
                <a:cxn ang="0">
                  <a:pos x="223" y="121"/>
                </a:cxn>
                <a:cxn ang="0">
                  <a:pos x="257" y="92"/>
                </a:cxn>
                <a:cxn ang="0">
                  <a:pos x="267" y="98"/>
                </a:cxn>
                <a:cxn ang="0">
                  <a:pos x="295" y="95"/>
                </a:cxn>
                <a:cxn ang="0">
                  <a:pos x="320" y="81"/>
                </a:cxn>
                <a:cxn ang="0">
                  <a:pos x="319" y="82"/>
                </a:cxn>
                <a:cxn ang="0">
                  <a:pos x="333" y="78"/>
                </a:cxn>
                <a:cxn ang="0">
                  <a:pos x="337" y="67"/>
                </a:cxn>
                <a:cxn ang="0">
                  <a:pos x="329" y="54"/>
                </a:cxn>
                <a:cxn ang="0">
                  <a:pos x="342" y="52"/>
                </a:cxn>
                <a:cxn ang="0">
                  <a:pos x="340" y="36"/>
                </a:cxn>
                <a:cxn ang="0">
                  <a:pos x="351" y="37"/>
                </a:cxn>
                <a:cxn ang="0">
                  <a:pos x="351" y="20"/>
                </a:cxn>
                <a:cxn ang="0">
                  <a:pos x="343" y="0"/>
                </a:cxn>
                <a:cxn ang="0">
                  <a:pos x="333" y="0"/>
                </a:cxn>
                <a:cxn ang="0">
                  <a:pos x="324" y="20"/>
                </a:cxn>
                <a:cxn ang="0">
                  <a:pos x="335" y="19"/>
                </a:cxn>
                <a:cxn ang="0">
                  <a:pos x="343" y="17"/>
                </a:cxn>
                <a:cxn ang="0">
                  <a:pos x="335" y="31"/>
                </a:cxn>
                <a:cxn ang="0">
                  <a:pos x="312" y="41"/>
                </a:cxn>
                <a:cxn ang="0">
                  <a:pos x="297" y="60"/>
                </a:cxn>
                <a:cxn ang="0">
                  <a:pos x="299" y="70"/>
                </a:cxn>
                <a:cxn ang="0">
                  <a:pos x="270" y="78"/>
                </a:cxn>
              </a:cxnLst>
              <a:rect l="txL" t="txT" r="txR" b="txB"/>
              <a:pathLst>
                <a:path w="352" h="133">
                  <a:moveTo>
                    <a:pt x="270" y="78"/>
                  </a:moveTo>
                  <a:lnTo>
                    <a:pt x="261" y="69"/>
                  </a:lnTo>
                  <a:lnTo>
                    <a:pt x="247" y="61"/>
                  </a:lnTo>
                  <a:lnTo>
                    <a:pt x="235" y="52"/>
                  </a:lnTo>
                  <a:lnTo>
                    <a:pt x="205" y="61"/>
                  </a:lnTo>
                  <a:lnTo>
                    <a:pt x="192" y="78"/>
                  </a:lnTo>
                  <a:lnTo>
                    <a:pt x="181" y="75"/>
                  </a:lnTo>
                  <a:lnTo>
                    <a:pt x="157" y="55"/>
                  </a:lnTo>
                  <a:lnTo>
                    <a:pt x="129" y="40"/>
                  </a:lnTo>
                  <a:lnTo>
                    <a:pt x="102" y="40"/>
                  </a:lnTo>
                  <a:lnTo>
                    <a:pt x="90" y="23"/>
                  </a:lnTo>
                  <a:lnTo>
                    <a:pt x="85" y="32"/>
                  </a:lnTo>
                  <a:lnTo>
                    <a:pt x="76" y="32"/>
                  </a:lnTo>
                  <a:lnTo>
                    <a:pt x="69" y="19"/>
                  </a:lnTo>
                  <a:lnTo>
                    <a:pt x="64" y="29"/>
                  </a:lnTo>
                  <a:lnTo>
                    <a:pt x="37" y="46"/>
                  </a:lnTo>
                  <a:lnTo>
                    <a:pt x="25" y="46"/>
                  </a:lnTo>
                  <a:lnTo>
                    <a:pt x="15" y="57"/>
                  </a:lnTo>
                  <a:lnTo>
                    <a:pt x="7" y="53"/>
                  </a:lnTo>
                  <a:lnTo>
                    <a:pt x="7" y="62"/>
                  </a:lnTo>
                  <a:lnTo>
                    <a:pt x="0" y="72"/>
                  </a:lnTo>
                  <a:lnTo>
                    <a:pt x="2" y="102"/>
                  </a:lnTo>
                  <a:lnTo>
                    <a:pt x="23" y="124"/>
                  </a:lnTo>
                  <a:lnTo>
                    <a:pt x="21" y="113"/>
                  </a:lnTo>
                  <a:lnTo>
                    <a:pt x="39" y="110"/>
                  </a:lnTo>
                  <a:lnTo>
                    <a:pt x="53" y="121"/>
                  </a:lnTo>
                  <a:lnTo>
                    <a:pt x="83" y="109"/>
                  </a:lnTo>
                  <a:lnTo>
                    <a:pt x="88" y="127"/>
                  </a:lnTo>
                  <a:lnTo>
                    <a:pt x="110" y="115"/>
                  </a:lnTo>
                  <a:lnTo>
                    <a:pt x="115" y="127"/>
                  </a:lnTo>
                  <a:lnTo>
                    <a:pt x="131" y="132"/>
                  </a:lnTo>
                  <a:lnTo>
                    <a:pt x="151" y="123"/>
                  </a:lnTo>
                  <a:lnTo>
                    <a:pt x="169" y="123"/>
                  </a:lnTo>
                  <a:lnTo>
                    <a:pt x="172" y="109"/>
                  </a:lnTo>
                  <a:lnTo>
                    <a:pt x="198" y="109"/>
                  </a:lnTo>
                  <a:lnTo>
                    <a:pt x="203" y="126"/>
                  </a:lnTo>
                  <a:lnTo>
                    <a:pt x="210" y="115"/>
                  </a:lnTo>
                  <a:lnTo>
                    <a:pt x="223" y="121"/>
                  </a:lnTo>
                  <a:lnTo>
                    <a:pt x="257" y="92"/>
                  </a:lnTo>
                  <a:lnTo>
                    <a:pt x="267" y="98"/>
                  </a:lnTo>
                  <a:lnTo>
                    <a:pt x="295" y="95"/>
                  </a:lnTo>
                  <a:lnTo>
                    <a:pt x="320" y="81"/>
                  </a:lnTo>
                  <a:lnTo>
                    <a:pt x="319" y="82"/>
                  </a:lnTo>
                  <a:lnTo>
                    <a:pt x="333" y="78"/>
                  </a:lnTo>
                  <a:lnTo>
                    <a:pt x="337" y="67"/>
                  </a:lnTo>
                  <a:lnTo>
                    <a:pt x="329" y="54"/>
                  </a:lnTo>
                  <a:lnTo>
                    <a:pt x="342" y="52"/>
                  </a:lnTo>
                  <a:lnTo>
                    <a:pt x="340" y="36"/>
                  </a:lnTo>
                  <a:lnTo>
                    <a:pt x="351" y="37"/>
                  </a:lnTo>
                  <a:lnTo>
                    <a:pt x="351" y="20"/>
                  </a:lnTo>
                  <a:lnTo>
                    <a:pt x="343" y="0"/>
                  </a:lnTo>
                  <a:lnTo>
                    <a:pt x="333" y="0"/>
                  </a:lnTo>
                  <a:lnTo>
                    <a:pt x="324" y="20"/>
                  </a:lnTo>
                  <a:lnTo>
                    <a:pt x="335" y="19"/>
                  </a:lnTo>
                  <a:lnTo>
                    <a:pt x="343" y="17"/>
                  </a:lnTo>
                  <a:lnTo>
                    <a:pt x="335" y="31"/>
                  </a:lnTo>
                  <a:lnTo>
                    <a:pt x="312" y="41"/>
                  </a:lnTo>
                  <a:lnTo>
                    <a:pt x="297" y="60"/>
                  </a:lnTo>
                  <a:lnTo>
                    <a:pt x="299" y="70"/>
                  </a:lnTo>
                  <a:lnTo>
                    <a:pt x="270" y="7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7" name="Freeform 45"/>
            <p:cNvSpPr/>
            <p:nvPr/>
          </p:nvSpPr>
          <p:spPr>
            <a:xfrm>
              <a:off x="3014" y="3490"/>
              <a:ext cx="215" cy="166"/>
            </a:xfrm>
            <a:custGeom>
              <a:avLst/>
              <a:gdLst>
                <a:gd name="txL" fmla="*/ 0 w 215"/>
                <a:gd name="txT" fmla="*/ 0 h 166"/>
                <a:gd name="txR" fmla="*/ 215 w 215"/>
                <a:gd name="txB" fmla="*/ 166 h 166"/>
              </a:gdLst>
              <a:ahLst/>
              <a:cxnLst>
                <a:cxn ang="0">
                  <a:pos x="0" y="38"/>
                </a:cxn>
                <a:cxn ang="0">
                  <a:pos x="42" y="17"/>
                </a:cxn>
                <a:cxn ang="0">
                  <a:pos x="80" y="14"/>
                </a:cxn>
                <a:cxn ang="0">
                  <a:pos x="86" y="23"/>
                </a:cxn>
                <a:cxn ang="0">
                  <a:pos x="103" y="23"/>
                </a:cxn>
                <a:cxn ang="0">
                  <a:pos x="117" y="0"/>
                </a:cxn>
                <a:cxn ang="0">
                  <a:pos x="121" y="19"/>
                </a:cxn>
                <a:cxn ang="0">
                  <a:pos x="135" y="37"/>
                </a:cxn>
                <a:cxn ang="0">
                  <a:pos x="148" y="35"/>
                </a:cxn>
                <a:cxn ang="0">
                  <a:pos x="149" y="58"/>
                </a:cxn>
                <a:cxn ang="0">
                  <a:pos x="166" y="59"/>
                </a:cxn>
                <a:cxn ang="0">
                  <a:pos x="187" y="76"/>
                </a:cxn>
                <a:cxn ang="0">
                  <a:pos x="197" y="100"/>
                </a:cxn>
                <a:cxn ang="0">
                  <a:pos x="211" y="108"/>
                </a:cxn>
                <a:cxn ang="0">
                  <a:pos x="214" y="128"/>
                </a:cxn>
                <a:cxn ang="0">
                  <a:pos x="190" y="154"/>
                </a:cxn>
                <a:cxn ang="0">
                  <a:pos x="179" y="152"/>
                </a:cxn>
                <a:cxn ang="0">
                  <a:pos x="170" y="165"/>
                </a:cxn>
                <a:cxn ang="0">
                  <a:pos x="153" y="152"/>
                </a:cxn>
                <a:cxn ang="0">
                  <a:pos x="142" y="154"/>
                </a:cxn>
                <a:cxn ang="0">
                  <a:pos x="122" y="132"/>
                </a:cxn>
                <a:cxn ang="0">
                  <a:pos x="121" y="120"/>
                </a:cxn>
                <a:cxn ang="0">
                  <a:pos x="98" y="102"/>
                </a:cxn>
                <a:cxn ang="0">
                  <a:pos x="88" y="89"/>
                </a:cxn>
                <a:cxn ang="0">
                  <a:pos x="82" y="80"/>
                </a:cxn>
                <a:cxn ang="0">
                  <a:pos x="72" y="83"/>
                </a:cxn>
                <a:cxn ang="0">
                  <a:pos x="65" y="77"/>
                </a:cxn>
                <a:cxn ang="0">
                  <a:pos x="52" y="83"/>
                </a:cxn>
                <a:cxn ang="0">
                  <a:pos x="46" y="72"/>
                </a:cxn>
                <a:cxn ang="0">
                  <a:pos x="24" y="74"/>
                </a:cxn>
                <a:cxn ang="0">
                  <a:pos x="2" y="51"/>
                </a:cxn>
                <a:cxn ang="0">
                  <a:pos x="1" y="36"/>
                </a:cxn>
                <a:cxn ang="0">
                  <a:pos x="8" y="35"/>
                </a:cxn>
                <a:cxn ang="0">
                  <a:pos x="7" y="35"/>
                </a:cxn>
                <a:cxn ang="0">
                  <a:pos x="0" y="38"/>
                </a:cxn>
              </a:cxnLst>
              <a:rect l="txL" t="txT" r="txR" b="txB"/>
              <a:pathLst>
                <a:path w="215" h="166">
                  <a:moveTo>
                    <a:pt x="0" y="38"/>
                  </a:moveTo>
                  <a:lnTo>
                    <a:pt x="42" y="17"/>
                  </a:lnTo>
                  <a:lnTo>
                    <a:pt x="80" y="14"/>
                  </a:lnTo>
                  <a:lnTo>
                    <a:pt x="86" y="23"/>
                  </a:lnTo>
                  <a:lnTo>
                    <a:pt x="103" y="23"/>
                  </a:lnTo>
                  <a:lnTo>
                    <a:pt x="117" y="0"/>
                  </a:lnTo>
                  <a:lnTo>
                    <a:pt x="121" y="19"/>
                  </a:lnTo>
                  <a:lnTo>
                    <a:pt x="135" y="37"/>
                  </a:lnTo>
                  <a:lnTo>
                    <a:pt x="148" y="35"/>
                  </a:lnTo>
                  <a:lnTo>
                    <a:pt x="149" y="58"/>
                  </a:lnTo>
                  <a:lnTo>
                    <a:pt x="166" y="59"/>
                  </a:lnTo>
                  <a:lnTo>
                    <a:pt x="187" y="76"/>
                  </a:lnTo>
                  <a:lnTo>
                    <a:pt x="197" y="100"/>
                  </a:lnTo>
                  <a:lnTo>
                    <a:pt x="211" y="108"/>
                  </a:lnTo>
                  <a:lnTo>
                    <a:pt x="214" y="128"/>
                  </a:lnTo>
                  <a:lnTo>
                    <a:pt x="190" y="154"/>
                  </a:lnTo>
                  <a:lnTo>
                    <a:pt x="179" y="152"/>
                  </a:lnTo>
                  <a:lnTo>
                    <a:pt x="170" y="165"/>
                  </a:lnTo>
                  <a:lnTo>
                    <a:pt x="153" y="152"/>
                  </a:lnTo>
                  <a:lnTo>
                    <a:pt x="142" y="154"/>
                  </a:lnTo>
                  <a:lnTo>
                    <a:pt x="122" y="132"/>
                  </a:lnTo>
                  <a:lnTo>
                    <a:pt x="121" y="120"/>
                  </a:lnTo>
                  <a:lnTo>
                    <a:pt x="98" y="102"/>
                  </a:lnTo>
                  <a:lnTo>
                    <a:pt x="88" y="89"/>
                  </a:lnTo>
                  <a:lnTo>
                    <a:pt x="82" y="80"/>
                  </a:lnTo>
                  <a:lnTo>
                    <a:pt x="72" y="83"/>
                  </a:lnTo>
                  <a:lnTo>
                    <a:pt x="65" y="77"/>
                  </a:lnTo>
                  <a:lnTo>
                    <a:pt x="52" y="83"/>
                  </a:lnTo>
                  <a:lnTo>
                    <a:pt x="46" y="72"/>
                  </a:lnTo>
                  <a:lnTo>
                    <a:pt x="24" y="74"/>
                  </a:lnTo>
                  <a:lnTo>
                    <a:pt x="2" y="51"/>
                  </a:lnTo>
                  <a:lnTo>
                    <a:pt x="1" y="36"/>
                  </a:lnTo>
                  <a:lnTo>
                    <a:pt x="8" y="35"/>
                  </a:lnTo>
                  <a:lnTo>
                    <a:pt x="7" y="35"/>
                  </a:lnTo>
                  <a:lnTo>
                    <a:pt x="0" y="3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8" name="Freeform 46"/>
            <p:cNvSpPr/>
            <p:nvPr/>
          </p:nvSpPr>
          <p:spPr>
            <a:xfrm>
              <a:off x="3319" y="3346"/>
              <a:ext cx="11" cy="19"/>
            </a:xfrm>
            <a:custGeom>
              <a:avLst/>
              <a:gdLst>
                <a:gd name="txL" fmla="*/ 0 w 11"/>
                <a:gd name="txT" fmla="*/ 0 h 19"/>
                <a:gd name="txR" fmla="*/ 11 w 11"/>
                <a:gd name="txB" fmla="*/ 19 h 19"/>
              </a:gdLst>
              <a:ahLst/>
              <a:cxnLst>
                <a:cxn ang="0">
                  <a:pos x="2" y="4"/>
                </a:cxn>
                <a:cxn ang="0">
                  <a:pos x="10" y="0"/>
                </a:cxn>
                <a:cxn ang="0">
                  <a:pos x="7" y="18"/>
                </a:cxn>
                <a:cxn ang="0">
                  <a:pos x="0" y="18"/>
                </a:cxn>
                <a:cxn ang="0">
                  <a:pos x="2" y="4"/>
                </a:cxn>
                <a:cxn ang="0">
                  <a:pos x="2" y="4"/>
                </a:cxn>
              </a:cxnLst>
              <a:rect l="txL" t="txT" r="txR" b="txB"/>
              <a:pathLst>
                <a:path w="11" h="19">
                  <a:moveTo>
                    <a:pt x="2" y="4"/>
                  </a:moveTo>
                  <a:lnTo>
                    <a:pt x="10" y="0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2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09" name="Freeform 47"/>
            <p:cNvSpPr/>
            <p:nvPr/>
          </p:nvSpPr>
          <p:spPr>
            <a:xfrm>
              <a:off x="3765" y="3241"/>
              <a:ext cx="117" cy="70"/>
            </a:xfrm>
            <a:custGeom>
              <a:avLst/>
              <a:gdLst>
                <a:gd name="txL" fmla="*/ 0 w 117"/>
                <a:gd name="txT" fmla="*/ 0 h 70"/>
                <a:gd name="txR" fmla="*/ 117 w 117"/>
                <a:gd name="txB" fmla="*/ 70 h 70"/>
              </a:gdLst>
              <a:ahLst/>
              <a:cxnLst>
                <a:cxn ang="0">
                  <a:pos x="0" y="69"/>
                </a:cxn>
                <a:cxn ang="0">
                  <a:pos x="4" y="69"/>
                </a:cxn>
                <a:cxn ang="0">
                  <a:pos x="13" y="54"/>
                </a:cxn>
                <a:cxn ang="0">
                  <a:pos x="21" y="51"/>
                </a:cxn>
                <a:cxn ang="0">
                  <a:pos x="44" y="57"/>
                </a:cxn>
                <a:cxn ang="0">
                  <a:pos x="61" y="57"/>
                </a:cxn>
                <a:cxn ang="0">
                  <a:pos x="75" y="63"/>
                </a:cxn>
                <a:cxn ang="0">
                  <a:pos x="83" y="43"/>
                </a:cxn>
                <a:cxn ang="0">
                  <a:pos x="94" y="34"/>
                </a:cxn>
                <a:cxn ang="0">
                  <a:pos x="116" y="31"/>
                </a:cxn>
                <a:cxn ang="0">
                  <a:pos x="111" y="17"/>
                </a:cxn>
                <a:cxn ang="0">
                  <a:pos x="93" y="15"/>
                </a:cxn>
                <a:cxn ang="0">
                  <a:pos x="91" y="0"/>
                </a:cxn>
                <a:cxn ang="0">
                  <a:pos x="68" y="11"/>
                </a:cxn>
                <a:cxn ang="0">
                  <a:pos x="58" y="20"/>
                </a:cxn>
                <a:cxn ang="0">
                  <a:pos x="36" y="26"/>
                </a:cxn>
                <a:cxn ang="0">
                  <a:pos x="18" y="17"/>
                </a:cxn>
                <a:cxn ang="0">
                  <a:pos x="3" y="4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</a:cxnLst>
              <a:rect l="txL" t="txT" r="txR" b="txB"/>
              <a:pathLst>
                <a:path w="117" h="70">
                  <a:moveTo>
                    <a:pt x="0" y="69"/>
                  </a:moveTo>
                  <a:lnTo>
                    <a:pt x="4" y="69"/>
                  </a:lnTo>
                  <a:lnTo>
                    <a:pt x="13" y="54"/>
                  </a:lnTo>
                  <a:lnTo>
                    <a:pt x="21" y="51"/>
                  </a:lnTo>
                  <a:lnTo>
                    <a:pt x="44" y="57"/>
                  </a:lnTo>
                  <a:lnTo>
                    <a:pt x="61" y="57"/>
                  </a:lnTo>
                  <a:lnTo>
                    <a:pt x="75" y="63"/>
                  </a:lnTo>
                  <a:lnTo>
                    <a:pt x="83" y="43"/>
                  </a:lnTo>
                  <a:lnTo>
                    <a:pt x="94" y="34"/>
                  </a:lnTo>
                  <a:lnTo>
                    <a:pt x="116" y="31"/>
                  </a:lnTo>
                  <a:lnTo>
                    <a:pt x="111" y="17"/>
                  </a:lnTo>
                  <a:lnTo>
                    <a:pt x="93" y="15"/>
                  </a:lnTo>
                  <a:lnTo>
                    <a:pt x="91" y="0"/>
                  </a:lnTo>
                  <a:lnTo>
                    <a:pt x="68" y="11"/>
                  </a:lnTo>
                  <a:lnTo>
                    <a:pt x="58" y="20"/>
                  </a:lnTo>
                  <a:lnTo>
                    <a:pt x="36" y="26"/>
                  </a:lnTo>
                  <a:lnTo>
                    <a:pt x="18" y="17"/>
                  </a:lnTo>
                  <a:lnTo>
                    <a:pt x="3" y="43"/>
                  </a:lnTo>
                  <a:lnTo>
                    <a:pt x="0" y="68"/>
                  </a:lnTo>
                  <a:lnTo>
                    <a:pt x="0" y="6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0" name="Freeform 48"/>
            <p:cNvSpPr/>
            <p:nvPr/>
          </p:nvSpPr>
          <p:spPr>
            <a:xfrm>
              <a:off x="3931" y="3232"/>
              <a:ext cx="20" cy="24"/>
            </a:xfrm>
            <a:custGeom>
              <a:avLst/>
              <a:gdLst>
                <a:gd name="txL" fmla="*/ 0 w 20"/>
                <a:gd name="txT" fmla="*/ 0 h 24"/>
                <a:gd name="txR" fmla="*/ 20 w 20"/>
                <a:gd name="txB" fmla="*/ 24 h 24"/>
              </a:gdLst>
              <a:ahLst/>
              <a:cxnLst>
                <a:cxn ang="0">
                  <a:pos x="0" y="23"/>
                </a:cxn>
                <a:cxn ang="0">
                  <a:pos x="10" y="23"/>
                </a:cxn>
                <a:cxn ang="0">
                  <a:pos x="19" y="12"/>
                </a:cxn>
                <a:cxn ang="0">
                  <a:pos x="15" y="0"/>
                </a:cxn>
                <a:cxn ang="0">
                  <a:pos x="5" y="6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23"/>
                </a:cxn>
              </a:cxnLst>
              <a:rect l="txL" t="txT" r="txR" b="txB"/>
              <a:pathLst>
                <a:path w="20" h="24">
                  <a:moveTo>
                    <a:pt x="0" y="23"/>
                  </a:moveTo>
                  <a:lnTo>
                    <a:pt x="10" y="23"/>
                  </a:lnTo>
                  <a:lnTo>
                    <a:pt x="19" y="12"/>
                  </a:lnTo>
                  <a:lnTo>
                    <a:pt x="15" y="0"/>
                  </a:lnTo>
                  <a:lnTo>
                    <a:pt x="5" y="6"/>
                  </a:lnTo>
                  <a:lnTo>
                    <a:pt x="0" y="2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1" name="Freeform 49"/>
            <p:cNvSpPr/>
            <p:nvPr/>
          </p:nvSpPr>
          <p:spPr>
            <a:xfrm>
              <a:off x="3959" y="3324"/>
              <a:ext cx="76" cy="27"/>
            </a:xfrm>
            <a:custGeom>
              <a:avLst/>
              <a:gdLst>
                <a:gd name="txL" fmla="*/ 0 w 76"/>
                <a:gd name="txT" fmla="*/ 0 h 27"/>
                <a:gd name="txR" fmla="*/ 76 w 76"/>
                <a:gd name="txB" fmla="*/ 27 h 27"/>
              </a:gdLst>
              <a:ahLst/>
              <a:cxnLst>
                <a:cxn ang="0">
                  <a:pos x="0" y="23"/>
                </a:cxn>
                <a:cxn ang="0">
                  <a:pos x="5" y="26"/>
                </a:cxn>
                <a:cxn ang="0">
                  <a:pos x="19" y="14"/>
                </a:cxn>
                <a:cxn ang="0">
                  <a:pos x="20" y="0"/>
                </a:cxn>
                <a:cxn ang="0">
                  <a:pos x="45" y="2"/>
                </a:cxn>
                <a:cxn ang="0">
                  <a:pos x="60" y="8"/>
                </a:cxn>
                <a:cxn ang="0">
                  <a:pos x="55" y="22"/>
                </a:cxn>
                <a:cxn ang="0">
                  <a:pos x="75" y="20"/>
                </a:cxn>
                <a:cxn ang="0">
                  <a:pos x="64" y="15"/>
                </a:cxn>
                <a:cxn ang="0">
                  <a:pos x="50" y="22"/>
                </a:cxn>
                <a:cxn ang="0">
                  <a:pos x="27" y="17"/>
                </a:cxn>
                <a:cxn ang="0">
                  <a:pos x="12" y="6"/>
                </a:cxn>
                <a:cxn ang="0">
                  <a:pos x="1" y="22"/>
                </a:cxn>
                <a:cxn ang="0">
                  <a:pos x="1" y="22"/>
                </a:cxn>
                <a:cxn ang="0">
                  <a:pos x="0" y="23"/>
                </a:cxn>
              </a:cxnLst>
              <a:rect l="txL" t="txT" r="txR" b="txB"/>
              <a:pathLst>
                <a:path w="76" h="27">
                  <a:moveTo>
                    <a:pt x="0" y="23"/>
                  </a:moveTo>
                  <a:lnTo>
                    <a:pt x="5" y="26"/>
                  </a:lnTo>
                  <a:lnTo>
                    <a:pt x="19" y="14"/>
                  </a:lnTo>
                  <a:lnTo>
                    <a:pt x="20" y="0"/>
                  </a:lnTo>
                  <a:lnTo>
                    <a:pt x="45" y="2"/>
                  </a:lnTo>
                  <a:lnTo>
                    <a:pt x="60" y="8"/>
                  </a:lnTo>
                  <a:lnTo>
                    <a:pt x="55" y="22"/>
                  </a:lnTo>
                  <a:lnTo>
                    <a:pt x="75" y="20"/>
                  </a:lnTo>
                  <a:lnTo>
                    <a:pt x="64" y="15"/>
                  </a:lnTo>
                  <a:lnTo>
                    <a:pt x="50" y="22"/>
                  </a:lnTo>
                  <a:lnTo>
                    <a:pt x="27" y="17"/>
                  </a:lnTo>
                  <a:lnTo>
                    <a:pt x="12" y="6"/>
                  </a:lnTo>
                  <a:lnTo>
                    <a:pt x="1" y="22"/>
                  </a:lnTo>
                  <a:lnTo>
                    <a:pt x="0" y="2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2" name="Freeform 50"/>
            <p:cNvSpPr/>
            <p:nvPr/>
          </p:nvSpPr>
          <p:spPr>
            <a:xfrm>
              <a:off x="3515" y="2920"/>
              <a:ext cx="10" cy="22"/>
            </a:xfrm>
            <a:custGeom>
              <a:avLst/>
              <a:gdLst>
                <a:gd name="txL" fmla="*/ 0 w 10"/>
                <a:gd name="txT" fmla="*/ 0 h 22"/>
                <a:gd name="txR" fmla="*/ 10 w 10"/>
                <a:gd name="txB" fmla="*/ 22 h 22"/>
              </a:gdLst>
              <a:ahLst/>
              <a:cxnLst>
                <a:cxn ang="0">
                  <a:pos x="1" y="6"/>
                </a:cxn>
                <a:cxn ang="0">
                  <a:pos x="7" y="0"/>
                </a:cxn>
                <a:cxn ang="0">
                  <a:pos x="9" y="12"/>
                </a:cxn>
                <a:cxn ang="0">
                  <a:pos x="0" y="21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</a:cxnLst>
              <a:rect l="txL" t="txT" r="txR" b="txB"/>
              <a:pathLst>
                <a:path w="10" h="22">
                  <a:moveTo>
                    <a:pt x="1" y="6"/>
                  </a:moveTo>
                  <a:lnTo>
                    <a:pt x="7" y="0"/>
                  </a:lnTo>
                  <a:lnTo>
                    <a:pt x="9" y="12"/>
                  </a:lnTo>
                  <a:lnTo>
                    <a:pt x="0" y="21"/>
                  </a:lnTo>
                  <a:lnTo>
                    <a:pt x="0" y="6"/>
                  </a:lnTo>
                  <a:lnTo>
                    <a:pt x="1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3" name="Freeform 51"/>
            <p:cNvSpPr/>
            <p:nvPr/>
          </p:nvSpPr>
          <p:spPr>
            <a:xfrm>
              <a:off x="3548" y="2989"/>
              <a:ext cx="17" cy="24"/>
            </a:xfrm>
            <a:custGeom>
              <a:avLst/>
              <a:gdLst>
                <a:gd name="txL" fmla="*/ 0 w 17"/>
                <a:gd name="txT" fmla="*/ 0 h 24"/>
                <a:gd name="txR" fmla="*/ 17 w 17"/>
                <a:gd name="txB" fmla="*/ 24 h 24"/>
              </a:gdLst>
              <a:ahLst/>
              <a:cxnLst>
                <a:cxn ang="0">
                  <a:pos x="6" y="1"/>
                </a:cxn>
                <a:cxn ang="0">
                  <a:pos x="14" y="0"/>
                </a:cxn>
                <a:cxn ang="0">
                  <a:pos x="16" y="9"/>
                </a:cxn>
                <a:cxn ang="0">
                  <a:pos x="0" y="9"/>
                </a:cxn>
                <a:cxn ang="0">
                  <a:pos x="0" y="23"/>
                </a:cxn>
                <a:cxn ang="0">
                  <a:pos x="10" y="1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6" y="1"/>
                </a:cxn>
              </a:cxnLst>
              <a:rect l="txL" t="txT" r="txR" b="txB"/>
              <a:pathLst>
                <a:path w="17" h="24">
                  <a:moveTo>
                    <a:pt x="6" y="1"/>
                  </a:moveTo>
                  <a:lnTo>
                    <a:pt x="14" y="0"/>
                  </a:lnTo>
                  <a:lnTo>
                    <a:pt x="16" y="9"/>
                  </a:lnTo>
                  <a:lnTo>
                    <a:pt x="0" y="9"/>
                  </a:lnTo>
                  <a:lnTo>
                    <a:pt x="0" y="23"/>
                  </a:lnTo>
                  <a:lnTo>
                    <a:pt x="10" y="14"/>
                  </a:lnTo>
                  <a:lnTo>
                    <a:pt x="5" y="0"/>
                  </a:lnTo>
                  <a:lnTo>
                    <a:pt x="6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4" name="Freeform 52"/>
            <p:cNvSpPr/>
            <p:nvPr/>
          </p:nvSpPr>
          <p:spPr>
            <a:xfrm>
              <a:off x="3562" y="3011"/>
              <a:ext cx="16" cy="26"/>
            </a:xfrm>
            <a:custGeom>
              <a:avLst/>
              <a:gdLst>
                <a:gd name="txL" fmla="*/ 0 w 16"/>
                <a:gd name="txT" fmla="*/ 0 h 26"/>
                <a:gd name="txR" fmla="*/ 16 w 16"/>
                <a:gd name="txB" fmla="*/ 26 h 26"/>
              </a:gdLst>
              <a:ahLst/>
              <a:cxnLst>
                <a:cxn ang="0">
                  <a:pos x="0" y="4"/>
                </a:cxn>
                <a:cxn ang="0">
                  <a:pos x="10" y="25"/>
                </a:cxn>
                <a:cxn ang="0">
                  <a:pos x="15" y="21"/>
                </a:cxn>
                <a:cxn ang="0">
                  <a:pos x="12" y="7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</a:cxnLst>
              <a:rect l="txL" t="txT" r="txR" b="txB"/>
              <a:pathLst>
                <a:path w="16" h="26">
                  <a:moveTo>
                    <a:pt x="0" y="4"/>
                  </a:moveTo>
                  <a:lnTo>
                    <a:pt x="10" y="25"/>
                  </a:lnTo>
                  <a:lnTo>
                    <a:pt x="15" y="21"/>
                  </a:lnTo>
                  <a:lnTo>
                    <a:pt x="12" y="7"/>
                  </a:lnTo>
                  <a:lnTo>
                    <a:pt x="2" y="0"/>
                  </a:lnTo>
                  <a:lnTo>
                    <a:pt x="0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5" name="Freeform 53"/>
            <p:cNvSpPr/>
            <p:nvPr/>
          </p:nvSpPr>
          <p:spPr>
            <a:xfrm>
              <a:off x="3600" y="3029"/>
              <a:ext cx="10" cy="16"/>
            </a:xfrm>
            <a:custGeom>
              <a:avLst/>
              <a:gdLst>
                <a:gd name="txL" fmla="*/ 0 w 10"/>
                <a:gd name="txT" fmla="*/ 0 h 16"/>
                <a:gd name="txR" fmla="*/ 10 w 10"/>
                <a:gd name="txB" fmla="*/ 16 h 16"/>
              </a:gdLst>
              <a:ahLst/>
              <a:cxnLst>
                <a:cxn ang="0">
                  <a:pos x="0" y="9"/>
                </a:cxn>
                <a:cxn ang="0">
                  <a:pos x="2" y="15"/>
                </a:cxn>
                <a:cxn ang="0">
                  <a:pos x="9" y="11"/>
                </a:cxn>
                <a:cxn ang="0">
                  <a:pos x="6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txL" t="txT" r="txR" b="txB"/>
              <a:pathLst>
                <a:path w="10" h="16">
                  <a:moveTo>
                    <a:pt x="0" y="9"/>
                  </a:moveTo>
                  <a:lnTo>
                    <a:pt x="2" y="15"/>
                  </a:lnTo>
                  <a:lnTo>
                    <a:pt x="9" y="11"/>
                  </a:lnTo>
                  <a:lnTo>
                    <a:pt x="6" y="0"/>
                  </a:lnTo>
                  <a:lnTo>
                    <a:pt x="0" y="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6" name="Freeform 54"/>
            <p:cNvSpPr/>
            <p:nvPr/>
          </p:nvSpPr>
          <p:spPr>
            <a:xfrm>
              <a:off x="3383" y="2835"/>
              <a:ext cx="55" cy="118"/>
            </a:xfrm>
            <a:custGeom>
              <a:avLst/>
              <a:gdLst>
                <a:gd name="txL" fmla="*/ 0 w 55"/>
                <a:gd name="txT" fmla="*/ 0 h 118"/>
                <a:gd name="txR" fmla="*/ 55 w 55"/>
                <a:gd name="txB" fmla="*/ 118 h 118"/>
              </a:gdLst>
              <a:ahLst/>
              <a:cxnLst>
                <a:cxn ang="0">
                  <a:pos x="7" y="28"/>
                </a:cxn>
                <a:cxn ang="0">
                  <a:pos x="26" y="14"/>
                </a:cxn>
                <a:cxn ang="0">
                  <a:pos x="39" y="3"/>
                </a:cxn>
                <a:cxn ang="0">
                  <a:pos x="51" y="0"/>
                </a:cxn>
                <a:cxn ang="0">
                  <a:pos x="54" y="51"/>
                </a:cxn>
                <a:cxn ang="0">
                  <a:pos x="44" y="54"/>
                </a:cxn>
                <a:cxn ang="0">
                  <a:pos x="37" y="85"/>
                </a:cxn>
                <a:cxn ang="0">
                  <a:pos x="41" y="94"/>
                </a:cxn>
                <a:cxn ang="0">
                  <a:pos x="38" y="117"/>
                </a:cxn>
                <a:cxn ang="0">
                  <a:pos x="28" y="117"/>
                </a:cxn>
                <a:cxn ang="0">
                  <a:pos x="26" y="97"/>
                </a:cxn>
                <a:cxn ang="0">
                  <a:pos x="21" y="114"/>
                </a:cxn>
                <a:cxn ang="0">
                  <a:pos x="16" y="114"/>
                </a:cxn>
                <a:cxn ang="0">
                  <a:pos x="11" y="103"/>
                </a:cxn>
                <a:cxn ang="0">
                  <a:pos x="8" y="111"/>
                </a:cxn>
                <a:cxn ang="0">
                  <a:pos x="0" y="108"/>
                </a:cxn>
                <a:cxn ang="0">
                  <a:pos x="6" y="71"/>
                </a:cxn>
                <a:cxn ang="0">
                  <a:pos x="13" y="63"/>
                </a:cxn>
                <a:cxn ang="0">
                  <a:pos x="13" y="45"/>
                </a:cxn>
                <a:cxn ang="0">
                  <a:pos x="6" y="28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7" y="28"/>
                </a:cxn>
              </a:cxnLst>
              <a:rect l="txL" t="txT" r="txR" b="txB"/>
              <a:pathLst>
                <a:path w="55" h="118">
                  <a:moveTo>
                    <a:pt x="7" y="28"/>
                  </a:moveTo>
                  <a:lnTo>
                    <a:pt x="26" y="14"/>
                  </a:lnTo>
                  <a:lnTo>
                    <a:pt x="39" y="3"/>
                  </a:lnTo>
                  <a:lnTo>
                    <a:pt x="51" y="0"/>
                  </a:lnTo>
                  <a:lnTo>
                    <a:pt x="54" y="51"/>
                  </a:lnTo>
                  <a:lnTo>
                    <a:pt x="44" y="54"/>
                  </a:lnTo>
                  <a:lnTo>
                    <a:pt x="37" y="85"/>
                  </a:lnTo>
                  <a:lnTo>
                    <a:pt x="41" y="94"/>
                  </a:lnTo>
                  <a:lnTo>
                    <a:pt x="38" y="117"/>
                  </a:lnTo>
                  <a:lnTo>
                    <a:pt x="28" y="117"/>
                  </a:lnTo>
                  <a:lnTo>
                    <a:pt x="26" y="97"/>
                  </a:lnTo>
                  <a:lnTo>
                    <a:pt x="21" y="114"/>
                  </a:lnTo>
                  <a:lnTo>
                    <a:pt x="16" y="114"/>
                  </a:lnTo>
                  <a:lnTo>
                    <a:pt x="11" y="103"/>
                  </a:lnTo>
                  <a:lnTo>
                    <a:pt x="8" y="111"/>
                  </a:lnTo>
                  <a:lnTo>
                    <a:pt x="0" y="108"/>
                  </a:lnTo>
                  <a:lnTo>
                    <a:pt x="6" y="71"/>
                  </a:lnTo>
                  <a:lnTo>
                    <a:pt x="13" y="63"/>
                  </a:lnTo>
                  <a:lnTo>
                    <a:pt x="13" y="45"/>
                  </a:lnTo>
                  <a:lnTo>
                    <a:pt x="6" y="28"/>
                  </a:lnTo>
                  <a:lnTo>
                    <a:pt x="18" y="20"/>
                  </a:lnTo>
                  <a:lnTo>
                    <a:pt x="7" y="2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7" name="Freeform 55"/>
            <p:cNvSpPr/>
            <p:nvPr/>
          </p:nvSpPr>
          <p:spPr>
            <a:xfrm>
              <a:off x="3908" y="2734"/>
              <a:ext cx="21" cy="25"/>
            </a:xfrm>
            <a:custGeom>
              <a:avLst/>
              <a:gdLst>
                <a:gd name="txL" fmla="*/ 0 w 21"/>
                <a:gd name="txT" fmla="*/ 0 h 25"/>
                <a:gd name="txR" fmla="*/ 21 w 21"/>
                <a:gd name="txB" fmla="*/ 25 h 25"/>
              </a:gdLst>
              <a:ahLst/>
              <a:cxnLst>
                <a:cxn ang="0">
                  <a:pos x="1" y="10"/>
                </a:cxn>
                <a:cxn ang="0">
                  <a:pos x="6" y="0"/>
                </a:cxn>
                <a:cxn ang="0">
                  <a:pos x="20" y="16"/>
                </a:cxn>
                <a:cxn ang="0">
                  <a:pos x="8" y="24"/>
                </a:cxn>
                <a:cxn ang="0">
                  <a:pos x="1" y="10"/>
                </a:cxn>
                <a:cxn ang="0">
                  <a:pos x="0" y="11"/>
                </a:cxn>
                <a:cxn ang="0">
                  <a:pos x="1" y="10"/>
                </a:cxn>
              </a:cxnLst>
              <a:rect l="txL" t="txT" r="txR" b="txB"/>
              <a:pathLst>
                <a:path w="21" h="25">
                  <a:moveTo>
                    <a:pt x="1" y="10"/>
                  </a:moveTo>
                  <a:lnTo>
                    <a:pt x="6" y="0"/>
                  </a:lnTo>
                  <a:lnTo>
                    <a:pt x="20" y="16"/>
                  </a:lnTo>
                  <a:lnTo>
                    <a:pt x="8" y="24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1" y="1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8" name="Freeform 56"/>
            <p:cNvSpPr/>
            <p:nvPr/>
          </p:nvSpPr>
          <p:spPr>
            <a:xfrm>
              <a:off x="3783" y="2625"/>
              <a:ext cx="143" cy="126"/>
            </a:xfrm>
            <a:custGeom>
              <a:avLst/>
              <a:gdLst>
                <a:gd name="txL" fmla="*/ 0 w 143"/>
                <a:gd name="txT" fmla="*/ 0 h 126"/>
                <a:gd name="txR" fmla="*/ 143 w 143"/>
                <a:gd name="txB" fmla="*/ 126 h 126"/>
              </a:gdLst>
              <a:ahLst/>
              <a:cxnLst>
                <a:cxn ang="0">
                  <a:pos x="11" y="10"/>
                </a:cxn>
                <a:cxn ang="0">
                  <a:pos x="21" y="19"/>
                </a:cxn>
                <a:cxn ang="0">
                  <a:pos x="30" y="12"/>
                </a:cxn>
                <a:cxn ang="0">
                  <a:pos x="61" y="0"/>
                </a:cxn>
                <a:cxn ang="0">
                  <a:pos x="90" y="1"/>
                </a:cxn>
                <a:cxn ang="0">
                  <a:pos x="100" y="12"/>
                </a:cxn>
                <a:cxn ang="0">
                  <a:pos x="115" y="12"/>
                </a:cxn>
                <a:cxn ang="0">
                  <a:pos x="124" y="32"/>
                </a:cxn>
                <a:cxn ang="0">
                  <a:pos x="117" y="39"/>
                </a:cxn>
                <a:cxn ang="0">
                  <a:pos x="124" y="48"/>
                </a:cxn>
                <a:cxn ang="0">
                  <a:pos x="127" y="41"/>
                </a:cxn>
                <a:cxn ang="0">
                  <a:pos x="142" y="46"/>
                </a:cxn>
                <a:cxn ang="0">
                  <a:pos x="138" y="91"/>
                </a:cxn>
                <a:cxn ang="0">
                  <a:pos x="115" y="101"/>
                </a:cxn>
                <a:cxn ang="0">
                  <a:pos x="106" y="112"/>
                </a:cxn>
                <a:cxn ang="0">
                  <a:pos x="95" y="113"/>
                </a:cxn>
                <a:cxn ang="0">
                  <a:pos x="83" y="125"/>
                </a:cxn>
                <a:cxn ang="0">
                  <a:pos x="20" y="91"/>
                </a:cxn>
                <a:cxn ang="0">
                  <a:pos x="0" y="53"/>
                </a:cxn>
                <a:cxn ang="0">
                  <a:pos x="2" y="25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11" y="10"/>
                </a:cxn>
              </a:cxnLst>
              <a:rect l="txL" t="txT" r="txR" b="txB"/>
              <a:pathLst>
                <a:path w="143" h="126">
                  <a:moveTo>
                    <a:pt x="11" y="10"/>
                  </a:moveTo>
                  <a:lnTo>
                    <a:pt x="21" y="19"/>
                  </a:lnTo>
                  <a:lnTo>
                    <a:pt x="30" y="12"/>
                  </a:lnTo>
                  <a:lnTo>
                    <a:pt x="61" y="0"/>
                  </a:lnTo>
                  <a:lnTo>
                    <a:pt x="90" y="1"/>
                  </a:lnTo>
                  <a:lnTo>
                    <a:pt x="100" y="12"/>
                  </a:lnTo>
                  <a:lnTo>
                    <a:pt x="115" y="12"/>
                  </a:lnTo>
                  <a:lnTo>
                    <a:pt x="124" y="32"/>
                  </a:lnTo>
                  <a:lnTo>
                    <a:pt x="117" y="39"/>
                  </a:lnTo>
                  <a:lnTo>
                    <a:pt x="124" y="48"/>
                  </a:lnTo>
                  <a:lnTo>
                    <a:pt x="127" y="41"/>
                  </a:lnTo>
                  <a:lnTo>
                    <a:pt x="142" y="46"/>
                  </a:lnTo>
                  <a:lnTo>
                    <a:pt x="138" y="91"/>
                  </a:lnTo>
                  <a:lnTo>
                    <a:pt x="115" y="101"/>
                  </a:lnTo>
                  <a:lnTo>
                    <a:pt x="106" y="112"/>
                  </a:lnTo>
                  <a:lnTo>
                    <a:pt x="95" y="113"/>
                  </a:lnTo>
                  <a:lnTo>
                    <a:pt x="83" y="125"/>
                  </a:lnTo>
                  <a:lnTo>
                    <a:pt x="20" y="91"/>
                  </a:lnTo>
                  <a:lnTo>
                    <a:pt x="0" y="53"/>
                  </a:lnTo>
                  <a:lnTo>
                    <a:pt x="2" y="25"/>
                  </a:lnTo>
                  <a:lnTo>
                    <a:pt x="9" y="10"/>
                  </a:lnTo>
                  <a:lnTo>
                    <a:pt x="11" y="1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19" name="Freeform 57"/>
            <p:cNvSpPr/>
            <p:nvPr/>
          </p:nvSpPr>
          <p:spPr>
            <a:xfrm>
              <a:off x="3852" y="3111"/>
              <a:ext cx="16" cy="21"/>
            </a:xfrm>
            <a:custGeom>
              <a:avLst/>
              <a:gdLst>
                <a:gd name="txL" fmla="*/ 0 w 16"/>
                <a:gd name="txT" fmla="*/ 0 h 21"/>
                <a:gd name="txR" fmla="*/ 16 w 16"/>
                <a:gd name="txB" fmla="*/ 21 h 21"/>
              </a:gdLst>
              <a:ahLst/>
              <a:cxnLst>
                <a:cxn ang="0">
                  <a:pos x="2" y="5"/>
                </a:cxn>
                <a:cxn ang="0">
                  <a:pos x="1" y="20"/>
                </a:cxn>
                <a:cxn ang="0">
                  <a:pos x="15" y="14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</a:cxnLst>
              <a:rect l="txL" t="txT" r="txR" b="txB"/>
              <a:pathLst>
                <a:path w="16" h="21">
                  <a:moveTo>
                    <a:pt x="2" y="5"/>
                  </a:moveTo>
                  <a:lnTo>
                    <a:pt x="1" y="20"/>
                  </a:lnTo>
                  <a:lnTo>
                    <a:pt x="15" y="14"/>
                  </a:lnTo>
                  <a:lnTo>
                    <a:pt x="9" y="0"/>
                  </a:lnTo>
                  <a:lnTo>
                    <a:pt x="0" y="5"/>
                  </a:lnTo>
                  <a:lnTo>
                    <a:pt x="2" y="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0" name="Freeform 58"/>
            <p:cNvSpPr/>
            <p:nvPr/>
          </p:nvSpPr>
          <p:spPr>
            <a:xfrm>
              <a:off x="3949" y="2360"/>
              <a:ext cx="30" cy="18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5" y="0"/>
                </a:cxn>
                <a:cxn ang="0">
                  <a:pos x="0" y="15"/>
                </a:cxn>
                <a:cxn ang="0">
                  <a:pos x="29" y="17"/>
                </a:cxn>
                <a:cxn ang="0">
                  <a:pos x="23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5" y="0"/>
                </a:cxn>
              </a:cxnLst>
              <a:rect l="txL" t="txT" r="txR" b="txB"/>
              <a:pathLst>
                <a:path w="30" h="18">
                  <a:moveTo>
                    <a:pt x="5" y="0"/>
                  </a:moveTo>
                  <a:lnTo>
                    <a:pt x="0" y="15"/>
                  </a:lnTo>
                  <a:lnTo>
                    <a:pt x="29" y="17"/>
                  </a:lnTo>
                  <a:lnTo>
                    <a:pt x="23" y="3"/>
                  </a:lnTo>
                  <a:lnTo>
                    <a:pt x="5" y="0"/>
                  </a:lnTo>
                  <a:lnTo>
                    <a:pt x="4" y="0"/>
                  </a:lnTo>
                  <a:lnTo>
                    <a:pt x="5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1" name="Freeform 59"/>
            <p:cNvSpPr/>
            <p:nvPr/>
          </p:nvSpPr>
          <p:spPr>
            <a:xfrm>
              <a:off x="3926" y="2388"/>
              <a:ext cx="16" cy="13"/>
            </a:xfrm>
            <a:custGeom>
              <a:avLst/>
              <a:gdLst>
                <a:gd name="txL" fmla="*/ 0 w 16"/>
                <a:gd name="txT" fmla="*/ 0 h 13"/>
                <a:gd name="txR" fmla="*/ 16 w 16"/>
                <a:gd name="txB" fmla="*/ 13 h 13"/>
              </a:gdLst>
              <a:ahLst/>
              <a:cxnLst>
                <a:cxn ang="0">
                  <a:pos x="1" y="1"/>
                </a:cxn>
                <a:cxn ang="0">
                  <a:pos x="3" y="12"/>
                </a:cxn>
                <a:cxn ang="0">
                  <a:pos x="15" y="3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1"/>
                </a:cxn>
              </a:cxnLst>
              <a:rect l="txL" t="txT" r="txR" b="txB"/>
              <a:pathLst>
                <a:path w="16" h="13">
                  <a:moveTo>
                    <a:pt x="1" y="1"/>
                  </a:moveTo>
                  <a:lnTo>
                    <a:pt x="3" y="12"/>
                  </a:lnTo>
                  <a:lnTo>
                    <a:pt x="15" y="3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2" name="Freeform 60"/>
            <p:cNvSpPr/>
            <p:nvPr/>
          </p:nvSpPr>
          <p:spPr>
            <a:xfrm>
              <a:off x="3933" y="2385"/>
              <a:ext cx="89" cy="66"/>
            </a:xfrm>
            <a:custGeom>
              <a:avLst/>
              <a:gdLst>
                <a:gd name="txL" fmla="*/ 0 w 89"/>
                <a:gd name="txT" fmla="*/ 0 h 66"/>
                <a:gd name="txR" fmla="*/ 89 w 89"/>
                <a:gd name="txB" fmla="*/ 66 h 66"/>
              </a:gdLst>
              <a:ahLst/>
              <a:cxnLst>
                <a:cxn ang="0">
                  <a:pos x="2" y="18"/>
                </a:cxn>
                <a:cxn ang="0">
                  <a:pos x="0" y="55"/>
                </a:cxn>
                <a:cxn ang="0">
                  <a:pos x="26" y="65"/>
                </a:cxn>
                <a:cxn ang="0">
                  <a:pos x="36" y="52"/>
                </a:cxn>
                <a:cxn ang="0">
                  <a:pos x="76" y="58"/>
                </a:cxn>
                <a:cxn ang="0">
                  <a:pos x="88" y="52"/>
                </a:cxn>
                <a:cxn ang="0">
                  <a:pos x="85" y="37"/>
                </a:cxn>
                <a:cxn ang="0">
                  <a:pos x="71" y="32"/>
                </a:cxn>
                <a:cxn ang="0">
                  <a:pos x="56" y="14"/>
                </a:cxn>
                <a:cxn ang="0">
                  <a:pos x="32" y="0"/>
                </a:cxn>
                <a:cxn ang="0">
                  <a:pos x="13" y="18"/>
                </a:cxn>
                <a:cxn ang="0">
                  <a:pos x="2" y="18"/>
                </a:cxn>
                <a:cxn ang="0">
                  <a:pos x="3" y="19"/>
                </a:cxn>
                <a:cxn ang="0">
                  <a:pos x="2" y="18"/>
                </a:cxn>
              </a:cxnLst>
              <a:rect l="txL" t="txT" r="txR" b="txB"/>
              <a:pathLst>
                <a:path w="89" h="66">
                  <a:moveTo>
                    <a:pt x="2" y="18"/>
                  </a:moveTo>
                  <a:lnTo>
                    <a:pt x="0" y="55"/>
                  </a:lnTo>
                  <a:lnTo>
                    <a:pt x="26" y="65"/>
                  </a:lnTo>
                  <a:lnTo>
                    <a:pt x="36" y="52"/>
                  </a:lnTo>
                  <a:lnTo>
                    <a:pt x="76" y="58"/>
                  </a:lnTo>
                  <a:lnTo>
                    <a:pt x="88" y="52"/>
                  </a:lnTo>
                  <a:lnTo>
                    <a:pt x="85" y="37"/>
                  </a:lnTo>
                  <a:lnTo>
                    <a:pt x="71" y="32"/>
                  </a:lnTo>
                  <a:lnTo>
                    <a:pt x="56" y="14"/>
                  </a:lnTo>
                  <a:lnTo>
                    <a:pt x="32" y="0"/>
                  </a:lnTo>
                  <a:lnTo>
                    <a:pt x="13" y="18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2" y="1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3" name="Freeform 61"/>
            <p:cNvSpPr/>
            <p:nvPr/>
          </p:nvSpPr>
          <p:spPr>
            <a:xfrm>
              <a:off x="3825" y="2453"/>
              <a:ext cx="13" cy="12"/>
            </a:xfrm>
            <a:custGeom>
              <a:avLst/>
              <a:gdLst>
                <a:gd name="txL" fmla="*/ 0 w 13"/>
                <a:gd name="txT" fmla="*/ 0 h 12"/>
                <a:gd name="txR" fmla="*/ 13 w 13"/>
                <a:gd name="txB" fmla="*/ 12 h 12"/>
              </a:gdLst>
              <a:ahLst/>
              <a:cxnLst>
                <a:cxn ang="0">
                  <a:pos x="1" y="1"/>
                </a:cxn>
                <a:cxn ang="0">
                  <a:pos x="1" y="11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</a:cxnLst>
              <a:rect l="txL" t="txT" r="txR" b="txB"/>
              <a:pathLst>
                <a:path w="13" h="12">
                  <a:moveTo>
                    <a:pt x="1" y="1"/>
                  </a:moveTo>
                  <a:lnTo>
                    <a:pt x="1" y="11"/>
                  </a:lnTo>
                  <a:lnTo>
                    <a:pt x="12" y="8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4" name="Freeform 62"/>
            <p:cNvSpPr/>
            <p:nvPr/>
          </p:nvSpPr>
          <p:spPr>
            <a:xfrm>
              <a:off x="3715" y="2445"/>
              <a:ext cx="109" cy="33"/>
            </a:xfrm>
            <a:custGeom>
              <a:avLst/>
              <a:gdLst>
                <a:gd name="txL" fmla="*/ 0 w 109"/>
                <a:gd name="txT" fmla="*/ 0 h 33"/>
                <a:gd name="txR" fmla="*/ 109 w 109"/>
                <a:gd name="txB" fmla="*/ 33 h 33"/>
              </a:gdLst>
              <a:ahLst/>
              <a:cxnLst>
                <a:cxn ang="0">
                  <a:pos x="0" y="0"/>
                </a:cxn>
                <a:cxn ang="0">
                  <a:pos x="3" y="20"/>
                </a:cxn>
                <a:cxn ang="0">
                  <a:pos x="7" y="32"/>
                </a:cxn>
                <a:cxn ang="0">
                  <a:pos x="38" y="27"/>
                </a:cxn>
                <a:cxn ang="0">
                  <a:pos x="58" y="30"/>
                </a:cxn>
                <a:cxn ang="0">
                  <a:pos x="106" y="16"/>
                </a:cxn>
                <a:cxn ang="0">
                  <a:pos x="108" y="12"/>
                </a:cxn>
                <a:cxn ang="0">
                  <a:pos x="97" y="6"/>
                </a:cxn>
                <a:cxn ang="0">
                  <a:pos x="28" y="1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</a:cxnLst>
              <a:rect l="txL" t="txT" r="txR" b="txB"/>
              <a:pathLst>
                <a:path w="109" h="33">
                  <a:moveTo>
                    <a:pt x="0" y="0"/>
                  </a:moveTo>
                  <a:lnTo>
                    <a:pt x="3" y="20"/>
                  </a:lnTo>
                  <a:lnTo>
                    <a:pt x="7" y="32"/>
                  </a:lnTo>
                  <a:lnTo>
                    <a:pt x="38" y="27"/>
                  </a:lnTo>
                  <a:lnTo>
                    <a:pt x="58" y="30"/>
                  </a:lnTo>
                  <a:lnTo>
                    <a:pt x="106" y="16"/>
                  </a:lnTo>
                  <a:lnTo>
                    <a:pt x="108" y="12"/>
                  </a:lnTo>
                  <a:lnTo>
                    <a:pt x="97" y="6"/>
                  </a:lnTo>
                  <a:lnTo>
                    <a:pt x="28" y="1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5" name="Freeform 63"/>
            <p:cNvSpPr/>
            <p:nvPr/>
          </p:nvSpPr>
          <p:spPr>
            <a:xfrm>
              <a:off x="3766" y="2486"/>
              <a:ext cx="30" cy="70"/>
            </a:xfrm>
            <a:custGeom>
              <a:avLst/>
              <a:gdLst>
                <a:gd name="txL" fmla="*/ 0 w 30"/>
                <a:gd name="txT" fmla="*/ 0 h 70"/>
                <a:gd name="txR" fmla="*/ 30 w 30"/>
                <a:gd name="txB" fmla="*/ 70 h 70"/>
              </a:gdLst>
              <a:ahLst/>
              <a:cxnLst>
                <a:cxn ang="0">
                  <a:pos x="2" y="0"/>
                </a:cxn>
                <a:cxn ang="0">
                  <a:pos x="10" y="2"/>
                </a:cxn>
                <a:cxn ang="0">
                  <a:pos x="29" y="69"/>
                </a:cxn>
                <a:cxn ang="0">
                  <a:pos x="18" y="69"/>
                </a:cxn>
                <a:cxn ang="0">
                  <a:pos x="3" y="36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txL" t="txT" r="txR" b="txB"/>
              <a:pathLst>
                <a:path w="30" h="70">
                  <a:moveTo>
                    <a:pt x="2" y="0"/>
                  </a:moveTo>
                  <a:lnTo>
                    <a:pt x="10" y="2"/>
                  </a:lnTo>
                  <a:lnTo>
                    <a:pt x="29" y="69"/>
                  </a:lnTo>
                  <a:lnTo>
                    <a:pt x="18" y="69"/>
                  </a:lnTo>
                  <a:lnTo>
                    <a:pt x="3" y="36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6" name="Freeform 64"/>
            <p:cNvSpPr/>
            <p:nvPr/>
          </p:nvSpPr>
          <p:spPr>
            <a:xfrm>
              <a:off x="3598" y="2434"/>
              <a:ext cx="116" cy="50"/>
            </a:xfrm>
            <a:custGeom>
              <a:avLst/>
              <a:gdLst>
                <a:gd name="txL" fmla="*/ 0 w 116"/>
                <a:gd name="txT" fmla="*/ 0 h 50"/>
                <a:gd name="txR" fmla="*/ 116 w 116"/>
                <a:gd name="txB" fmla="*/ 50 h 50"/>
              </a:gdLst>
              <a:ahLst/>
              <a:cxnLst>
                <a:cxn ang="0">
                  <a:pos x="1" y="26"/>
                </a:cxn>
                <a:cxn ang="0">
                  <a:pos x="4" y="16"/>
                </a:cxn>
                <a:cxn ang="0">
                  <a:pos x="5" y="0"/>
                </a:cxn>
                <a:cxn ang="0">
                  <a:pos x="40" y="3"/>
                </a:cxn>
                <a:cxn ang="0">
                  <a:pos x="82" y="11"/>
                </a:cxn>
                <a:cxn ang="0">
                  <a:pos x="86" y="0"/>
                </a:cxn>
                <a:cxn ang="0">
                  <a:pos x="96" y="3"/>
                </a:cxn>
                <a:cxn ang="0">
                  <a:pos x="97" y="17"/>
                </a:cxn>
                <a:cxn ang="0">
                  <a:pos x="101" y="9"/>
                </a:cxn>
                <a:cxn ang="0">
                  <a:pos x="114" y="12"/>
                </a:cxn>
                <a:cxn ang="0">
                  <a:pos x="115" y="32"/>
                </a:cxn>
                <a:cxn ang="0">
                  <a:pos x="82" y="32"/>
                </a:cxn>
                <a:cxn ang="0">
                  <a:pos x="82" y="38"/>
                </a:cxn>
                <a:cxn ang="0">
                  <a:pos x="65" y="35"/>
                </a:cxn>
                <a:cxn ang="0">
                  <a:pos x="40" y="46"/>
                </a:cxn>
                <a:cxn ang="0">
                  <a:pos x="14" y="49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1" y="26"/>
                </a:cxn>
              </a:cxnLst>
              <a:rect l="txL" t="txT" r="txR" b="txB"/>
              <a:pathLst>
                <a:path w="116" h="50">
                  <a:moveTo>
                    <a:pt x="1" y="26"/>
                  </a:moveTo>
                  <a:lnTo>
                    <a:pt x="4" y="16"/>
                  </a:lnTo>
                  <a:lnTo>
                    <a:pt x="5" y="0"/>
                  </a:lnTo>
                  <a:lnTo>
                    <a:pt x="40" y="3"/>
                  </a:lnTo>
                  <a:lnTo>
                    <a:pt x="82" y="11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97" y="17"/>
                  </a:lnTo>
                  <a:lnTo>
                    <a:pt x="101" y="9"/>
                  </a:lnTo>
                  <a:lnTo>
                    <a:pt x="114" y="12"/>
                  </a:lnTo>
                  <a:lnTo>
                    <a:pt x="115" y="32"/>
                  </a:lnTo>
                  <a:lnTo>
                    <a:pt x="82" y="32"/>
                  </a:lnTo>
                  <a:lnTo>
                    <a:pt x="82" y="38"/>
                  </a:lnTo>
                  <a:lnTo>
                    <a:pt x="65" y="35"/>
                  </a:lnTo>
                  <a:lnTo>
                    <a:pt x="40" y="46"/>
                  </a:lnTo>
                  <a:lnTo>
                    <a:pt x="14" y="49"/>
                  </a:lnTo>
                  <a:lnTo>
                    <a:pt x="0" y="27"/>
                  </a:lnTo>
                  <a:lnTo>
                    <a:pt x="1" y="2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7" name="Freeform 65"/>
            <p:cNvSpPr/>
            <p:nvPr/>
          </p:nvSpPr>
          <p:spPr>
            <a:xfrm>
              <a:off x="3588" y="2475"/>
              <a:ext cx="18" cy="19"/>
            </a:xfrm>
            <a:custGeom>
              <a:avLst/>
              <a:gdLst>
                <a:gd name="txL" fmla="*/ 0 w 18"/>
                <a:gd name="txT" fmla="*/ 0 h 19"/>
                <a:gd name="txR" fmla="*/ 18 w 18"/>
                <a:gd name="txB" fmla="*/ 19 h 19"/>
              </a:gdLst>
              <a:ahLst/>
              <a:cxnLst>
                <a:cxn ang="0">
                  <a:pos x="1" y="8"/>
                </a:cxn>
                <a:cxn ang="0">
                  <a:pos x="8" y="0"/>
                </a:cxn>
                <a:cxn ang="0">
                  <a:pos x="17" y="14"/>
                </a:cxn>
                <a:cxn ang="0">
                  <a:pos x="8" y="1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8"/>
                </a:cxn>
              </a:cxnLst>
              <a:rect l="txL" t="txT" r="txR" b="txB"/>
              <a:pathLst>
                <a:path w="18" h="19">
                  <a:moveTo>
                    <a:pt x="1" y="8"/>
                  </a:moveTo>
                  <a:lnTo>
                    <a:pt x="8" y="0"/>
                  </a:lnTo>
                  <a:lnTo>
                    <a:pt x="17" y="14"/>
                  </a:lnTo>
                  <a:lnTo>
                    <a:pt x="8" y="18"/>
                  </a:lnTo>
                  <a:lnTo>
                    <a:pt x="0" y="8"/>
                  </a:lnTo>
                  <a:lnTo>
                    <a:pt x="1" y="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8" name="Freeform 66"/>
            <p:cNvSpPr/>
            <p:nvPr/>
          </p:nvSpPr>
          <p:spPr>
            <a:xfrm>
              <a:off x="3715" y="1693"/>
              <a:ext cx="25" cy="54"/>
            </a:xfrm>
            <a:custGeom>
              <a:avLst/>
              <a:gdLst>
                <a:gd name="txL" fmla="*/ 0 w 25"/>
                <a:gd name="txT" fmla="*/ 0 h 54"/>
                <a:gd name="txR" fmla="*/ 25 w 25"/>
                <a:gd name="txB" fmla="*/ 54 h 54"/>
              </a:gdLst>
              <a:ahLst/>
              <a:cxnLst>
                <a:cxn ang="0">
                  <a:pos x="0" y="10"/>
                </a:cxn>
                <a:cxn ang="0">
                  <a:pos x="9" y="25"/>
                </a:cxn>
                <a:cxn ang="0">
                  <a:pos x="9" y="43"/>
                </a:cxn>
                <a:cxn ang="0">
                  <a:pos x="15" y="53"/>
                </a:cxn>
                <a:cxn ang="0">
                  <a:pos x="24" y="49"/>
                </a:cxn>
                <a:cxn ang="0">
                  <a:pos x="21" y="25"/>
                </a:cxn>
                <a:cxn ang="0">
                  <a:pos x="17" y="9"/>
                </a:cxn>
                <a:cxn ang="0">
                  <a:pos x="5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txL" t="txT" r="txR" b="txB"/>
              <a:pathLst>
                <a:path w="25" h="54">
                  <a:moveTo>
                    <a:pt x="0" y="10"/>
                  </a:moveTo>
                  <a:lnTo>
                    <a:pt x="9" y="25"/>
                  </a:lnTo>
                  <a:lnTo>
                    <a:pt x="9" y="43"/>
                  </a:lnTo>
                  <a:lnTo>
                    <a:pt x="15" y="53"/>
                  </a:lnTo>
                  <a:lnTo>
                    <a:pt x="24" y="49"/>
                  </a:lnTo>
                  <a:lnTo>
                    <a:pt x="21" y="25"/>
                  </a:lnTo>
                  <a:lnTo>
                    <a:pt x="17" y="9"/>
                  </a:lnTo>
                  <a:lnTo>
                    <a:pt x="5" y="0"/>
                  </a:lnTo>
                  <a:lnTo>
                    <a:pt x="0" y="1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29" name="Freeform 67"/>
            <p:cNvSpPr/>
            <p:nvPr/>
          </p:nvSpPr>
          <p:spPr>
            <a:xfrm>
              <a:off x="3723" y="1760"/>
              <a:ext cx="12" cy="15"/>
            </a:xfrm>
            <a:custGeom>
              <a:avLst/>
              <a:gdLst>
                <a:gd name="txL" fmla="*/ 0 w 12"/>
                <a:gd name="txT" fmla="*/ 0 h 15"/>
                <a:gd name="txR" fmla="*/ 12 w 12"/>
                <a:gd name="txB" fmla="*/ 15 h 15"/>
              </a:gdLst>
              <a:ahLst/>
              <a:cxnLst>
                <a:cxn ang="0">
                  <a:pos x="0" y="0"/>
                </a:cxn>
                <a:cxn ang="0">
                  <a:pos x="5" y="14"/>
                </a:cxn>
                <a:cxn ang="0">
                  <a:pos x="11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0"/>
                </a:cxn>
              </a:cxnLst>
              <a:rect l="txL" t="txT" r="txR" b="txB"/>
              <a:pathLst>
                <a:path w="12" h="15">
                  <a:moveTo>
                    <a:pt x="0" y="0"/>
                  </a:moveTo>
                  <a:lnTo>
                    <a:pt x="5" y="14"/>
                  </a:lnTo>
                  <a:lnTo>
                    <a:pt x="1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0" name="Freeform 68"/>
            <p:cNvSpPr/>
            <p:nvPr/>
          </p:nvSpPr>
          <p:spPr>
            <a:xfrm>
              <a:off x="3706" y="1822"/>
              <a:ext cx="15" cy="22"/>
            </a:xfrm>
            <a:custGeom>
              <a:avLst/>
              <a:gdLst>
                <a:gd name="txL" fmla="*/ 0 w 15"/>
                <a:gd name="txT" fmla="*/ 0 h 22"/>
                <a:gd name="txR" fmla="*/ 15 w 15"/>
                <a:gd name="txB" fmla="*/ 22 h 22"/>
              </a:gdLst>
              <a:ahLst/>
              <a:cxnLst>
                <a:cxn ang="0">
                  <a:pos x="1" y="5"/>
                </a:cxn>
                <a:cxn ang="0">
                  <a:pos x="9" y="0"/>
                </a:cxn>
                <a:cxn ang="0">
                  <a:pos x="14" y="15"/>
                </a:cxn>
                <a:cxn ang="0">
                  <a:pos x="5" y="21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</a:cxnLst>
              <a:rect l="txL" t="txT" r="txR" b="txB"/>
              <a:pathLst>
                <a:path w="15" h="22">
                  <a:moveTo>
                    <a:pt x="1" y="5"/>
                  </a:moveTo>
                  <a:lnTo>
                    <a:pt x="9" y="0"/>
                  </a:lnTo>
                  <a:lnTo>
                    <a:pt x="14" y="15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1" name="Freeform 69"/>
            <p:cNvSpPr/>
            <p:nvPr/>
          </p:nvSpPr>
          <p:spPr>
            <a:xfrm>
              <a:off x="3707" y="1874"/>
              <a:ext cx="17" cy="23"/>
            </a:xfrm>
            <a:custGeom>
              <a:avLst/>
              <a:gdLst>
                <a:gd name="txL" fmla="*/ 0 w 17"/>
                <a:gd name="txT" fmla="*/ 0 h 23"/>
                <a:gd name="txR" fmla="*/ 17 w 17"/>
                <a:gd name="txB" fmla="*/ 23 h 23"/>
              </a:gdLst>
              <a:ahLst/>
              <a:cxnLst>
                <a:cxn ang="0">
                  <a:pos x="0" y="14"/>
                </a:cxn>
                <a:cxn ang="0">
                  <a:pos x="0" y="22"/>
                </a:cxn>
                <a:cxn ang="0">
                  <a:pos x="7" y="20"/>
                </a:cxn>
                <a:cxn ang="0">
                  <a:pos x="7" y="3"/>
                </a:cxn>
                <a:cxn ang="0">
                  <a:pos x="14" y="0"/>
                </a:cxn>
                <a:cxn ang="0">
                  <a:pos x="16" y="9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4"/>
                </a:cxn>
              </a:cxnLst>
              <a:rect l="txL" t="txT" r="txR" b="txB"/>
              <a:pathLst>
                <a:path w="17" h="23">
                  <a:moveTo>
                    <a:pt x="0" y="14"/>
                  </a:moveTo>
                  <a:lnTo>
                    <a:pt x="0" y="22"/>
                  </a:lnTo>
                  <a:lnTo>
                    <a:pt x="7" y="20"/>
                  </a:lnTo>
                  <a:lnTo>
                    <a:pt x="7" y="3"/>
                  </a:lnTo>
                  <a:lnTo>
                    <a:pt x="14" y="0"/>
                  </a:lnTo>
                  <a:lnTo>
                    <a:pt x="16" y="9"/>
                  </a:lnTo>
                  <a:lnTo>
                    <a:pt x="0" y="13"/>
                  </a:lnTo>
                  <a:lnTo>
                    <a:pt x="0" y="1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2" name="Freeform 70"/>
            <p:cNvSpPr/>
            <p:nvPr/>
          </p:nvSpPr>
          <p:spPr>
            <a:xfrm>
              <a:off x="3704" y="1908"/>
              <a:ext cx="15" cy="13"/>
            </a:xfrm>
            <a:custGeom>
              <a:avLst/>
              <a:gdLst>
                <a:gd name="txL" fmla="*/ 0 w 15"/>
                <a:gd name="txT" fmla="*/ 0 h 13"/>
                <a:gd name="txR" fmla="*/ 15 w 15"/>
                <a:gd name="txB" fmla="*/ 13 h 13"/>
              </a:gdLst>
              <a:ahLst/>
              <a:cxnLst>
                <a:cxn ang="0">
                  <a:pos x="1" y="3"/>
                </a:cxn>
                <a:cxn ang="0">
                  <a:pos x="3" y="12"/>
                </a:cxn>
                <a:cxn ang="0">
                  <a:pos x="14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3"/>
                </a:cxn>
              </a:cxnLst>
              <a:rect l="txL" t="txT" r="txR" b="txB"/>
              <a:pathLst>
                <a:path w="15" h="13">
                  <a:moveTo>
                    <a:pt x="1" y="3"/>
                  </a:moveTo>
                  <a:lnTo>
                    <a:pt x="3" y="12"/>
                  </a:lnTo>
                  <a:lnTo>
                    <a:pt x="14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3" name="Freeform 71"/>
            <p:cNvSpPr/>
            <p:nvPr/>
          </p:nvSpPr>
          <p:spPr>
            <a:xfrm>
              <a:off x="2987" y="1954"/>
              <a:ext cx="725" cy="1039"/>
            </a:xfrm>
            <a:custGeom>
              <a:avLst/>
              <a:gdLst>
                <a:gd name="txL" fmla="*/ 0 w 725"/>
                <a:gd name="txT" fmla="*/ 0 h 1039"/>
                <a:gd name="txR" fmla="*/ 725 w 725"/>
                <a:gd name="txB" fmla="*/ 1039 h 1039"/>
              </a:gdLst>
              <a:ahLst/>
              <a:cxnLst>
                <a:cxn ang="0">
                  <a:pos x="471" y="111"/>
                </a:cxn>
                <a:cxn ang="0">
                  <a:pos x="614" y="112"/>
                </a:cxn>
                <a:cxn ang="0">
                  <a:pos x="636" y="66"/>
                </a:cxn>
                <a:cxn ang="0">
                  <a:pos x="693" y="0"/>
                </a:cxn>
                <a:cxn ang="0">
                  <a:pos x="724" y="35"/>
                </a:cxn>
                <a:cxn ang="0">
                  <a:pos x="662" y="130"/>
                </a:cxn>
                <a:cxn ang="0">
                  <a:pos x="625" y="195"/>
                </a:cxn>
                <a:cxn ang="0">
                  <a:pos x="517" y="203"/>
                </a:cxn>
                <a:cxn ang="0">
                  <a:pos x="431" y="181"/>
                </a:cxn>
                <a:cxn ang="0">
                  <a:pos x="337" y="189"/>
                </a:cxn>
                <a:cxn ang="0">
                  <a:pos x="237" y="190"/>
                </a:cxn>
                <a:cxn ang="0">
                  <a:pos x="156" y="249"/>
                </a:cxn>
                <a:cxn ang="0">
                  <a:pos x="155" y="358"/>
                </a:cxn>
                <a:cxn ang="0">
                  <a:pos x="208" y="401"/>
                </a:cxn>
                <a:cxn ang="0">
                  <a:pos x="259" y="450"/>
                </a:cxn>
                <a:cxn ang="0">
                  <a:pos x="328" y="374"/>
                </a:cxn>
                <a:cxn ang="0">
                  <a:pos x="439" y="356"/>
                </a:cxn>
                <a:cxn ang="0">
                  <a:pos x="503" y="324"/>
                </a:cxn>
                <a:cxn ang="0">
                  <a:pos x="502" y="394"/>
                </a:cxn>
                <a:cxn ang="0">
                  <a:pos x="443" y="399"/>
                </a:cxn>
                <a:cxn ang="0">
                  <a:pos x="311" y="526"/>
                </a:cxn>
                <a:cxn ang="0">
                  <a:pos x="308" y="554"/>
                </a:cxn>
                <a:cxn ang="0">
                  <a:pos x="393" y="665"/>
                </a:cxn>
                <a:cxn ang="0">
                  <a:pos x="399" y="711"/>
                </a:cxn>
                <a:cxn ang="0">
                  <a:pos x="416" y="762"/>
                </a:cxn>
                <a:cxn ang="0">
                  <a:pos x="443" y="818"/>
                </a:cxn>
                <a:cxn ang="0">
                  <a:pos x="463" y="852"/>
                </a:cxn>
                <a:cxn ang="0">
                  <a:pos x="440" y="859"/>
                </a:cxn>
                <a:cxn ang="0">
                  <a:pos x="368" y="895"/>
                </a:cxn>
                <a:cxn ang="0">
                  <a:pos x="324" y="906"/>
                </a:cxn>
                <a:cxn ang="0">
                  <a:pos x="320" y="810"/>
                </a:cxn>
                <a:cxn ang="0">
                  <a:pos x="266" y="774"/>
                </a:cxn>
                <a:cxn ang="0">
                  <a:pos x="260" y="690"/>
                </a:cxn>
                <a:cxn ang="0">
                  <a:pos x="254" y="622"/>
                </a:cxn>
                <a:cxn ang="0">
                  <a:pos x="178" y="692"/>
                </a:cxn>
                <a:cxn ang="0">
                  <a:pos x="185" y="807"/>
                </a:cxn>
                <a:cxn ang="0">
                  <a:pos x="193" y="878"/>
                </a:cxn>
                <a:cxn ang="0">
                  <a:pos x="179" y="961"/>
                </a:cxn>
                <a:cxn ang="0">
                  <a:pos x="139" y="1020"/>
                </a:cxn>
                <a:cxn ang="0">
                  <a:pos x="83" y="1026"/>
                </a:cxn>
                <a:cxn ang="0">
                  <a:pos x="87" y="912"/>
                </a:cxn>
                <a:cxn ang="0">
                  <a:pos x="81" y="765"/>
                </a:cxn>
                <a:cxn ang="0">
                  <a:pos x="47" y="730"/>
                </a:cxn>
                <a:cxn ang="0">
                  <a:pos x="0" y="655"/>
                </a:cxn>
                <a:cxn ang="0">
                  <a:pos x="54" y="526"/>
                </a:cxn>
                <a:cxn ang="0">
                  <a:pos x="69" y="472"/>
                </a:cxn>
                <a:cxn ang="0">
                  <a:pos x="101" y="362"/>
                </a:cxn>
                <a:cxn ang="0">
                  <a:pos x="122" y="296"/>
                </a:cxn>
                <a:cxn ang="0">
                  <a:pos x="128" y="258"/>
                </a:cxn>
                <a:cxn ang="0">
                  <a:pos x="136" y="190"/>
                </a:cxn>
                <a:cxn ang="0">
                  <a:pos x="187" y="129"/>
                </a:cxn>
                <a:cxn ang="0">
                  <a:pos x="239" y="96"/>
                </a:cxn>
                <a:cxn ang="0">
                  <a:pos x="251" y="60"/>
                </a:cxn>
                <a:cxn ang="0">
                  <a:pos x="313" y="73"/>
                </a:cxn>
                <a:cxn ang="0">
                  <a:pos x="376" y="98"/>
                </a:cxn>
              </a:cxnLst>
              <a:rect l="txL" t="txT" r="txR" b="txB"/>
              <a:pathLst>
                <a:path w="725" h="1039">
                  <a:moveTo>
                    <a:pt x="399" y="107"/>
                  </a:moveTo>
                  <a:lnTo>
                    <a:pt x="412" y="102"/>
                  </a:lnTo>
                  <a:lnTo>
                    <a:pt x="436" y="112"/>
                  </a:lnTo>
                  <a:lnTo>
                    <a:pt x="459" y="132"/>
                  </a:lnTo>
                  <a:lnTo>
                    <a:pt x="471" y="111"/>
                  </a:lnTo>
                  <a:lnTo>
                    <a:pt x="501" y="117"/>
                  </a:lnTo>
                  <a:lnTo>
                    <a:pt x="518" y="123"/>
                  </a:lnTo>
                  <a:lnTo>
                    <a:pt x="543" y="125"/>
                  </a:lnTo>
                  <a:lnTo>
                    <a:pt x="564" y="134"/>
                  </a:lnTo>
                  <a:lnTo>
                    <a:pt x="614" y="112"/>
                  </a:lnTo>
                  <a:lnTo>
                    <a:pt x="612" y="102"/>
                  </a:lnTo>
                  <a:lnTo>
                    <a:pt x="624" y="82"/>
                  </a:lnTo>
                  <a:lnTo>
                    <a:pt x="643" y="83"/>
                  </a:lnTo>
                  <a:lnTo>
                    <a:pt x="648" y="74"/>
                  </a:lnTo>
                  <a:lnTo>
                    <a:pt x="636" y="66"/>
                  </a:lnTo>
                  <a:lnTo>
                    <a:pt x="649" y="54"/>
                  </a:lnTo>
                  <a:lnTo>
                    <a:pt x="657" y="54"/>
                  </a:lnTo>
                  <a:lnTo>
                    <a:pt x="678" y="42"/>
                  </a:lnTo>
                  <a:lnTo>
                    <a:pt x="671" y="34"/>
                  </a:lnTo>
                  <a:lnTo>
                    <a:pt x="693" y="0"/>
                  </a:lnTo>
                  <a:lnTo>
                    <a:pt x="696" y="14"/>
                  </a:lnTo>
                  <a:lnTo>
                    <a:pt x="710" y="16"/>
                  </a:lnTo>
                  <a:lnTo>
                    <a:pt x="711" y="33"/>
                  </a:lnTo>
                  <a:lnTo>
                    <a:pt x="716" y="36"/>
                  </a:lnTo>
                  <a:lnTo>
                    <a:pt x="724" y="35"/>
                  </a:lnTo>
                  <a:lnTo>
                    <a:pt x="713" y="59"/>
                  </a:lnTo>
                  <a:lnTo>
                    <a:pt x="704" y="61"/>
                  </a:lnTo>
                  <a:lnTo>
                    <a:pt x="697" y="61"/>
                  </a:lnTo>
                  <a:lnTo>
                    <a:pt x="687" y="96"/>
                  </a:lnTo>
                  <a:lnTo>
                    <a:pt x="662" y="130"/>
                  </a:lnTo>
                  <a:lnTo>
                    <a:pt x="652" y="130"/>
                  </a:lnTo>
                  <a:lnTo>
                    <a:pt x="639" y="170"/>
                  </a:lnTo>
                  <a:lnTo>
                    <a:pt x="632" y="174"/>
                  </a:lnTo>
                  <a:lnTo>
                    <a:pt x="633" y="186"/>
                  </a:lnTo>
                  <a:lnTo>
                    <a:pt x="625" y="195"/>
                  </a:lnTo>
                  <a:lnTo>
                    <a:pt x="616" y="187"/>
                  </a:lnTo>
                  <a:lnTo>
                    <a:pt x="583" y="195"/>
                  </a:lnTo>
                  <a:lnTo>
                    <a:pt x="572" y="204"/>
                  </a:lnTo>
                  <a:lnTo>
                    <a:pt x="545" y="208"/>
                  </a:lnTo>
                  <a:lnTo>
                    <a:pt x="517" y="203"/>
                  </a:lnTo>
                  <a:lnTo>
                    <a:pt x="504" y="210"/>
                  </a:lnTo>
                  <a:lnTo>
                    <a:pt x="476" y="178"/>
                  </a:lnTo>
                  <a:lnTo>
                    <a:pt x="439" y="181"/>
                  </a:lnTo>
                  <a:lnTo>
                    <a:pt x="433" y="176"/>
                  </a:lnTo>
                  <a:lnTo>
                    <a:pt x="431" y="181"/>
                  </a:lnTo>
                  <a:lnTo>
                    <a:pt x="399" y="180"/>
                  </a:lnTo>
                  <a:lnTo>
                    <a:pt x="399" y="179"/>
                  </a:lnTo>
                  <a:lnTo>
                    <a:pt x="380" y="181"/>
                  </a:lnTo>
                  <a:lnTo>
                    <a:pt x="369" y="177"/>
                  </a:lnTo>
                  <a:lnTo>
                    <a:pt x="337" y="189"/>
                  </a:lnTo>
                  <a:lnTo>
                    <a:pt x="328" y="172"/>
                  </a:lnTo>
                  <a:lnTo>
                    <a:pt x="311" y="174"/>
                  </a:lnTo>
                  <a:lnTo>
                    <a:pt x="296" y="184"/>
                  </a:lnTo>
                  <a:lnTo>
                    <a:pt x="270" y="190"/>
                  </a:lnTo>
                  <a:lnTo>
                    <a:pt x="237" y="190"/>
                  </a:lnTo>
                  <a:lnTo>
                    <a:pt x="215" y="174"/>
                  </a:lnTo>
                  <a:lnTo>
                    <a:pt x="191" y="178"/>
                  </a:lnTo>
                  <a:lnTo>
                    <a:pt x="173" y="192"/>
                  </a:lnTo>
                  <a:lnTo>
                    <a:pt x="153" y="228"/>
                  </a:lnTo>
                  <a:lnTo>
                    <a:pt x="156" y="249"/>
                  </a:lnTo>
                  <a:lnTo>
                    <a:pt x="149" y="269"/>
                  </a:lnTo>
                  <a:lnTo>
                    <a:pt x="147" y="298"/>
                  </a:lnTo>
                  <a:lnTo>
                    <a:pt x="157" y="318"/>
                  </a:lnTo>
                  <a:lnTo>
                    <a:pt x="148" y="332"/>
                  </a:lnTo>
                  <a:lnTo>
                    <a:pt x="155" y="358"/>
                  </a:lnTo>
                  <a:lnTo>
                    <a:pt x="163" y="362"/>
                  </a:lnTo>
                  <a:lnTo>
                    <a:pt x="180" y="382"/>
                  </a:lnTo>
                  <a:lnTo>
                    <a:pt x="180" y="373"/>
                  </a:lnTo>
                  <a:lnTo>
                    <a:pt x="193" y="374"/>
                  </a:lnTo>
                  <a:lnTo>
                    <a:pt x="208" y="401"/>
                  </a:lnTo>
                  <a:lnTo>
                    <a:pt x="208" y="430"/>
                  </a:lnTo>
                  <a:lnTo>
                    <a:pt x="218" y="451"/>
                  </a:lnTo>
                  <a:lnTo>
                    <a:pt x="229" y="439"/>
                  </a:lnTo>
                  <a:lnTo>
                    <a:pt x="231" y="454"/>
                  </a:lnTo>
                  <a:lnTo>
                    <a:pt x="259" y="450"/>
                  </a:lnTo>
                  <a:lnTo>
                    <a:pt x="282" y="406"/>
                  </a:lnTo>
                  <a:lnTo>
                    <a:pt x="297" y="392"/>
                  </a:lnTo>
                  <a:lnTo>
                    <a:pt x="302" y="372"/>
                  </a:lnTo>
                  <a:lnTo>
                    <a:pt x="329" y="358"/>
                  </a:lnTo>
                  <a:lnTo>
                    <a:pt x="328" y="374"/>
                  </a:lnTo>
                  <a:lnTo>
                    <a:pt x="342" y="382"/>
                  </a:lnTo>
                  <a:lnTo>
                    <a:pt x="375" y="374"/>
                  </a:lnTo>
                  <a:lnTo>
                    <a:pt x="380" y="354"/>
                  </a:lnTo>
                  <a:lnTo>
                    <a:pt x="427" y="351"/>
                  </a:lnTo>
                  <a:lnTo>
                    <a:pt x="439" y="356"/>
                  </a:lnTo>
                  <a:lnTo>
                    <a:pt x="453" y="345"/>
                  </a:lnTo>
                  <a:lnTo>
                    <a:pt x="437" y="338"/>
                  </a:lnTo>
                  <a:lnTo>
                    <a:pt x="455" y="331"/>
                  </a:lnTo>
                  <a:lnTo>
                    <a:pt x="479" y="319"/>
                  </a:lnTo>
                  <a:lnTo>
                    <a:pt x="503" y="324"/>
                  </a:lnTo>
                  <a:lnTo>
                    <a:pt x="519" y="341"/>
                  </a:lnTo>
                  <a:lnTo>
                    <a:pt x="522" y="356"/>
                  </a:lnTo>
                  <a:lnTo>
                    <a:pt x="512" y="370"/>
                  </a:lnTo>
                  <a:lnTo>
                    <a:pt x="515" y="388"/>
                  </a:lnTo>
                  <a:lnTo>
                    <a:pt x="502" y="394"/>
                  </a:lnTo>
                  <a:lnTo>
                    <a:pt x="487" y="381"/>
                  </a:lnTo>
                  <a:lnTo>
                    <a:pt x="480" y="365"/>
                  </a:lnTo>
                  <a:lnTo>
                    <a:pt x="467" y="378"/>
                  </a:lnTo>
                  <a:lnTo>
                    <a:pt x="453" y="379"/>
                  </a:lnTo>
                  <a:lnTo>
                    <a:pt x="443" y="399"/>
                  </a:lnTo>
                  <a:lnTo>
                    <a:pt x="389" y="471"/>
                  </a:lnTo>
                  <a:lnTo>
                    <a:pt x="363" y="485"/>
                  </a:lnTo>
                  <a:lnTo>
                    <a:pt x="338" y="489"/>
                  </a:lnTo>
                  <a:lnTo>
                    <a:pt x="324" y="521"/>
                  </a:lnTo>
                  <a:lnTo>
                    <a:pt x="311" y="526"/>
                  </a:lnTo>
                  <a:lnTo>
                    <a:pt x="298" y="510"/>
                  </a:lnTo>
                  <a:lnTo>
                    <a:pt x="284" y="504"/>
                  </a:lnTo>
                  <a:lnTo>
                    <a:pt x="294" y="523"/>
                  </a:lnTo>
                  <a:lnTo>
                    <a:pt x="308" y="540"/>
                  </a:lnTo>
                  <a:lnTo>
                    <a:pt x="308" y="554"/>
                  </a:lnTo>
                  <a:lnTo>
                    <a:pt x="331" y="562"/>
                  </a:lnTo>
                  <a:lnTo>
                    <a:pt x="359" y="621"/>
                  </a:lnTo>
                  <a:lnTo>
                    <a:pt x="365" y="646"/>
                  </a:lnTo>
                  <a:lnTo>
                    <a:pt x="395" y="651"/>
                  </a:lnTo>
                  <a:lnTo>
                    <a:pt x="393" y="665"/>
                  </a:lnTo>
                  <a:lnTo>
                    <a:pt x="404" y="680"/>
                  </a:lnTo>
                  <a:lnTo>
                    <a:pt x="414" y="682"/>
                  </a:lnTo>
                  <a:lnTo>
                    <a:pt x="414" y="703"/>
                  </a:lnTo>
                  <a:lnTo>
                    <a:pt x="409" y="700"/>
                  </a:lnTo>
                  <a:lnTo>
                    <a:pt x="399" y="711"/>
                  </a:lnTo>
                  <a:lnTo>
                    <a:pt x="402" y="724"/>
                  </a:lnTo>
                  <a:lnTo>
                    <a:pt x="394" y="725"/>
                  </a:lnTo>
                  <a:lnTo>
                    <a:pt x="399" y="734"/>
                  </a:lnTo>
                  <a:lnTo>
                    <a:pt x="393" y="740"/>
                  </a:lnTo>
                  <a:lnTo>
                    <a:pt x="416" y="762"/>
                  </a:lnTo>
                  <a:lnTo>
                    <a:pt x="427" y="781"/>
                  </a:lnTo>
                  <a:lnTo>
                    <a:pt x="443" y="787"/>
                  </a:lnTo>
                  <a:lnTo>
                    <a:pt x="436" y="795"/>
                  </a:lnTo>
                  <a:lnTo>
                    <a:pt x="440" y="801"/>
                  </a:lnTo>
                  <a:lnTo>
                    <a:pt x="443" y="818"/>
                  </a:lnTo>
                  <a:lnTo>
                    <a:pt x="456" y="817"/>
                  </a:lnTo>
                  <a:lnTo>
                    <a:pt x="450" y="807"/>
                  </a:lnTo>
                  <a:lnTo>
                    <a:pt x="455" y="803"/>
                  </a:lnTo>
                  <a:lnTo>
                    <a:pt x="463" y="811"/>
                  </a:lnTo>
                  <a:lnTo>
                    <a:pt x="463" y="852"/>
                  </a:lnTo>
                  <a:lnTo>
                    <a:pt x="457" y="859"/>
                  </a:lnTo>
                  <a:lnTo>
                    <a:pt x="441" y="843"/>
                  </a:lnTo>
                  <a:lnTo>
                    <a:pt x="450" y="861"/>
                  </a:lnTo>
                  <a:lnTo>
                    <a:pt x="442" y="868"/>
                  </a:lnTo>
                  <a:lnTo>
                    <a:pt x="440" y="859"/>
                  </a:lnTo>
                  <a:lnTo>
                    <a:pt x="426" y="850"/>
                  </a:lnTo>
                  <a:lnTo>
                    <a:pt x="426" y="861"/>
                  </a:lnTo>
                  <a:lnTo>
                    <a:pt x="412" y="854"/>
                  </a:lnTo>
                  <a:lnTo>
                    <a:pt x="377" y="874"/>
                  </a:lnTo>
                  <a:lnTo>
                    <a:pt x="368" y="895"/>
                  </a:lnTo>
                  <a:lnTo>
                    <a:pt x="375" y="909"/>
                  </a:lnTo>
                  <a:lnTo>
                    <a:pt x="365" y="924"/>
                  </a:lnTo>
                  <a:lnTo>
                    <a:pt x="346" y="912"/>
                  </a:lnTo>
                  <a:lnTo>
                    <a:pt x="331" y="916"/>
                  </a:lnTo>
                  <a:lnTo>
                    <a:pt x="324" y="906"/>
                  </a:lnTo>
                  <a:lnTo>
                    <a:pt x="311" y="907"/>
                  </a:lnTo>
                  <a:lnTo>
                    <a:pt x="302" y="892"/>
                  </a:lnTo>
                  <a:lnTo>
                    <a:pt x="311" y="829"/>
                  </a:lnTo>
                  <a:lnTo>
                    <a:pt x="316" y="830"/>
                  </a:lnTo>
                  <a:lnTo>
                    <a:pt x="320" y="810"/>
                  </a:lnTo>
                  <a:lnTo>
                    <a:pt x="289" y="798"/>
                  </a:lnTo>
                  <a:lnTo>
                    <a:pt x="287" y="786"/>
                  </a:lnTo>
                  <a:lnTo>
                    <a:pt x="280" y="789"/>
                  </a:lnTo>
                  <a:lnTo>
                    <a:pt x="275" y="778"/>
                  </a:lnTo>
                  <a:lnTo>
                    <a:pt x="266" y="774"/>
                  </a:lnTo>
                  <a:lnTo>
                    <a:pt x="258" y="754"/>
                  </a:lnTo>
                  <a:lnTo>
                    <a:pt x="241" y="744"/>
                  </a:lnTo>
                  <a:lnTo>
                    <a:pt x="232" y="719"/>
                  </a:lnTo>
                  <a:lnTo>
                    <a:pt x="249" y="704"/>
                  </a:lnTo>
                  <a:lnTo>
                    <a:pt x="260" y="690"/>
                  </a:lnTo>
                  <a:lnTo>
                    <a:pt x="255" y="673"/>
                  </a:lnTo>
                  <a:lnTo>
                    <a:pt x="257" y="653"/>
                  </a:lnTo>
                  <a:lnTo>
                    <a:pt x="249" y="647"/>
                  </a:lnTo>
                  <a:lnTo>
                    <a:pt x="255" y="633"/>
                  </a:lnTo>
                  <a:lnTo>
                    <a:pt x="254" y="622"/>
                  </a:lnTo>
                  <a:lnTo>
                    <a:pt x="220" y="618"/>
                  </a:lnTo>
                  <a:lnTo>
                    <a:pt x="193" y="632"/>
                  </a:lnTo>
                  <a:lnTo>
                    <a:pt x="166" y="657"/>
                  </a:lnTo>
                  <a:lnTo>
                    <a:pt x="168" y="670"/>
                  </a:lnTo>
                  <a:lnTo>
                    <a:pt x="178" y="692"/>
                  </a:lnTo>
                  <a:lnTo>
                    <a:pt x="191" y="696"/>
                  </a:lnTo>
                  <a:lnTo>
                    <a:pt x="192" y="750"/>
                  </a:lnTo>
                  <a:lnTo>
                    <a:pt x="194" y="760"/>
                  </a:lnTo>
                  <a:lnTo>
                    <a:pt x="183" y="783"/>
                  </a:lnTo>
                  <a:lnTo>
                    <a:pt x="185" y="807"/>
                  </a:lnTo>
                  <a:lnTo>
                    <a:pt x="190" y="815"/>
                  </a:lnTo>
                  <a:lnTo>
                    <a:pt x="191" y="844"/>
                  </a:lnTo>
                  <a:lnTo>
                    <a:pt x="186" y="852"/>
                  </a:lnTo>
                  <a:lnTo>
                    <a:pt x="192" y="862"/>
                  </a:lnTo>
                  <a:lnTo>
                    <a:pt x="193" y="878"/>
                  </a:lnTo>
                  <a:lnTo>
                    <a:pt x="198" y="887"/>
                  </a:lnTo>
                  <a:lnTo>
                    <a:pt x="191" y="891"/>
                  </a:lnTo>
                  <a:lnTo>
                    <a:pt x="190" y="911"/>
                  </a:lnTo>
                  <a:lnTo>
                    <a:pt x="181" y="917"/>
                  </a:lnTo>
                  <a:lnTo>
                    <a:pt x="179" y="961"/>
                  </a:lnTo>
                  <a:lnTo>
                    <a:pt x="194" y="994"/>
                  </a:lnTo>
                  <a:lnTo>
                    <a:pt x="197" y="1025"/>
                  </a:lnTo>
                  <a:lnTo>
                    <a:pt x="179" y="1012"/>
                  </a:lnTo>
                  <a:lnTo>
                    <a:pt x="163" y="1022"/>
                  </a:lnTo>
                  <a:lnTo>
                    <a:pt x="139" y="1020"/>
                  </a:lnTo>
                  <a:lnTo>
                    <a:pt x="118" y="1038"/>
                  </a:lnTo>
                  <a:lnTo>
                    <a:pt x="99" y="1027"/>
                  </a:lnTo>
                  <a:lnTo>
                    <a:pt x="95" y="1034"/>
                  </a:lnTo>
                  <a:lnTo>
                    <a:pt x="89" y="1019"/>
                  </a:lnTo>
                  <a:lnTo>
                    <a:pt x="83" y="1026"/>
                  </a:lnTo>
                  <a:lnTo>
                    <a:pt x="71" y="992"/>
                  </a:lnTo>
                  <a:lnTo>
                    <a:pt x="73" y="959"/>
                  </a:lnTo>
                  <a:lnTo>
                    <a:pt x="79" y="952"/>
                  </a:lnTo>
                  <a:lnTo>
                    <a:pt x="88" y="925"/>
                  </a:lnTo>
                  <a:lnTo>
                    <a:pt x="87" y="912"/>
                  </a:lnTo>
                  <a:lnTo>
                    <a:pt x="89" y="899"/>
                  </a:lnTo>
                  <a:lnTo>
                    <a:pt x="94" y="885"/>
                  </a:lnTo>
                  <a:lnTo>
                    <a:pt x="99" y="836"/>
                  </a:lnTo>
                  <a:lnTo>
                    <a:pt x="100" y="804"/>
                  </a:lnTo>
                  <a:lnTo>
                    <a:pt x="81" y="765"/>
                  </a:lnTo>
                  <a:lnTo>
                    <a:pt x="86" y="750"/>
                  </a:lnTo>
                  <a:lnTo>
                    <a:pt x="87" y="734"/>
                  </a:lnTo>
                  <a:lnTo>
                    <a:pt x="68" y="723"/>
                  </a:lnTo>
                  <a:lnTo>
                    <a:pt x="54" y="732"/>
                  </a:lnTo>
                  <a:lnTo>
                    <a:pt x="47" y="730"/>
                  </a:lnTo>
                  <a:lnTo>
                    <a:pt x="23" y="742"/>
                  </a:lnTo>
                  <a:lnTo>
                    <a:pt x="15" y="730"/>
                  </a:lnTo>
                  <a:lnTo>
                    <a:pt x="4" y="678"/>
                  </a:lnTo>
                  <a:lnTo>
                    <a:pt x="8" y="663"/>
                  </a:lnTo>
                  <a:lnTo>
                    <a:pt x="0" y="655"/>
                  </a:lnTo>
                  <a:lnTo>
                    <a:pt x="4" y="621"/>
                  </a:lnTo>
                  <a:lnTo>
                    <a:pt x="18" y="628"/>
                  </a:lnTo>
                  <a:lnTo>
                    <a:pt x="45" y="598"/>
                  </a:lnTo>
                  <a:lnTo>
                    <a:pt x="41" y="579"/>
                  </a:lnTo>
                  <a:lnTo>
                    <a:pt x="54" y="526"/>
                  </a:lnTo>
                  <a:lnTo>
                    <a:pt x="65" y="526"/>
                  </a:lnTo>
                  <a:lnTo>
                    <a:pt x="76" y="506"/>
                  </a:lnTo>
                  <a:lnTo>
                    <a:pt x="68" y="506"/>
                  </a:lnTo>
                  <a:lnTo>
                    <a:pt x="64" y="489"/>
                  </a:lnTo>
                  <a:lnTo>
                    <a:pt x="69" y="472"/>
                  </a:lnTo>
                  <a:lnTo>
                    <a:pt x="65" y="451"/>
                  </a:lnTo>
                  <a:lnTo>
                    <a:pt x="67" y="421"/>
                  </a:lnTo>
                  <a:lnTo>
                    <a:pt x="83" y="406"/>
                  </a:lnTo>
                  <a:lnTo>
                    <a:pt x="83" y="387"/>
                  </a:lnTo>
                  <a:lnTo>
                    <a:pt x="101" y="362"/>
                  </a:lnTo>
                  <a:lnTo>
                    <a:pt x="115" y="332"/>
                  </a:lnTo>
                  <a:lnTo>
                    <a:pt x="127" y="371"/>
                  </a:lnTo>
                  <a:lnTo>
                    <a:pt x="133" y="358"/>
                  </a:lnTo>
                  <a:lnTo>
                    <a:pt x="122" y="331"/>
                  </a:lnTo>
                  <a:lnTo>
                    <a:pt x="122" y="296"/>
                  </a:lnTo>
                  <a:lnTo>
                    <a:pt x="130" y="266"/>
                  </a:lnTo>
                  <a:lnTo>
                    <a:pt x="121" y="270"/>
                  </a:lnTo>
                  <a:lnTo>
                    <a:pt x="117" y="254"/>
                  </a:lnTo>
                  <a:lnTo>
                    <a:pt x="117" y="246"/>
                  </a:lnTo>
                  <a:lnTo>
                    <a:pt x="128" y="258"/>
                  </a:lnTo>
                  <a:lnTo>
                    <a:pt x="136" y="232"/>
                  </a:lnTo>
                  <a:lnTo>
                    <a:pt x="125" y="216"/>
                  </a:lnTo>
                  <a:lnTo>
                    <a:pt x="126" y="208"/>
                  </a:lnTo>
                  <a:lnTo>
                    <a:pt x="137" y="208"/>
                  </a:lnTo>
                  <a:lnTo>
                    <a:pt x="136" y="190"/>
                  </a:lnTo>
                  <a:lnTo>
                    <a:pt x="153" y="140"/>
                  </a:lnTo>
                  <a:lnTo>
                    <a:pt x="176" y="129"/>
                  </a:lnTo>
                  <a:lnTo>
                    <a:pt x="177" y="106"/>
                  </a:lnTo>
                  <a:lnTo>
                    <a:pt x="186" y="106"/>
                  </a:lnTo>
                  <a:lnTo>
                    <a:pt x="187" y="129"/>
                  </a:lnTo>
                  <a:lnTo>
                    <a:pt x="191" y="137"/>
                  </a:lnTo>
                  <a:lnTo>
                    <a:pt x="208" y="138"/>
                  </a:lnTo>
                  <a:lnTo>
                    <a:pt x="224" y="103"/>
                  </a:lnTo>
                  <a:lnTo>
                    <a:pt x="228" y="111"/>
                  </a:lnTo>
                  <a:lnTo>
                    <a:pt x="239" y="96"/>
                  </a:lnTo>
                  <a:lnTo>
                    <a:pt x="230" y="77"/>
                  </a:lnTo>
                  <a:lnTo>
                    <a:pt x="240" y="73"/>
                  </a:lnTo>
                  <a:lnTo>
                    <a:pt x="234" y="60"/>
                  </a:lnTo>
                  <a:lnTo>
                    <a:pt x="246" y="52"/>
                  </a:lnTo>
                  <a:lnTo>
                    <a:pt x="251" y="60"/>
                  </a:lnTo>
                  <a:lnTo>
                    <a:pt x="273" y="61"/>
                  </a:lnTo>
                  <a:lnTo>
                    <a:pt x="280" y="71"/>
                  </a:lnTo>
                  <a:lnTo>
                    <a:pt x="300" y="71"/>
                  </a:lnTo>
                  <a:lnTo>
                    <a:pt x="311" y="59"/>
                  </a:lnTo>
                  <a:lnTo>
                    <a:pt x="313" y="73"/>
                  </a:lnTo>
                  <a:lnTo>
                    <a:pt x="307" y="87"/>
                  </a:lnTo>
                  <a:lnTo>
                    <a:pt x="319" y="98"/>
                  </a:lnTo>
                  <a:lnTo>
                    <a:pt x="358" y="95"/>
                  </a:lnTo>
                  <a:lnTo>
                    <a:pt x="365" y="104"/>
                  </a:lnTo>
                  <a:lnTo>
                    <a:pt x="376" y="98"/>
                  </a:lnTo>
                  <a:lnTo>
                    <a:pt x="392" y="110"/>
                  </a:lnTo>
                  <a:lnTo>
                    <a:pt x="399" y="10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4" name="Freeform 72"/>
            <p:cNvSpPr/>
            <p:nvPr/>
          </p:nvSpPr>
          <p:spPr>
            <a:xfrm>
              <a:off x="3686" y="1951"/>
              <a:ext cx="11" cy="12"/>
            </a:xfrm>
            <a:custGeom>
              <a:avLst/>
              <a:gdLst>
                <a:gd name="txL" fmla="*/ 0 w 11"/>
                <a:gd name="txT" fmla="*/ 0 h 12"/>
                <a:gd name="txR" fmla="*/ 11 w 11"/>
                <a:gd name="txB" fmla="*/ 12 h 12"/>
              </a:gdLst>
              <a:ahLst/>
              <a:cxnLst>
                <a:cxn ang="0">
                  <a:pos x="0" y="2"/>
                </a:cxn>
                <a:cxn ang="0">
                  <a:pos x="1" y="11"/>
                </a:cxn>
                <a:cxn ang="0">
                  <a:pos x="10" y="9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txL" t="txT" r="txR" b="txB"/>
              <a:pathLst>
                <a:path w="11" h="12">
                  <a:moveTo>
                    <a:pt x="0" y="2"/>
                  </a:moveTo>
                  <a:lnTo>
                    <a:pt x="1" y="11"/>
                  </a:lnTo>
                  <a:lnTo>
                    <a:pt x="10" y="9"/>
                  </a:lnTo>
                  <a:lnTo>
                    <a:pt x="6" y="0"/>
                  </a:lnTo>
                  <a:lnTo>
                    <a:pt x="0" y="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5" name="Freeform 73"/>
            <p:cNvSpPr/>
            <p:nvPr/>
          </p:nvSpPr>
          <p:spPr>
            <a:xfrm>
              <a:off x="3298" y="2219"/>
              <a:ext cx="14" cy="13"/>
            </a:xfrm>
            <a:custGeom>
              <a:avLst/>
              <a:gdLst>
                <a:gd name="txL" fmla="*/ 0 w 14"/>
                <a:gd name="txT" fmla="*/ 0 h 13"/>
                <a:gd name="txR" fmla="*/ 14 w 14"/>
                <a:gd name="txB" fmla="*/ 13 h 13"/>
              </a:gdLst>
              <a:ahLst/>
              <a:cxnLst>
                <a:cxn ang="0">
                  <a:pos x="0" y="0"/>
                </a:cxn>
                <a:cxn ang="0">
                  <a:pos x="6" y="12"/>
                </a:cxn>
                <a:cxn ang="0">
                  <a:pos x="13" y="1"/>
                </a:cxn>
                <a:cxn ang="0">
                  <a:pos x="8" y="1"/>
                </a:cxn>
                <a:cxn ang="0">
                  <a:pos x="0" y="0"/>
                </a:cxn>
              </a:cxnLst>
              <a:rect l="txL" t="txT" r="txR" b="txB"/>
              <a:pathLst>
                <a:path w="14" h="13">
                  <a:moveTo>
                    <a:pt x="0" y="0"/>
                  </a:moveTo>
                  <a:lnTo>
                    <a:pt x="6" y="12"/>
                  </a:lnTo>
                  <a:lnTo>
                    <a:pt x="13" y="1"/>
                  </a:lnTo>
                  <a:lnTo>
                    <a:pt x="8" y="1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6" name="Freeform 74"/>
            <p:cNvSpPr/>
            <p:nvPr/>
          </p:nvSpPr>
          <p:spPr>
            <a:xfrm>
              <a:off x="3304" y="2237"/>
              <a:ext cx="65" cy="46"/>
            </a:xfrm>
            <a:custGeom>
              <a:avLst/>
              <a:gdLst>
                <a:gd name="txL" fmla="*/ 0 w 65"/>
                <a:gd name="txT" fmla="*/ 0 h 46"/>
                <a:gd name="txR" fmla="*/ 65 w 65"/>
                <a:gd name="txB" fmla="*/ 46 h 46"/>
              </a:gdLst>
              <a:ahLst/>
              <a:cxnLst>
                <a:cxn ang="0">
                  <a:pos x="2" y="42"/>
                </a:cxn>
                <a:cxn ang="0">
                  <a:pos x="8" y="28"/>
                </a:cxn>
                <a:cxn ang="0">
                  <a:pos x="27" y="21"/>
                </a:cxn>
                <a:cxn ang="0">
                  <a:pos x="35" y="29"/>
                </a:cxn>
                <a:cxn ang="0">
                  <a:pos x="54" y="29"/>
                </a:cxn>
                <a:cxn ang="0">
                  <a:pos x="64" y="12"/>
                </a:cxn>
                <a:cxn ang="0">
                  <a:pos x="55" y="0"/>
                </a:cxn>
                <a:cxn ang="0">
                  <a:pos x="49" y="14"/>
                </a:cxn>
                <a:cxn ang="0">
                  <a:pos x="31" y="14"/>
                </a:cxn>
                <a:cxn ang="0">
                  <a:pos x="35" y="38"/>
                </a:cxn>
                <a:cxn ang="0">
                  <a:pos x="27" y="38"/>
                </a:cxn>
                <a:cxn ang="0">
                  <a:pos x="20" y="36"/>
                </a:cxn>
                <a:cxn ang="0">
                  <a:pos x="8" y="45"/>
                </a:cxn>
                <a:cxn ang="0">
                  <a:pos x="2" y="43"/>
                </a:cxn>
                <a:cxn ang="0">
                  <a:pos x="0" y="43"/>
                </a:cxn>
                <a:cxn ang="0">
                  <a:pos x="2" y="42"/>
                </a:cxn>
              </a:cxnLst>
              <a:rect l="txL" t="txT" r="txR" b="txB"/>
              <a:pathLst>
                <a:path w="65" h="46">
                  <a:moveTo>
                    <a:pt x="2" y="42"/>
                  </a:moveTo>
                  <a:lnTo>
                    <a:pt x="8" y="28"/>
                  </a:lnTo>
                  <a:lnTo>
                    <a:pt x="27" y="21"/>
                  </a:lnTo>
                  <a:lnTo>
                    <a:pt x="35" y="29"/>
                  </a:lnTo>
                  <a:lnTo>
                    <a:pt x="54" y="29"/>
                  </a:lnTo>
                  <a:lnTo>
                    <a:pt x="64" y="12"/>
                  </a:lnTo>
                  <a:lnTo>
                    <a:pt x="55" y="0"/>
                  </a:lnTo>
                  <a:lnTo>
                    <a:pt x="49" y="14"/>
                  </a:lnTo>
                  <a:lnTo>
                    <a:pt x="31" y="14"/>
                  </a:lnTo>
                  <a:lnTo>
                    <a:pt x="35" y="38"/>
                  </a:lnTo>
                  <a:lnTo>
                    <a:pt x="27" y="38"/>
                  </a:lnTo>
                  <a:lnTo>
                    <a:pt x="20" y="36"/>
                  </a:lnTo>
                  <a:lnTo>
                    <a:pt x="8" y="4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2" y="4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7" name="Freeform 75"/>
            <p:cNvSpPr/>
            <p:nvPr/>
          </p:nvSpPr>
          <p:spPr>
            <a:xfrm>
              <a:off x="3376" y="2222"/>
              <a:ext cx="18" cy="28"/>
            </a:xfrm>
            <a:custGeom>
              <a:avLst/>
              <a:gdLst>
                <a:gd name="txL" fmla="*/ 0 w 18"/>
                <a:gd name="txT" fmla="*/ 0 h 28"/>
                <a:gd name="txR" fmla="*/ 18 w 18"/>
                <a:gd name="txB" fmla="*/ 28 h 28"/>
              </a:gdLst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17" y="27"/>
                </a:cxn>
                <a:cxn ang="0">
                  <a:pos x="10" y="9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txL" t="txT" r="txR" b="txB"/>
              <a:pathLst>
                <a:path w="18" h="28">
                  <a:moveTo>
                    <a:pt x="0" y="0"/>
                  </a:moveTo>
                  <a:lnTo>
                    <a:pt x="0" y="10"/>
                  </a:lnTo>
                  <a:lnTo>
                    <a:pt x="17" y="27"/>
                  </a:lnTo>
                  <a:lnTo>
                    <a:pt x="10" y="9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8" name="Freeform 76"/>
            <p:cNvSpPr/>
            <p:nvPr/>
          </p:nvSpPr>
          <p:spPr>
            <a:xfrm>
              <a:off x="3539" y="2462"/>
              <a:ext cx="18" cy="29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0" y="10"/>
                </a:cxn>
                <a:cxn ang="0">
                  <a:pos x="9" y="28"/>
                </a:cxn>
                <a:cxn ang="0">
                  <a:pos x="17" y="27"/>
                </a:cxn>
                <a:cxn ang="0">
                  <a:pos x="5" y="0"/>
                </a:cxn>
                <a:cxn ang="0">
                  <a:pos x="2" y="7"/>
                </a:cxn>
                <a:cxn ang="0">
                  <a:pos x="0" y="10"/>
                </a:cxn>
              </a:cxnLst>
              <a:rect l="txL" t="txT" r="txR" b="txB"/>
              <a:pathLst>
                <a:path w="18" h="29">
                  <a:moveTo>
                    <a:pt x="0" y="10"/>
                  </a:moveTo>
                  <a:lnTo>
                    <a:pt x="9" y="28"/>
                  </a:lnTo>
                  <a:lnTo>
                    <a:pt x="17" y="27"/>
                  </a:lnTo>
                  <a:lnTo>
                    <a:pt x="5" y="0"/>
                  </a:lnTo>
                  <a:lnTo>
                    <a:pt x="2" y="7"/>
                  </a:lnTo>
                  <a:lnTo>
                    <a:pt x="0" y="1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39" name="Freeform 77"/>
            <p:cNvSpPr/>
            <p:nvPr/>
          </p:nvSpPr>
          <p:spPr>
            <a:xfrm>
              <a:off x="3462" y="2444"/>
              <a:ext cx="9" cy="29"/>
            </a:xfrm>
            <a:custGeom>
              <a:avLst/>
              <a:gdLst>
                <a:gd name="txL" fmla="*/ 0 w 9"/>
                <a:gd name="txT" fmla="*/ 0 h 29"/>
                <a:gd name="txR" fmla="*/ 9 w 9"/>
                <a:gd name="txB" fmla="*/ 29 h 29"/>
              </a:gdLst>
              <a:ahLst/>
              <a:cxnLst>
                <a:cxn ang="0">
                  <a:pos x="0" y="10"/>
                </a:cxn>
                <a:cxn ang="0">
                  <a:pos x="0" y="28"/>
                </a:cxn>
                <a:cxn ang="0">
                  <a:pos x="8" y="2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0"/>
                </a:cxn>
              </a:cxnLst>
              <a:rect l="txL" t="txT" r="txR" b="txB"/>
              <a:pathLst>
                <a:path w="9" h="29">
                  <a:moveTo>
                    <a:pt x="0" y="10"/>
                  </a:moveTo>
                  <a:lnTo>
                    <a:pt x="0" y="28"/>
                  </a:lnTo>
                  <a:lnTo>
                    <a:pt x="8" y="20"/>
                  </a:lnTo>
                  <a:lnTo>
                    <a:pt x="8" y="0"/>
                  </a:lnTo>
                  <a:lnTo>
                    <a:pt x="0" y="1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0" name="Freeform 78"/>
            <p:cNvSpPr/>
            <p:nvPr/>
          </p:nvSpPr>
          <p:spPr>
            <a:xfrm>
              <a:off x="3482" y="2434"/>
              <a:ext cx="18" cy="19"/>
            </a:xfrm>
            <a:custGeom>
              <a:avLst/>
              <a:gdLst>
                <a:gd name="txL" fmla="*/ 0 w 18"/>
                <a:gd name="txT" fmla="*/ 0 h 19"/>
                <a:gd name="txR" fmla="*/ 18 w 18"/>
                <a:gd name="txB" fmla="*/ 19 h 19"/>
              </a:gdLst>
              <a:ahLst/>
              <a:cxnLst>
                <a:cxn ang="0">
                  <a:pos x="0" y="11"/>
                </a:cxn>
                <a:cxn ang="0">
                  <a:pos x="9" y="18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0" y="11"/>
                </a:cxn>
              </a:cxnLst>
              <a:rect l="txL" t="txT" r="txR" b="txB"/>
              <a:pathLst>
                <a:path w="18" h="19">
                  <a:moveTo>
                    <a:pt x="0" y="11"/>
                  </a:moveTo>
                  <a:lnTo>
                    <a:pt x="9" y="18"/>
                  </a:lnTo>
                  <a:lnTo>
                    <a:pt x="17" y="0"/>
                  </a:lnTo>
                  <a:lnTo>
                    <a:pt x="0" y="1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1" name="Freeform 79"/>
            <p:cNvSpPr/>
            <p:nvPr/>
          </p:nvSpPr>
          <p:spPr>
            <a:xfrm>
              <a:off x="3507" y="2412"/>
              <a:ext cx="16" cy="36"/>
            </a:xfrm>
            <a:custGeom>
              <a:avLst/>
              <a:gdLst>
                <a:gd name="txL" fmla="*/ 0 w 16"/>
                <a:gd name="txT" fmla="*/ 0 h 36"/>
                <a:gd name="txR" fmla="*/ 16 w 16"/>
                <a:gd name="txB" fmla="*/ 36 h 36"/>
              </a:gdLst>
              <a:ahLst/>
              <a:cxnLst>
                <a:cxn ang="0">
                  <a:pos x="0" y="14"/>
                </a:cxn>
                <a:cxn ang="0">
                  <a:pos x="7" y="35"/>
                </a:cxn>
                <a:cxn ang="0">
                  <a:pos x="15" y="26"/>
                </a:cxn>
                <a:cxn ang="0">
                  <a:pos x="15" y="14"/>
                </a:cxn>
                <a:cxn ang="0">
                  <a:pos x="11" y="12"/>
                </a:cxn>
                <a:cxn ang="0">
                  <a:pos x="8" y="0"/>
                </a:cxn>
                <a:cxn ang="0">
                  <a:pos x="1" y="14"/>
                </a:cxn>
                <a:cxn ang="0">
                  <a:pos x="0" y="14"/>
                </a:cxn>
              </a:cxnLst>
              <a:rect l="txL" t="txT" r="txR" b="txB"/>
              <a:pathLst>
                <a:path w="16" h="36">
                  <a:moveTo>
                    <a:pt x="0" y="14"/>
                  </a:moveTo>
                  <a:lnTo>
                    <a:pt x="7" y="35"/>
                  </a:lnTo>
                  <a:lnTo>
                    <a:pt x="15" y="26"/>
                  </a:lnTo>
                  <a:lnTo>
                    <a:pt x="15" y="14"/>
                  </a:lnTo>
                  <a:lnTo>
                    <a:pt x="11" y="12"/>
                  </a:lnTo>
                  <a:lnTo>
                    <a:pt x="8" y="0"/>
                  </a:lnTo>
                  <a:lnTo>
                    <a:pt x="1" y="14"/>
                  </a:lnTo>
                  <a:lnTo>
                    <a:pt x="0" y="1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2" name="Freeform 80"/>
            <p:cNvSpPr/>
            <p:nvPr/>
          </p:nvSpPr>
          <p:spPr>
            <a:xfrm>
              <a:off x="3433" y="2362"/>
              <a:ext cx="87" cy="72"/>
            </a:xfrm>
            <a:custGeom>
              <a:avLst/>
              <a:gdLst>
                <a:gd name="txL" fmla="*/ 0 w 87"/>
                <a:gd name="txT" fmla="*/ 0 h 72"/>
                <a:gd name="txR" fmla="*/ 87 w 87"/>
                <a:gd name="txB" fmla="*/ 72 h 72"/>
              </a:gdLst>
              <a:ahLst/>
              <a:cxnLst>
                <a:cxn ang="0">
                  <a:pos x="8" y="64"/>
                </a:cxn>
                <a:cxn ang="0">
                  <a:pos x="29" y="50"/>
                </a:cxn>
                <a:cxn ang="0">
                  <a:pos x="41" y="23"/>
                </a:cxn>
                <a:cxn ang="0">
                  <a:pos x="45" y="49"/>
                </a:cxn>
                <a:cxn ang="0">
                  <a:pos x="35" y="57"/>
                </a:cxn>
                <a:cxn ang="0">
                  <a:pos x="36" y="67"/>
                </a:cxn>
                <a:cxn ang="0">
                  <a:pos x="54" y="71"/>
                </a:cxn>
                <a:cxn ang="0">
                  <a:pos x="58" y="46"/>
                </a:cxn>
                <a:cxn ang="0">
                  <a:pos x="69" y="54"/>
                </a:cxn>
                <a:cxn ang="0">
                  <a:pos x="86" y="33"/>
                </a:cxn>
                <a:cxn ang="0">
                  <a:pos x="85" y="19"/>
                </a:cxn>
                <a:cxn ang="0">
                  <a:pos x="69" y="6"/>
                </a:cxn>
                <a:cxn ang="0">
                  <a:pos x="55" y="31"/>
                </a:cxn>
                <a:cxn ang="0">
                  <a:pos x="50" y="19"/>
                </a:cxn>
                <a:cxn ang="0">
                  <a:pos x="49" y="5"/>
                </a:cxn>
                <a:cxn ang="0">
                  <a:pos x="34" y="0"/>
                </a:cxn>
                <a:cxn ang="0">
                  <a:pos x="15" y="3"/>
                </a:cxn>
                <a:cxn ang="0">
                  <a:pos x="1" y="14"/>
                </a:cxn>
                <a:cxn ang="0">
                  <a:pos x="1" y="42"/>
                </a:cxn>
                <a:cxn ang="0">
                  <a:pos x="0" y="47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8" y="64"/>
                </a:cxn>
              </a:cxnLst>
              <a:rect l="txL" t="txT" r="txR" b="txB"/>
              <a:pathLst>
                <a:path w="87" h="72">
                  <a:moveTo>
                    <a:pt x="8" y="64"/>
                  </a:moveTo>
                  <a:lnTo>
                    <a:pt x="29" y="50"/>
                  </a:lnTo>
                  <a:lnTo>
                    <a:pt x="41" y="23"/>
                  </a:lnTo>
                  <a:lnTo>
                    <a:pt x="45" y="49"/>
                  </a:lnTo>
                  <a:lnTo>
                    <a:pt x="35" y="57"/>
                  </a:lnTo>
                  <a:lnTo>
                    <a:pt x="36" y="67"/>
                  </a:lnTo>
                  <a:lnTo>
                    <a:pt x="54" y="71"/>
                  </a:lnTo>
                  <a:lnTo>
                    <a:pt x="58" y="46"/>
                  </a:lnTo>
                  <a:lnTo>
                    <a:pt x="69" y="54"/>
                  </a:lnTo>
                  <a:lnTo>
                    <a:pt x="86" y="33"/>
                  </a:lnTo>
                  <a:lnTo>
                    <a:pt x="85" y="19"/>
                  </a:lnTo>
                  <a:lnTo>
                    <a:pt x="69" y="6"/>
                  </a:lnTo>
                  <a:lnTo>
                    <a:pt x="55" y="31"/>
                  </a:lnTo>
                  <a:lnTo>
                    <a:pt x="50" y="19"/>
                  </a:lnTo>
                  <a:lnTo>
                    <a:pt x="49" y="5"/>
                  </a:lnTo>
                  <a:lnTo>
                    <a:pt x="34" y="0"/>
                  </a:lnTo>
                  <a:lnTo>
                    <a:pt x="15" y="3"/>
                  </a:lnTo>
                  <a:lnTo>
                    <a:pt x="1" y="14"/>
                  </a:lnTo>
                  <a:lnTo>
                    <a:pt x="1" y="42"/>
                  </a:lnTo>
                  <a:lnTo>
                    <a:pt x="0" y="47"/>
                  </a:lnTo>
                  <a:lnTo>
                    <a:pt x="9" y="64"/>
                  </a:lnTo>
                  <a:lnTo>
                    <a:pt x="8" y="6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3" name="Line 81"/>
            <p:cNvSpPr/>
            <p:nvPr/>
          </p:nvSpPr>
          <p:spPr>
            <a:xfrm>
              <a:off x="3182" y="2456"/>
              <a:ext cx="1" cy="0"/>
            </a:xfrm>
            <a:prstGeom prst="line">
              <a:avLst/>
            </a:prstGeom>
            <a:ln w="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344" name="Freeform 82"/>
            <p:cNvSpPr/>
            <p:nvPr/>
          </p:nvSpPr>
          <p:spPr>
            <a:xfrm>
              <a:off x="3180" y="2454"/>
              <a:ext cx="21" cy="42"/>
            </a:xfrm>
            <a:custGeom>
              <a:avLst/>
              <a:gdLst>
                <a:gd name="txL" fmla="*/ 0 w 21"/>
                <a:gd name="txT" fmla="*/ 0 h 42"/>
                <a:gd name="txR" fmla="*/ 21 w 21"/>
                <a:gd name="txB" fmla="*/ 42 h 42"/>
              </a:gdLst>
              <a:ahLst/>
              <a:cxnLst>
                <a:cxn ang="0">
                  <a:pos x="1" y="2"/>
                </a:cxn>
                <a:cxn ang="0">
                  <a:pos x="15" y="0"/>
                </a:cxn>
                <a:cxn ang="0">
                  <a:pos x="15" y="20"/>
                </a:cxn>
                <a:cxn ang="0">
                  <a:pos x="20" y="34"/>
                </a:cxn>
                <a:cxn ang="0">
                  <a:pos x="14" y="41"/>
                </a:cxn>
                <a:cxn ang="0">
                  <a:pos x="0" y="23"/>
                </a:cxn>
                <a:cxn ang="0">
                  <a:pos x="1" y="2"/>
                </a:cxn>
                <a:cxn ang="0">
                  <a:pos x="3" y="2"/>
                </a:cxn>
              </a:cxnLst>
              <a:rect l="txL" t="txT" r="txR" b="txB"/>
              <a:pathLst>
                <a:path w="21" h="42">
                  <a:moveTo>
                    <a:pt x="1" y="2"/>
                  </a:moveTo>
                  <a:lnTo>
                    <a:pt x="15" y="0"/>
                  </a:lnTo>
                  <a:lnTo>
                    <a:pt x="15" y="20"/>
                  </a:lnTo>
                  <a:lnTo>
                    <a:pt x="20" y="34"/>
                  </a:lnTo>
                  <a:lnTo>
                    <a:pt x="14" y="41"/>
                  </a:lnTo>
                  <a:lnTo>
                    <a:pt x="0" y="23"/>
                  </a:lnTo>
                  <a:lnTo>
                    <a:pt x="1" y="2"/>
                  </a:lnTo>
                  <a:lnTo>
                    <a:pt x="3" y="2"/>
                  </a:lnTo>
                </a:path>
              </a:pathLst>
            </a:custGeom>
            <a:noFill/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5" name="Freeform 83"/>
            <p:cNvSpPr/>
            <p:nvPr/>
          </p:nvSpPr>
          <p:spPr>
            <a:xfrm>
              <a:off x="3177" y="2995"/>
              <a:ext cx="19" cy="110"/>
            </a:xfrm>
            <a:custGeom>
              <a:avLst/>
              <a:gdLst>
                <a:gd name="txL" fmla="*/ 0 w 19"/>
                <a:gd name="txT" fmla="*/ 0 h 110"/>
                <a:gd name="txR" fmla="*/ 19 w 19"/>
                <a:gd name="txB" fmla="*/ 110 h 110"/>
              </a:gdLst>
              <a:ahLst/>
              <a:cxnLst>
                <a:cxn ang="0">
                  <a:pos x="1" y="31"/>
                </a:cxn>
                <a:cxn ang="0">
                  <a:pos x="7" y="0"/>
                </a:cxn>
                <a:cxn ang="0">
                  <a:pos x="18" y="41"/>
                </a:cxn>
                <a:cxn ang="0">
                  <a:pos x="17" y="79"/>
                </a:cxn>
                <a:cxn ang="0">
                  <a:pos x="8" y="109"/>
                </a:cxn>
                <a:cxn ang="0">
                  <a:pos x="2" y="68"/>
                </a:cxn>
                <a:cxn ang="0">
                  <a:pos x="1" y="31"/>
                </a:cxn>
                <a:cxn ang="0">
                  <a:pos x="0" y="31"/>
                </a:cxn>
                <a:cxn ang="0">
                  <a:pos x="1" y="31"/>
                </a:cxn>
              </a:cxnLst>
              <a:rect l="txL" t="txT" r="txR" b="txB"/>
              <a:pathLst>
                <a:path w="19" h="110">
                  <a:moveTo>
                    <a:pt x="1" y="31"/>
                  </a:moveTo>
                  <a:lnTo>
                    <a:pt x="7" y="0"/>
                  </a:lnTo>
                  <a:lnTo>
                    <a:pt x="18" y="41"/>
                  </a:lnTo>
                  <a:lnTo>
                    <a:pt x="17" y="79"/>
                  </a:lnTo>
                  <a:lnTo>
                    <a:pt x="8" y="109"/>
                  </a:lnTo>
                  <a:lnTo>
                    <a:pt x="2" y="68"/>
                  </a:lnTo>
                  <a:lnTo>
                    <a:pt x="1" y="31"/>
                  </a:lnTo>
                  <a:lnTo>
                    <a:pt x="0" y="31"/>
                  </a:lnTo>
                  <a:lnTo>
                    <a:pt x="1" y="3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6" name="Freeform 84"/>
            <p:cNvSpPr/>
            <p:nvPr/>
          </p:nvSpPr>
          <p:spPr>
            <a:xfrm>
              <a:off x="3457" y="2748"/>
              <a:ext cx="36" cy="43"/>
            </a:xfrm>
            <a:custGeom>
              <a:avLst/>
              <a:gdLst>
                <a:gd name="txL" fmla="*/ 0 w 36"/>
                <a:gd name="txT" fmla="*/ 0 h 43"/>
                <a:gd name="txR" fmla="*/ 36 w 36"/>
                <a:gd name="txB" fmla="*/ 43 h 43"/>
              </a:gdLst>
              <a:ahLst/>
              <a:cxnLst>
                <a:cxn ang="0">
                  <a:pos x="0" y="20"/>
                </a:cxn>
                <a:cxn ang="0">
                  <a:pos x="16" y="42"/>
                </a:cxn>
                <a:cxn ang="0">
                  <a:pos x="35" y="15"/>
                </a:cxn>
                <a:cxn ang="0">
                  <a:pos x="30" y="0"/>
                </a:cxn>
                <a:cxn ang="0">
                  <a:pos x="7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</a:cxnLst>
              <a:rect l="txL" t="txT" r="txR" b="txB"/>
              <a:pathLst>
                <a:path w="36" h="43">
                  <a:moveTo>
                    <a:pt x="0" y="20"/>
                  </a:moveTo>
                  <a:lnTo>
                    <a:pt x="16" y="42"/>
                  </a:lnTo>
                  <a:lnTo>
                    <a:pt x="35" y="15"/>
                  </a:lnTo>
                  <a:lnTo>
                    <a:pt x="30" y="0"/>
                  </a:lnTo>
                  <a:lnTo>
                    <a:pt x="7" y="0"/>
                  </a:lnTo>
                  <a:lnTo>
                    <a:pt x="0" y="2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7" name="Freeform 85"/>
            <p:cNvSpPr/>
            <p:nvPr/>
          </p:nvSpPr>
          <p:spPr>
            <a:xfrm>
              <a:off x="3328" y="2895"/>
              <a:ext cx="34" cy="65"/>
            </a:xfrm>
            <a:custGeom>
              <a:avLst/>
              <a:gdLst>
                <a:gd name="txL" fmla="*/ 0 w 34"/>
                <a:gd name="txT" fmla="*/ 0 h 65"/>
                <a:gd name="txR" fmla="*/ 34 w 34"/>
                <a:gd name="txB" fmla="*/ 65 h 65"/>
              </a:gdLst>
              <a:ahLst/>
              <a:cxnLst>
                <a:cxn ang="0">
                  <a:pos x="1" y="27"/>
                </a:cxn>
                <a:cxn ang="0">
                  <a:pos x="12" y="5"/>
                </a:cxn>
                <a:cxn ang="0">
                  <a:pos x="24" y="0"/>
                </a:cxn>
                <a:cxn ang="0">
                  <a:pos x="32" y="32"/>
                </a:cxn>
                <a:cxn ang="0">
                  <a:pos x="33" y="59"/>
                </a:cxn>
                <a:cxn ang="0">
                  <a:pos x="17" y="64"/>
                </a:cxn>
                <a:cxn ang="0">
                  <a:pos x="2" y="28"/>
                </a:cxn>
                <a:cxn ang="0">
                  <a:pos x="0" y="31"/>
                </a:cxn>
                <a:cxn ang="0">
                  <a:pos x="1" y="27"/>
                </a:cxn>
              </a:cxnLst>
              <a:rect l="txL" t="txT" r="txR" b="txB"/>
              <a:pathLst>
                <a:path w="34" h="65">
                  <a:moveTo>
                    <a:pt x="1" y="27"/>
                  </a:moveTo>
                  <a:lnTo>
                    <a:pt x="12" y="5"/>
                  </a:lnTo>
                  <a:lnTo>
                    <a:pt x="24" y="0"/>
                  </a:lnTo>
                  <a:lnTo>
                    <a:pt x="32" y="32"/>
                  </a:lnTo>
                  <a:lnTo>
                    <a:pt x="33" y="59"/>
                  </a:lnTo>
                  <a:lnTo>
                    <a:pt x="17" y="64"/>
                  </a:lnTo>
                  <a:lnTo>
                    <a:pt x="2" y="28"/>
                  </a:lnTo>
                  <a:lnTo>
                    <a:pt x="0" y="31"/>
                  </a:lnTo>
                  <a:lnTo>
                    <a:pt x="1" y="2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8" name="Freeform 86"/>
            <p:cNvSpPr/>
            <p:nvPr/>
          </p:nvSpPr>
          <p:spPr>
            <a:xfrm>
              <a:off x="3412" y="2803"/>
              <a:ext cx="79" cy="192"/>
            </a:xfrm>
            <a:custGeom>
              <a:avLst/>
              <a:gdLst>
                <a:gd name="txL" fmla="*/ 0 w 79"/>
                <a:gd name="txT" fmla="*/ 0 h 192"/>
                <a:gd name="txR" fmla="*/ 79 w 79"/>
                <a:gd name="txB" fmla="*/ 192 h 192"/>
              </a:gdLst>
              <a:ahLst/>
              <a:cxnLst>
                <a:cxn ang="0">
                  <a:pos x="8" y="149"/>
                </a:cxn>
                <a:cxn ang="0">
                  <a:pos x="0" y="157"/>
                </a:cxn>
                <a:cxn ang="0">
                  <a:pos x="15" y="190"/>
                </a:cxn>
                <a:cxn ang="0">
                  <a:pos x="18" y="182"/>
                </a:cxn>
                <a:cxn ang="0">
                  <a:pos x="19" y="190"/>
                </a:cxn>
                <a:cxn ang="0">
                  <a:pos x="30" y="191"/>
                </a:cxn>
                <a:cxn ang="0">
                  <a:pos x="42" y="163"/>
                </a:cxn>
                <a:cxn ang="0">
                  <a:pos x="42" y="146"/>
                </a:cxn>
                <a:cxn ang="0">
                  <a:pos x="61" y="144"/>
                </a:cxn>
                <a:cxn ang="0">
                  <a:pos x="74" y="124"/>
                </a:cxn>
                <a:cxn ang="0">
                  <a:pos x="53" y="102"/>
                </a:cxn>
                <a:cxn ang="0">
                  <a:pos x="44" y="111"/>
                </a:cxn>
                <a:cxn ang="0">
                  <a:pos x="49" y="92"/>
                </a:cxn>
                <a:cxn ang="0">
                  <a:pos x="48" y="75"/>
                </a:cxn>
                <a:cxn ang="0">
                  <a:pos x="54" y="73"/>
                </a:cxn>
                <a:cxn ang="0">
                  <a:pos x="53" y="62"/>
                </a:cxn>
                <a:cxn ang="0">
                  <a:pos x="63" y="53"/>
                </a:cxn>
                <a:cxn ang="0">
                  <a:pos x="68" y="63"/>
                </a:cxn>
                <a:cxn ang="0">
                  <a:pos x="78" y="63"/>
                </a:cxn>
                <a:cxn ang="0">
                  <a:pos x="77" y="26"/>
                </a:cxn>
                <a:cxn ang="0">
                  <a:pos x="59" y="0"/>
                </a:cxn>
                <a:cxn ang="0">
                  <a:pos x="39" y="17"/>
                </a:cxn>
                <a:cxn ang="0">
                  <a:pos x="32" y="37"/>
                </a:cxn>
                <a:cxn ang="0">
                  <a:pos x="34" y="56"/>
                </a:cxn>
                <a:cxn ang="0">
                  <a:pos x="29" y="65"/>
                </a:cxn>
                <a:cxn ang="0">
                  <a:pos x="30" y="79"/>
                </a:cxn>
                <a:cxn ang="0">
                  <a:pos x="23" y="92"/>
                </a:cxn>
                <a:cxn ang="0">
                  <a:pos x="20" y="109"/>
                </a:cxn>
                <a:cxn ang="0">
                  <a:pos x="28" y="115"/>
                </a:cxn>
                <a:cxn ang="0">
                  <a:pos x="8" y="130"/>
                </a:cxn>
                <a:cxn ang="0">
                  <a:pos x="10" y="130"/>
                </a:cxn>
                <a:cxn ang="0">
                  <a:pos x="8" y="149"/>
                </a:cxn>
              </a:cxnLst>
              <a:rect l="txL" t="txT" r="txR" b="txB"/>
              <a:pathLst>
                <a:path w="79" h="192">
                  <a:moveTo>
                    <a:pt x="8" y="149"/>
                  </a:moveTo>
                  <a:lnTo>
                    <a:pt x="0" y="157"/>
                  </a:lnTo>
                  <a:lnTo>
                    <a:pt x="15" y="190"/>
                  </a:lnTo>
                  <a:lnTo>
                    <a:pt x="18" y="182"/>
                  </a:lnTo>
                  <a:lnTo>
                    <a:pt x="19" y="190"/>
                  </a:lnTo>
                  <a:lnTo>
                    <a:pt x="30" y="191"/>
                  </a:lnTo>
                  <a:lnTo>
                    <a:pt x="42" y="163"/>
                  </a:lnTo>
                  <a:lnTo>
                    <a:pt x="42" y="146"/>
                  </a:lnTo>
                  <a:lnTo>
                    <a:pt x="61" y="144"/>
                  </a:lnTo>
                  <a:lnTo>
                    <a:pt x="74" y="124"/>
                  </a:lnTo>
                  <a:lnTo>
                    <a:pt x="53" y="102"/>
                  </a:lnTo>
                  <a:lnTo>
                    <a:pt x="44" y="111"/>
                  </a:lnTo>
                  <a:lnTo>
                    <a:pt x="49" y="92"/>
                  </a:lnTo>
                  <a:lnTo>
                    <a:pt x="48" y="75"/>
                  </a:lnTo>
                  <a:lnTo>
                    <a:pt x="54" y="73"/>
                  </a:lnTo>
                  <a:lnTo>
                    <a:pt x="53" y="62"/>
                  </a:lnTo>
                  <a:lnTo>
                    <a:pt x="63" y="53"/>
                  </a:lnTo>
                  <a:lnTo>
                    <a:pt x="68" y="63"/>
                  </a:lnTo>
                  <a:lnTo>
                    <a:pt x="78" y="63"/>
                  </a:lnTo>
                  <a:lnTo>
                    <a:pt x="77" y="26"/>
                  </a:lnTo>
                  <a:lnTo>
                    <a:pt x="59" y="0"/>
                  </a:lnTo>
                  <a:lnTo>
                    <a:pt x="39" y="17"/>
                  </a:lnTo>
                  <a:lnTo>
                    <a:pt x="32" y="37"/>
                  </a:lnTo>
                  <a:lnTo>
                    <a:pt x="34" y="56"/>
                  </a:lnTo>
                  <a:lnTo>
                    <a:pt x="29" y="65"/>
                  </a:lnTo>
                  <a:lnTo>
                    <a:pt x="30" y="79"/>
                  </a:lnTo>
                  <a:lnTo>
                    <a:pt x="23" y="92"/>
                  </a:lnTo>
                  <a:lnTo>
                    <a:pt x="20" y="109"/>
                  </a:lnTo>
                  <a:lnTo>
                    <a:pt x="28" y="115"/>
                  </a:lnTo>
                  <a:lnTo>
                    <a:pt x="8" y="130"/>
                  </a:lnTo>
                  <a:lnTo>
                    <a:pt x="10" y="130"/>
                  </a:lnTo>
                  <a:lnTo>
                    <a:pt x="8" y="14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49" name="Freeform 87"/>
            <p:cNvSpPr/>
            <p:nvPr/>
          </p:nvSpPr>
          <p:spPr>
            <a:xfrm>
              <a:off x="3389" y="3372"/>
              <a:ext cx="14" cy="13"/>
            </a:xfrm>
            <a:custGeom>
              <a:avLst/>
              <a:gdLst>
                <a:gd name="txL" fmla="*/ 0 w 14"/>
                <a:gd name="txT" fmla="*/ 0 h 13"/>
                <a:gd name="txR" fmla="*/ 14 w 14"/>
                <a:gd name="txB" fmla="*/ 13 h 13"/>
              </a:gdLst>
              <a:ahLst/>
              <a:cxnLst>
                <a:cxn ang="0">
                  <a:pos x="3" y="0"/>
                </a:cxn>
                <a:cxn ang="0">
                  <a:pos x="13" y="0"/>
                </a:cxn>
                <a:cxn ang="0">
                  <a:pos x="8" y="12"/>
                </a:cxn>
                <a:cxn ang="0">
                  <a:pos x="0" y="1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</a:cxnLst>
              <a:rect l="txL" t="txT" r="txR" b="txB"/>
              <a:pathLst>
                <a:path w="14" h="13">
                  <a:moveTo>
                    <a:pt x="3" y="0"/>
                  </a:moveTo>
                  <a:lnTo>
                    <a:pt x="13" y="0"/>
                  </a:lnTo>
                  <a:lnTo>
                    <a:pt x="8" y="12"/>
                  </a:lnTo>
                  <a:lnTo>
                    <a:pt x="0" y="12"/>
                  </a:lnTo>
                  <a:lnTo>
                    <a:pt x="3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0" name="Freeform 88"/>
            <p:cNvSpPr/>
            <p:nvPr/>
          </p:nvSpPr>
          <p:spPr>
            <a:xfrm>
              <a:off x="3452" y="3346"/>
              <a:ext cx="43" cy="53"/>
            </a:xfrm>
            <a:custGeom>
              <a:avLst/>
              <a:gdLst>
                <a:gd name="txL" fmla="*/ 0 w 43"/>
                <a:gd name="txT" fmla="*/ 0 h 53"/>
                <a:gd name="txR" fmla="*/ 43 w 43"/>
                <a:gd name="txB" fmla="*/ 53 h 53"/>
              </a:gdLst>
              <a:ahLst/>
              <a:cxnLst>
                <a:cxn ang="0">
                  <a:pos x="17" y="4"/>
                </a:cxn>
                <a:cxn ang="0">
                  <a:pos x="42" y="0"/>
                </a:cxn>
                <a:cxn ang="0">
                  <a:pos x="38" y="20"/>
                </a:cxn>
                <a:cxn ang="0">
                  <a:pos x="26" y="24"/>
                </a:cxn>
                <a:cxn ang="0">
                  <a:pos x="25" y="35"/>
                </a:cxn>
                <a:cxn ang="0">
                  <a:pos x="12" y="35"/>
                </a:cxn>
                <a:cxn ang="0">
                  <a:pos x="2" y="52"/>
                </a:cxn>
                <a:cxn ang="0">
                  <a:pos x="0" y="38"/>
                </a:cxn>
                <a:cxn ang="0">
                  <a:pos x="17" y="4"/>
                </a:cxn>
                <a:cxn ang="0">
                  <a:pos x="25" y="2"/>
                </a:cxn>
                <a:cxn ang="0">
                  <a:pos x="25" y="2"/>
                </a:cxn>
                <a:cxn ang="0">
                  <a:pos x="17" y="4"/>
                </a:cxn>
              </a:cxnLst>
              <a:rect l="txL" t="txT" r="txR" b="txB"/>
              <a:pathLst>
                <a:path w="43" h="53">
                  <a:moveTo>
                    <a:pt x="17" y="4"/>
                  </a:moveTo>
                  <a:lnTo>
                    <a:pt x="42" y="0"/>
                  </a:lnTo>
                  <a:lnTo>
                    <a:pt x="38" y="20"/>
                  </a:lnTo>
                  <a:lnTo>
                    <a:pt x="26" y="24"/>
                  </a:lnTo>
                  <a:lnTo>
                    <a:pt x="25" y="35"/>
                  </a:lnTo>
                  <a:lnTo>
                    <a:pt x="12" y="35"/>
                  </a:lnTo>
                  <a:lnTo>
                    <a:pt x="2" y="52"/>
                  </a:lnTo>
                  <a:lnTo>
                    <a:pt x="0" y="38"/>
                  </a:lnTo>
                  <a:lnTo>
                    <a:pt x="17" y="4"/>
                  </a:lnTo>
                  <a:lnTo>
                    <a:pt x="25" y="2"/>
                  </a:lnTo>
                  <a:lnTo>
                    <a:pt x="17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1" name="Freeform 89"/>
            <p:cNvSpPr/>
            <p:nvPr/>
          </p:nvSpPr>
          <p:spPr>
            <a:xfrm>
              <a:off x="3482" y="3333"/>
              <a:ext cx="76" cy="67"/>
            </a:xfrm>
            <a:custGeom>
              <a:avLst/>
              <a:gdLst>
                <a:gd name="txL" fmla="*/ 0 w 76"/>
                <a:gd name="txT" fmla="*/ 0 h 67"/>
                <a:gd name="txR" fmla="*/ 76 w 76"/>
                <a:gd name="txB" fmla="*/ 67 h 67"/>
              </a:gdLst>
              <a:ahLst/>
              <a:cxnLst>
                <a:cxn ang="0">
                  <a:pos x="0" y="51"/>
                </a:cxn>
                <a:cxn ang="0">
                  <a:pos x="13" y="66"/>
                </a:cxn>
                <a:cxn ang="0">
                  <a:pos x="26" y="54"/>
                </a:cxn>
                <a:cxn ang="0">
                  <a:pos x="33" y="63"/>
                </a:cxn>
                <a:cxn ang="0">
                  <a:pos x="37" y="59"/>
                </a:cxn>
                <a:cxn ang="0">
                  <a:pos x="37" y="45"/>
                </a:cxn>
                <a:cxn ang="0">
                  <a:pos x="48" y="40"/>
                </a:cxn>
                <a:cxn ang="0">
                  <a:pos x="58" y="17"/>
                </a:cxn>
                <a:cxn ang="0">
                  <a:pos x="75" y="11"/>
                </a:cxn>
                <a:cxn ang="0">
                  <a:pos x="55" y="0"/>
                </a:cxn>
                <a:cxn ang="0">
                  <a:pos x="48" y="11"/>
                </a:cxn>
                <a:cxn ang="0">
                  <a:pos x="40" y="8"/>
                </a:cxn>
                <a:cxn ang="0">
                  <a:pos x="41" y="20"/>
                </a:cxn>
                <a:cxn ang="0">
                  <a:pos x="12" y="3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</a:cxnLst>
              <a:rect l="txL" t="txT" r="txR" b="txB"/>
              <a:pathLst>
                <a:path w="76" h="67">
                  <a:moveTo>
                    <a:pt x="0" y="51"/>
                  </a:moveTo>
                  <a:lnTo>
                    <a:pt x="13" y="66"/>
                  </a:lnTo>
                  <a:lnTo>
                    <a:pt x="26" y="54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37" y="45"/>
                  </a:lnTo>
                  <a:lnTo>
                    <a:pt x="48" y="40"/>
                  </a:lnTo>
                  <a:lnTo>
                    <a:pt x="58" y="17"/>
                  </a:lnTo>
                  <a:lnTo>
                    <a:pt x="75" y="11"/>
                  </a:lnTo>
                  <a:lnTo>
                    <a:pt x="55" y="0"/>
                  </a:lnTo>
                  <a:lnTo>
                    <a:pt x="48" y="11"/>
                  </a:lnTo>
                  <a:lnTo>
                    <a:pt x="40" y="8"/>
                  </a:lnTo>
                  <a:lnTo>
                    <a:pt x="41" y="20"/>
                  </a:lnTo>
                  <a:lnTo>
                    <a:pt x="12" y="34"/>
                  </a:lnTo>
                  <a:lnTo>
                    <a:pt x="0" y="5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2" name="Freeform 90"/>
            <p:cNvSpPr/>
            <p:nvPr/>
          </p:nvSpPr>
          <p:spPr>
            <a:xfrm>
              <a:off x="3556" y="3335"/>
              <a:ext cx="50" cy="61"/>
            </a:xfrm>
            <a:custGeom>
              <a:avLst/>
              <a:gdLst>
                <a:gd name="txL" fmla="*/ 0 w 50"/>
                <a:gd name="txT" fmla="*/ 0 h 61"/>
                <a:gd name="txR" fmla="*/ 50 w 50"/>
                <a:gd name="txB" fmla="*/ 61 h 61"/>
              </a:gdLst>
              <a:ahLst/>
              <a:cxnLst>
                <a:cxn ang="0">
                  <a:pos x="0" y="35"/>
                </a:cxn>
                <a:cxn ang="0">
                  <a:pos x="15" y="35"/>
                </a:cxn>
                <a:cxn ang="0">
                  <a:pos x="21" y="57"/>
                </a:cxn>
                <a:cxn ang="0">
                  <a:pos x="27" y="60"/>
                </a:cxn>
                <a:cxn ang="0">
                  <a:pos x="48" y="18"/>
                </a:cxn>
                <a:cxn ang="0">
                  <a:pos x="49" y="0"/>
                </a:cxn>
                <a:cxn ang="0">
                  <a:pos x="28" y="23"/>
                </a:cxn>
                <a:cxn ang="0">
                  <a:pos x="12" y="15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0" y="35"/>
                </a:cxn>
              </a:cxnLst>
              <a:rect l="txL" t="txT" r="txR" b="txB"/>
              <a:pathLst>
                <a:path w="50" h="61">
                  <a:moveTo>
                    <a:pt x="0" y="35"/>
                  </a:moveTo>
                  <a:lnTo>
                    <a:pt x="15" y="35"/>
                  </a:lnTo>
                  <a:lnTo>
                    <a:pt x="21" y="57"/>
                  </a:lnTo>
                  <a:lnTo>
                    <a:pt x="27" y="60"/>
                  </a:lnTo>
                  <a:lnTo>
                    <a:pt x="48" y="18"/>
                  </a:lnTo>
                  <a:lnTo>
                    <a:pt x="49" y="0"/>
                  </a:lnTo>
                  <a:lnTo>
                    <a:pt x="28" y="23"/>
                  </a:lnTo>
                  <a:lnTo>
                    <a:pt x="12" y="15"/>
                  </a:lnTo>
                  <a:lnTo>
                    <a:pt x="1" y="34"/>
                  </a:lnTo>
                  <a:lnTo>
                    <a:pt x="0" y="3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3" name="Freeform 91"/>
            <p:cNvSpPr/>
            <p:nvPr/>
          </p:nvSpPr>
          <p:spPr>
            <a:xfrm>
              <a:off x="3604" y="3330"/>
              <a:ext cx="93" cy="52"/>
            </a:xfrm>
            <a:custGeom>
              <a:avLst/>
              <a:gdLst>
                <a:gd name="txL" fmla="*/ 0 w 93"/>
                <a:gd name="txT" fmla="*/ 0 h 52"/>
                <a:gd name="txR" fmla="*/ 93 w 93"/>
                <a:gd name="txB" fmla="*/ 52 h 52"/>
              </a:gdLst>
              <a:ahLst/>
              <a:cxnLst>
                <a:cxn ang="0">
                  <a:pos x="1" y="48"/>
                </a:cxn>
                <a:cxn ang="0">
                  <a:pos x="12" y="28"/>
                </a:cxn>
                <a:cxn ang="0">
                  <a:pos x="21" y="23"/>
                </a:cxn>
                <a:cxn ang="0">
                  <a:pos x="10" y="20"/>
                </a:cxn>
                <a:cxn ang="0">
                  <a:pos x="18" y="5"/>
                </a:cxn>
                <a:cxn ang="0">
                  <a:pos x="31" y="0"/>
                </a:cxn>
                <a:cxn ang="0">
                  <a:pos x="30" y="8"/>
                </a:cxn>
                <a:cxn ang="0">
                  <a:pos x="48" y="6"/>
                </a:cxn>
                <a:cxn ang="0">
                  <a:pos x="86" y="2"/>
                </a:cxn>
                <a:cxn ang="0">
                  <a:pos x="86" y="22"/>
                </a:cxn>
                <a:cxn ang="0">
                  <a:pos x="92" y="28"/>
                </a:cxn>
                <a:cxn ang="0">
                  <a:pos x="75" y="40"/>
                </a:cxn>
                <a:cxn ang="0">
                  <a:pos x="43" y="40"/>
                </a:cxn>
                <a:cxn ang="0">
                  <a:pos x="29" y="51"/>
                </a:cxn>
                <a:cxn ang="0">
                  <a:pos x="20" y="45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1" y="48"/>
                </a:cxn>
              </a:cxnLst>
              <a:rect l="txL" t="txT" r="txR" b="txB"/>
              <a:pathLst>
                <a:path w="93" h="52">
                  <a:moveTo>
                    <a:pt x="1" y="48"/>
                  </a:moveTo>
                  <a:lnTo>
                    <a:pt x="12" y="28"/>
                  </a:lnTo>
                  <a:lnTo>
                    <a:pt x="21" y="23"/>
                  </a:lnTo>
                  <a:lnTo>
                    <a:pt x="10" y="20"/>
                  </a:lnTo>
                  <a:lnTo>
                    <a:pt x="18" y="5"/>
                  </a:lnTo>
                  <a:lnTo>
                    <a:pt x="31" y="0"/>
                  </a:lnTo>
                  <a:lnTo>
                    <a:pt x="30" y="8"/>
                  </a:lnTo>
                  <a:lnTo>
                    <a:pt x="48" y="6"/>
                  </a:lnTo>
                  <a:lnTo>
                    <a:pt x="86" y="2"/>
                  </a:lnTo>
                  <a:lnTo>
                    <a:pt x="86" y="22"/>
                  </a:lnTo>
                  <a:lnTo>
                    <a:pt x="92" y="28"/>
                  </a:lnTo>
                  <a:lnTo>
                    <a:pt x="75" y="40"/>
                  </a:lnTo>
                  <a:lnTo>
                    <a:pt x="43" y="40"/>
                  </a:lnTo>
                  <a:lnTo>
                    <a:pt x="29" y="51"/>
                  </a:lnTo>
                  <a:lnTo>
                    <a:pt x="20" y="45"/>
                  </a:lnTo>
                  <a:lnTo>
                    <a:pt x="0" y="49"/>
                  </a:lnTo>
                  <a:lnTo>
                    <a:pt x="1" y="4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4" name="Freeform 92"/>
            <p:cNvSpPr/>
            <p:nvPr/>
          </p:nvSpPr>
          <p:spPr>
            <a:xfrm>
              <a:off x="3730" y="3327"/>
              <a:ext cx="22" cy="24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" y="23"/>
                </a:cxn>
                <a:cxn ang="0">
                  <a:pos x="11" y="23"/>
                </a:cxn>
                <a:cxn ang="0">
                  <a:pos x="21" y="3"/>
                </a:cxn>
                <a:cxn ang="0">
                  <a:pos x="16" y="0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1" y="23"/>
                </a:cxn>
              </a:cxnLst>
              <a:rect l="txL" t="txT" r="txR" b="txB"/>
              <a:pathLst>
                <a:path w="22" h="24">
                  <a:moveTo>
                    <a:pt x="1" y="23"/>
                  </a:moveTo>
                  <a:lnTo>
                    <a:pt x="11" y="23"/>
                  </a:lnTo>
                  <a:lnTo>
                    <a:pt x="21" y="3"/>
                  </a:lnTo>
                  <a:lnTo>
                    <a:pt x="16" y="0"/>
                  </a:lnTo>
                  <a:lnTo>
                    <a:pt x="0" y="23"/>
                  </a:lnTo>
                  <a:lnTo>
                    <a:pt x="1" y="2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5" name="Freeform 93"/>
            <p:cNvSpPr/>
            <p:nvPr/>
          </p:nvSpPr>
          <p:spPr>
            <a:xfrm>
              <a:off x="3904" y="3315"/>
              <a:ext cx="14" cy="17"/>
            </a:xfrm>
            <a:custGeom>
              <a:avLst/>
              <a:gdLst>
                <a:gd name="txL" fmla="*/ 0 w 14"/>
                <a:gd name="txT" fmla="*/ 0 h 17"/>
                <a:gd name="txR" fmla="*/ 14 w 14"/>
                <a:gd name="txB" fmla="*/ 17 h 17"/>
              </a:gdLst>
              <a:ahLst/>
              <a:cxnLst>
                <a:cxn ang="0">
                  <a:pos x="0" y="3"/>
                </a:cxn>
                <a:cxn ang="0">
                  <a:pos x="9" y="0"/>
                </a:cxn>
                <a:cxn ang="0">
                  <a:pos x="13" y="9"/>
                </a:cxn>
                <a:cxn ang="0">
                  <a:pos x="4" y="16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txL" t="txT" r="txR" b="txB"/>
              <a:pathLst>
                <a:path w="14" h="17">
                  <a:moveTo>
                    <a:pt x="0" y="3"/>
                  </a:moveTo>
                  <a:lnTo>
                    <a:pt x="9" y="0"/>
                  </a:lnTo>
                  <a:lnTo>
                    <a:pt x="13" y="9"/>
                  </a:lnTo>
                  <a:lnTo>
                    <a:pt x="4" y="16"/>
                  </a:lnTo>
                  <a:lnTo>
                    <a:pt x="0" y="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6" name="Freeform 94"/>
            <p:cNvSpPr/>
            <p:nvPr/>
          </p:nvSpPr>
          <p:spPr>
            <a:xfrm>
              <a:off x="3503" y="3357"/>
              <a:ext cx="426" cy="295"/>
            </a:xfrm>
            <a:custGeom>
              <a:avLst/>
              <a:gdLst>
                <a:gd name="txL" fmla="*/ 0 w 426"/>
                <a:gd name="txT" fmla="*/ 0 h 295"/>
                <a:gd name="txR" fmla="*/ 426 w 426"/>
                <a:gd name="txB" fmla="*/ 295 h 295"/>
              </a:gdLst>
              <a:ahLst/>
              <a:cxnLst>
                <a:cxn ang="0">
                  <a:pos x="116" y="121"/>
                </a:cxn>
                <a:cxn ang="0">
                  <a:pos x="69" y="143"/>
                </a:cxn>
                <a:cxn ang="0">
                  <a:pos x="26" y="178"/>
                </a:cxn>
                <a:cxn ang="0">
                  <a:pos x="26" y="213"/>
                </a:cxn>
                <a:cxn ang="0">
                  <a:pos x="17" y="231"/>
                </a:cxn>
                <a:cxn ang="0">
                  <a:pos x="35" y="238"/>
                </a:cxn>
                <a:cxn ang="0">
                  <a:pos x="19" y="255"/>
                </a:cxn>
                <a:cxn ang="0">
                  <a:pos x="3" y="265"/>
                </a:cxn>
                <a:cxn ang="0">
                  <a:pos x="0" y="287"/>
                </a:cxn>
                <a:cxn ang="0">
                  <a:pos x="44" y="294"/>
                </a:cxn>
                <a:cxn ang="0">
                  <a:pos x="56" y="281"/>
                </a:cxn>
                <a:cxn ang="0">
                  <a:pos x="68" y="282"/>
                </a:cxn>
                <a:cxn ang="0">
                  <a:pos x="75" y="267"/>
                </a:cxn>
                <a:cxn ang="0">
                  <a:pos x="86" y="262"/>
                </a:cxn>
                <a:cxn ang="0">
                  <a:pos x="97" y="268"/>
                </a:cxn>
                <a:cxn ang="0">
                  <a:pos x="111" y="260"/>
                </a:cxn>
                <a:cxn ang="0">
                  <a:pos x="122" y="238"/>
                </a:cxn>
                <a:cxn ang="0">
                  <a:pos x="142" y="234"/>
                </a:cxn>
                <a:cxn ang="0">
                  <a:pos x="181" y="169"/>
                </a:cxn>
                <a:cxn ang="0">
                  <a:pos x="181" y="169"/>
                </a:cxn>
                <a:cxn ang="0">
                  <a:pos x="198" y="154"/>
                </a:cxn>
                <a:cxn ang="0">
                  <a:pos x="228" y="133"/>
                </a:cxn>
                <a:cxn ang="0">
                  <a:pos x="279" y="117"/>
                </a:cxn>
                <a:cxn ang="0">
                  <a:pos x="303" y="94"/>
                </a:cxn>
                <a:cxn ang="0">
                  <a:pos x="333" y="96"/>
                </a:cxn>
                <a:cxn ang="0">
                  <a:pos x="353" y="64"/>
                </a:cxn>
                <a:cxn ang="0">
                  <a:pos x="373" y="63"/>
                </a:cxn>
                <a:cxn ang="0">
                  <a:pos x="392" y="51"/>
                </a:cxn>
                <a:cxn ang="0">
                  <a:pos x="425" y="9"/>
                </a:cxn>
                <a:cxn ang="0">
                  <a:pos x="394" y="0"/>
                </a:cxn>
                <a:cxn ang="0">
                  <a:pos x="344" y="19"/>
                </a:cxn>
                <a:cxn ang="0">
                  <a:pos x="323" y="13"/>
                </a:cxn>
                <a:cxn ang="0">
                  <a:pos x="288" y="29"/>
                </a:cxn>
                <a:cxn ang="0">
                  <a:pos x="273" y="22"/>
                </a:cxn>
                <a:cxn ang="0">
                  <a:pos x="248" y="27"/>
                </a:cxn>
                <a:cxn ang="0">
                  <a:pos x="193" y="41"/>
                </a:cxn>
                <a:cxn ang="0">
                  <a:pos x="184" y="75"/>
                </a:cxn>
                <a:cxn ang="0">
                  <a:pos x="173" y="79"/>
                </a:cxn>
                <a:cxn ang="0">
                  <a:pos x="169" y="92"/>
                </a:cxn>
                <a:cxn ang="0">
                  <a:pos x="147" y="102"/>
                </a:cxn>
                <a:cxn ang="0">
                  <a:pos x="125" y="121"/>
                </a:cxn>
                <a:cxn ang="0">
                  <a:pos x="116" y="121"/>
                </a:cxn>
              </a:cxnLst>
              <a:rect l="txL" t="txT" r="txR" b="txB"/>
              <a:pathLst>
                <a:path w="426" h="295">
                  <a:moveTo>
                    <a:pt x="116" y="121"/>
                  </a:moveTo>
                  <a:lnTo>
                    <a:pt x="69" y="143"/>
                  </a:lnTo>
                  <a:lnTo>
                    <a:pt x="26" y="178"/>
                  </a:lnTo>
                  <a:lnTo>
                    <a:pt x="26" y="213"/>
                  </a:lnTo>
                  <a:lnTo>
                    <a:pt x="17" y="231"/>
                  </a:lnTo>
                  <a:lnTo>
                    <a:pt x="35" y="238"/>
                  </a:lnTo>
                  <a:lnTo>
                    <a:pt x="19" y="255"/>
                  </a:lnTo>
                  <a:lnTo>
                    <a:pt x="3" y="265"/>
                  </a:lnTo>
                  <a:lnTo>
                    <a:pt x="0" y="287"/>
                  </a:lnTo>
                  <a:lnTo>
                    <a:pt x="44" y="294"/>
                  </a:lnTo>
                  <a:lnTo>
                    <a:pt x="56" y="281"/>
                  </a:lnTo>
                  <a:lnTo>
                    <a:pt x="68" y="282"/>
                  </a:lnTo>
                  <a:lnTo>
                    <a:pt x="75" y="267"/>
                  </a:lnTo>
                  <a:lnTo>
                    <a:pt x="86" y="262"/>
                  </a:lnTo>
                  <a:lnTo>
                    <a:pt x="97" y="268"/>
                  </a:lnTo>
                  <a:lnTo>
                    <a:pt x="111" y="260"/>
                  </a:lnTo>
                  <a:lnTo>
                    <a:pt x="122" y="238"/>
                  </a:lnTo>
                  <a:lnTo>
                    <a:pt x="142" y="234"/>
                  </a:lnTo>
                  <a:lnTo>
                    <a:pt x="181" y="169"/>
                  </a:lnTo>
                  <a:lnTo>
                    <a:pt x="198" y="154"/>
                  </a:lnTo>
                  <a:lnTo>
                    <a:pt x="228" y="133"/>
                  </a:lnTo>
                  <a:lnTo>
                    <a:pt x="279" y="117"/>
                  </a:lnTo>
                  <a:lnTo>
                    <a:pt x="303" y="94"/>
                  </a:lnTo>
                  <a:lnTo>
                    <a:pt x="333" y="96"/>
                  </a:lnTo>
                  <a:lnTo>
                    <a:pt x="353" y="64"/>
                  </a:lnTo>
                  <a:lnTo>
                    <a:pt x="373" y="63"/>
                  </a:lnTo>
                  <a:lnTo>
                    <a:pt x="392" y="51"/>
                  </a:lnTo>
                  <a:lnTo>
                    <a:pt x="425" y="9"/>
                  </a:lnTo>
                  <a:lnTo>
                    <a:pt x="394" y="0"/>
                  </a:lnTo>
                  <a:lnTo>
                    <a:pt x="344" y="19"/>
                  </a:lnTo>
                  <a:lnTo>
                    <a:pt x="323" y="13"/>
                  </a:lnTo>
                  <a:lnTo>
                    <a:pt x="288" y="29"/>
                  </a:lnTo>
                  <a:lnTo>
                    <a:pt x="273" y="22"/>
                  </a:lnTo>
                  <a:lnTo>
                    <a:pt x="248" y="27"/>
                  </a:lnTo>
                  <a:lnTo>
                    <a:pt x="193" y="41"/>
                  </a:lnTo>
                  <a:lnTo>
                    <a:pt x="184" y="75"/>
                  </a:lnTo>
                  <a:lnTo>
                    <a:pt x="173" y="79"/>
                  </a:lnTo>
                  <a:lnTo>
                    <a:pt x="169" y="92"/>
                  </a:lnTo>
                  <a:lnTo>
                    <a:pt x="147" y="102"/>
                  </a:lnTo>
                  <a:lnTo>
                    <a:pt x="125" y="121"/>
                  </a:lnTo>
                  <a:lnTo>
                    <a:pt x="116" y="12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7" name="Freeform 95"/>
            <p:cNvSpPr/>
            <p:nvPr/>
          </p:nvSpPr>
          <p:spPr>
            <a:xfrm>
              <a:off x="3486" y="3609"/>
              <a:ext cx="24" cy="35"/>
            </a:xfrm>
            <a:custGeom>
              <a:avLst/>
              <a:gdLst>
                <a:gd name="txL" fmla="*/ 0 w 24"/>
                <a:gd name="txT" fmla="*/ 0 h 35"/>
                <a:gd name="txR" fmla="*/ 24 w 24"/>
                <a:gd name="txB" fmla="*/ 35 h 35"/>
              </a:gdLst>
              <a:ahLst/>
              <a:cxnLst>
                <a:cxn ang="0">
                  <a:pos x="10" y="0"/>
                </a:cxn>
                <a:cxn ang="0">
                  <a:pos x="23" y="3"/>
                </a:cxn>
                <a:cxn ang="0">
                  <a:pos x="5" y="34"/>
                </a:cxn>
                <a:cxn ang="0">
                  <a:pos x="0" y="21"/>
                </a:cxn>
                <a:cxn ang="0">
                  <a:pos x="12" y="2"/>
                </a:cxn>
                <a:cxn ang="0">
                  <a:pos x="11" y="2"/>
                </a:cxn>
                <a:cxn ang="0">
                  <a:pos x="10" y="0"/>
                </a:cxn>
              </a:cxnLst>
              <a:rect l="txL" t="txT" r="txR" b="txB"/>
              <a:pathLst>
                <a:path w="24" h="35">
                  <a:moveTo>
                    <a:pt x="10" y="0"/>
                  </a:moveTo>
                  <a:lnTo>
                    <a:pt x="23" y="3"/>
                  </a:lnTo>
                  <a:lnTo>
                    <a:pt x="5" y="34"/>
                  </a:lnTo>
                  <a:lnTo>
                    <a:pt x="0" y="21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1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8" name="Freeform 96"/>
            <p:cNvSpPr/>
            <p:nvPr/>
          </p:nvSpPr>
          <p:spPr>
            <a:xfrm>
              <a:off x="3440" y="3653"/>
              <a:ext cx="70" cy="71"/>
            </a:xfrm>
            <a:custGeom>
              <a:avLst/>
              <a:gdLst>
                <a:gd name="txL" fmla="*/ 0 w 70"/>
                <a:gd name="txT" fmla="*/ 0 h 71"/>
                <a:gd name="txR" fmla="*/ 70 w 70"/>
                <a:gd name="txB" fmla="*/ 71 h 71"/>
              </a:gdLst>
              <a:ahLst/>
              <a:cxnLst>
                <a:cxn ang="0">
                  <a:pos x="3" y="43"/>
                </a:cxn>
                <a:cxn ang="0">
                  <a:pos x="16" y="43"/>
                </a:cxn>
                <a:cxn ang="0">
                  <a:pos x="38" y="31"/>
                </a:cxn>
                <a:cxn ang="0">
                  <a:pos x="65" y="0"/>
                </a:cxn>
                <a:cxn ang="0">
                  <a:pos x="69" y="5"/>
                </a:cxn>
                <a:cxn ang="0">
                  <a:pos x="57" y="19"/>
                </a:cxn>
                <a:cxn ang="0">
                  <a:pos x="64" y="25"/>
                </a:cxn>
                <a:cxn ang="0">
                  <a:pos x="64" y="38"/>
                </a:cxn>
                <a:cxn ang="0">
                  <a:pos x="47" y="38"/>
                </a:cxn>
                <a:cxn ang="0">
                  <a:pos x="40" y="59"/>
                </a:cxn>
                <a:cxn ang="0">
                  <a:pos x="31" y="55"/>
                </a:cxn>
                <a:cxn ang="0">
                  <a:pos x="16" y="64"/>
                </a:cxn>
                <a:cxn ang="0">
                  <a:pos x="0" y="70"/>
                </a:cxn>
                <a:cxn ang="0">
                  <a:pos x="4" y="43"/>
                </a:cxn>
                <a:cxn ang="0">
                  <a:pos x="4" y="43"/>
                </a:cxn>
                <a:cxn ang="0">
                  <a:pos x="3" y="43"/>
                </a:cxn>
              </a:cxnLst>
              <a:rect l="txL" t="txT" r="txR" b="txB"/>
              <a:pathLst>
                <a:path w="70" h="71">
                  <a:moveTo>
                    <a:pt x="3" y="43"/>
                  </a:moveTo>
                  <a:lnTo>
                    <a:pt x="16" y="43"/>
                  </a:lnTo>
                  <a:lnTo>
                    <a:pt x="38" y="31"/>
                  </a:lnTo>
                  <a:lnTo>
                    <a:pt x="65" y="0"/>
                  </a:lnTo>
                  <a:lnTo>
                    <a:pt x="69" y="5"/>
                  </a:lnTo>
                  <a:lnTo>
                    <a:pt x="57" y="19"/>
                  </a:lnTo>
                  <a:lnTo>
                    <a:pt x="64" y="25"/>
                  </a:lnTo>
                  <a:lnTo>
                    <a:pt x="64" y="38"/>
                  </a:lnTo>
                  <a:lnTo>
                    <a:pt x="47" y="38"/>
                  </a:lnTo>
                  <a:lnTo>
                    <a:pt x="40" y="59"/>
                  </a:lnTo>
                  <a:lnTo>
                    <a:pt x="31" y="55"/>
                  </a:lnTo>
                  <a:lnTo>
                    <a:pt x="16" y="64"/>
                  </a:lnTo>
                  <a:lnTo>
                    <a:pt x="0" y="70"/>
                  </a:lnTo>
                  <a:lnTo>
                    <a:pt x="4" y="43"/>
                  </a:lnTo>
                  <a:lnTo>
                    <a:pt x="3" y="4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59" name="Freeform 97"/>
            <p:cNvSpPr/>
            <p:nvPr/>
          </p:nvSpPr>
          <p:spPr>
            <a:xfrm>
              <a:off x="4094" y="3335"/>
              <a:ext cx="24" cy="16"/>
            </a:xfrm>
            <a:custGeom>
              <a:avLst/>
              <a:gdLst>
                <a:gd name="txL" fmla="*/ 0 w 24"/>
                <a:gd name="txT" fmla="*/ 0 h 16"/>
                <a:gd name="txR" fmla="*/ 24 w 24"/>
                <a:gd name="txB" fmla="*/ 16 h 16"/>
              </a:gdLst>
              <a:ahLst/>
              <a:cxnLst>
                <a:cxn ang="0">
                  <a:pos x="0" y="1"/>
                </a:cxn>
                <a:cxn ang="0">
                  <a:pos x="15" y="1"/>
                </a:cxn>
                <a:cxn ang="0">
                  <a:pos x="23" y="15"/>
                </a:cxn>
                <a:cxn ang="0">
                  <a:pos x="4" y="1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txL" t="txT" r="txR" b="txB"/>
              <a:pathLst>
                <a:path w="24" h="16">
                  <a:moveTo>
                    <a:pt x="0" y="1"/>
                  </a:moveTo>
                  <a:lnTo>
                    <a:pt x="15" y="1"/>
                  </a:lnTo>
                  <a:lnTo>
                    <a:pt x="23" y="15"/>
                  </a:lnTo>
                  <a:lnTo>
                    <a:pt x="4" y="1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0" name="Freeform 98"/>
            <p:cNvSpPr/>
            <p:nvPr/>
          </p:nvSpPr>
          <p:spPr>
            <a:xfrm>
              <a:off x="4162" y="3278"/>
              <a:ext cx="45" cy="36"/>
            </a:xfrm>
            <a:custGeom>
              <a:avLst/>
              <a:gdLst>
                <a:gd name="txL" fmla="*/ 0 w 45"/>
                <a:gd name="txT" fmla="*/ 0 h 36"/>
                <a:gd name="txR" fmla="*/ 45 w 45"/>
                <a:gd name="txB" fmla="*/ 36 h 36"/>
              </a:gdLst>
              <a:ahLst/>
              <a:cxnLst>
                <a:cxn ang="0">
                  <a:pos x="0" y="12"/>
                </a:cxn>
                <a:cxn ang="0">
                  <a:pos x="7" y="23"/>
                </a:cxn>
                <a:cxn ang="0">
                  <a:pos x="18" y="0"/>
                </a:cxn>
                <a:cxn ang="0">
                  <a:pos x="31" y="0"/>
                </a:cxn>
                <a:cxn ang="0">
                  <a:pos x="44" y="9"/>
                </a:cxn>
                <a:cxn ang="0">
                  <a:pos x="42" y="12"/>
                </a:cxn>
                <a:cxn ang="0">
                  <a:pos x="44" y="16"/>
                </a:cxn>
                <a:cxn ang="0">
                  <a:pos x="41" y="24"/>
                </a:cxn>
                <a:cxn ang="0">
                  <a:pos x="38" y="28"/>
                </a:cxn>
                <a:cxn ang="0">
                  <a:pos x="36" y="35"/>
                </a:cxn>
                <a:cxn ang="0">
                  <a:pos x="22" y="35"/>
                </a:cxn>
                <a:cxn ang="0">
                  <a:pos x="7" y="9"/>
                </a:cxn>
                <a:cxn ang="0">
                  <a:pos x="0" y="12"/>
                </a:cxn>
                <a:cxn ang="0">
                  <a:pos x="0" y="12"/>
                </a:cxn>
              </a:cxnLst>
              <a:rect l="txL" t="txT" r="txR" b="txB"/>
              <a:pathLst>
                <a:path w="45" h="36">
                  <a:moveTo>
                    <a:pt x="0" y="12"/>
                  </a:moveTo>
                  <a:lnTo>
                    <a:pt x="7" y="23"/>
                  </a:lnTo>
                  <a:lnTo>
                    <a:pt x="18" y="0"/>
                  </a:lnTo>
                  <a:lnTo>
                    <a:pt x="31" y="0"/>
                  </a:lnTo>
                  <a:lnTo>
                    <a:pt x="44" y="9"/>
                  </a:lnTo>
                  <a:lnTo>
                    <a:pt x="42" y="12"/>
                  </a:lnTo>
                  <a:lnTo>
                    <a:pt x="44" y="16"/>
                  </a:lnTo>
                  <a:lnTo>
                    <a:pt x="41" y="24"/>
                  </a:lnTo>
                  <a:lnTo>
                    <a:pt x="38" y="28"/>
                  </a:lnTo>
                  <a:lnTo>
                    <a:pt x="36" y="35"/>
                  </a:lnTo>
                  <a:lnTo>
                    <a:pt x="22" y="35"/>
                  </a:lnTo>
                  <a:lnTo>
                    <a:pt x="7" y="9"/>
                  </a:lnTo>
                  <a:lnTo>
                    <a:pt x="0" y="1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1" name="Freeform 99"/>
            <p:cNvSpPr/>
            <p:nvPr/>
          </p:nvSpPr>
          <p:spPr>
            <a:xfrm>
              <a:off x="4202" y="3318"/>
              <a:ext cx="11" cy="21"/>
            </a:xfrm>
            <a:custGeom>
              <a:avLst/>
              <a:gdLst>
                <a:gd name="txL" fmla="*/ 0 w 11"/>
                <a:gd name="txT" fmla="*/ 0 h 21"/>
                <a:gd name="txR" fmla="*/ 11 w 11"/>
                <a:gd name="txB" fmla="*/ 21 h 21"/>
              </a:gdLst>
              <a:ahLst/>
              <a:cxnLst>
                <a:cxn ang="0">
                  <a:pos x="0" y="6"/>
                </a:cxn>
                <a:cxn ang="0">
                  <a:pos x="10" y="0"/>
                </a:cxn>
                <a:cxn ang="0">
                  <a:pos x="8" y="15"/>
                </a:cxn>
                <a:cxn ang="0">
                  <a:pos x="0" y="20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6"/>
                </a:cxn>
              </a:cxnLst>
              <a:rect l="txL" t="txT" r="txR" b="txB"/>
              <a:pathLst>
                <a:path w="11" h="21">
                  <a:moveTo>
                    <a:pt x="0" y="6"/>
                  </a:moveTo>
                  <a:lnTo>
                    <a:pt x="10" y="0"/>
                  </a:lnTo>
                  <a:lnTo>
                    <a:pt x="8" y="15"/>
                  </a:lnTo>
                  <a:lnTo>
                    <a:pt x="0" y="20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2" name="Freeform 100"/>
            <p:cNvSpPr/>
            <p:nvPr/>
          </p:nvSpPr>
          <p:spPr>
            <a:xfrm>
              <a:off x="4297" y="3323"/>
              <a:ext cx="46" cy="38"/>
            </a:xfrm>
            <a:custGeom>
              <a:avLst/>
              <a:gdLst>
                <a:gd name="txL" fmla="*/ 0 w 46"/>
                <a:gd name="txT" fmla="*/ 0 h 38"/>
                <a:gd name="txR" fmla="*/ 46 w 46"/>
                <a:gd name="txB" fmla="*/ 38 h 38"/>
              </a:gdLst>
              <a:ahLst/>
              <a:cxnLst>
                <a:cxn ang="0">
                  <a:pos x="0" y="31"/>
                </a:cxn>
                <a:cxn ang="0">
                  <a:pos x="7" y="37"/>
                </a:cxn>
                <a:cxn ang="0">
                  <a:pos x="21" y="22"/>
                </a:cxn>
                <a:cxn ang="0">
                  <a:pos x="45" y="9"/>
                </a:cxn>
                <a:cxn ang="0">
                  <a:pos x="30" y="0"/>
                </a:cxn>
                <a:cxn ang="0">
                  <a:pos x="19" y="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1"/>
                </a:cxn>
              </a:cxnLst>
              <a:rect l="txL" t="txT" r="txR" b="txB"/>
              <a:pathLst>
                <a:path w="46" h="38">
                  <a:moveTo>
                    <a:pt x="0" y="31"/>
                  </a:moveTo>
                  <a:lnTo>
                    <a:pt x="7" y="37"/>
                  </a:lnTo>
                  <a:lnTo>
                    <a:pt x="21" y="22"/>
                  </a:lnTo>
                  <a:lnTo>
                    <a:pt x="45" y="9"/>
                  </a:lnTo>
                  <a:lnTo>
                    <a:pt x="30" y="0"/>
                  </a:lnTo>
                  <a:lnTo>
                    <a:pt x="19" y="6"/>
                  </a:lnTo>
                  <a:lnTo>
                    <a:pt x="0" y="32"/>
                  </a:lnTo>
                  <a:lnTo>
                    <a:pt x="0" y="3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3" name="Freeform 101"/>
            <p:cNvSpPr/>
            <p:nvPr/>
          </p:nvSpPr>
          <p:spPr>
            <a:xfrm>
              <a:off x="4382" y="3117"/>
              <a:ext cx="16" cy="27"/>
            </a:xfrm>
            <a:custGeom>
              <a:avLst/>
              <a:gdLst>
                <a:gd name="txL" fmla="*/ 0 w 16"/>
                <a:gd name="txT" fmla="*/ 0 h 27"/>
                <a:gd name="txR" fmla="*/ 16 w 16"/>
                <a:gd name="txB" fmla="*/ 27 h 27"/>
              </a:gdLst>
              <a:ahLst/>
              <a:cxnLst>
                <a:cxn ang="0">
                  <a:pos x="0" y="14"/>
                </a:cxn>
                <a:cxn ang="0">
                  <a:pos x="1" y="26"/>
                </a:cxn>
                <a:cxn ang="0">
                  <a:pos x="15" y="12"/>
                </a:cxn>
                <a:cxn ang="0">
                  <a:pos x="13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txL" t="txT" r="txR" b="txB"/>
              <a:pathLst>
                <a:path w="16" h="27">
                  <a:moveTo>
                    <a:pt x="0" y="14"/>
                  </a:moveTo>
                  <a:lnTo>
                    <a:pt x="1" y="26"/>
                  </a:lnTo>
                  <a:lnTo>
                    <a:pt x="15" y="12"/>
                  </a:lnTo>
                  <a:lnTo>
                    <a:pt x="13" y="0"/>
                  </a:lnTo>
                  <a:lnTo>
                    <a:pt x="0" y="1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4" name="Freeform 102"/>
            <p:cNvSpPr/>
            <p:nvPr/>
          </p:nvSpPr>
          <p:spPr>
            <a:xfrm>
              <a:off x="4264" y="2307"/>
              <a:ext cx="63" cy="27"/>
            </a:xfrm>
            <a:custGeom>
              <a:avLst/>
              <a:gdLst>
                <a:gd name="txL" fmla="*/ 0 w 63"/>
                <a:gd name="txT" fmla="*/ 0 h 27"/>
                <a:gd name="txR" fmla="*/ 63 w 63"/>
                <a:gd name="txB" fmla="*/ 27 h 27"/>
              </a:gdLst>
              <a:ahLst/>
              <a:cxnLst>
                <a:cxn ang="0">
                  <a:pos x="2" y="6"/>
                </a:cxn>
                <a:cxn ang="0">
                  <a:pos x="12" y="3"/>
                </a:cxn>
                <a:cxn ang="0">
                  <a:pos x="16" y="15"/>
                </a:cxn>
                <a:cxn ang="0">
                  <a:pos x="40" y="6"/>
                </a:cxn>
                <a:cxn ang="0">
                  <a:pos x="45" y="0"/>
                </a:cxn>
                <a:cxn ang="0">
                  <a:pos x="62" y="5"/>
                </a:cxn>
                <a:cxn ang="0">
                  <a:pos x="39" y="24"/>
                </a:cxn>
                <a:cxn ang="0">
                  <a:pos x="14" y="26"/>
                </a:cxn>
                <a:cxn ang="0">
                  <a:pos x="0" y="19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2" y="6"/>
                </a:cxn>
              </a:cxnLst>
              <a:rect l="txL" t="txT" r="txR" b="txB"/>
              <a:pathLst>
                <a:path w="63" h="27">
                  <a:moveTo>
                    <a:pt x="2" y="6"/>
                  </a:moveTo>
                  <a:lnTo>
                    <a:pt x="12" y="3"/>
                  </a:lnTo>
                  <a:lnTo>
                    <a:pt x="16" y="15"/>
                  </a:lnTo>
                  <a:lnTo>
                    <a:pt x="40" y="6"/>
                  </a:lnTo>
                  <a:lnTo>
                    <a:pt x="45" y="0"/>
                  </a:lnTo>
                  <a:lnTo>
                    <a:pt x="62" y="5"/>
                  </a:lnTo>
                  <a:lnTo>
                    <a:pt x="39" y="24"/>
                  </a:lnTo>
                  <a:lnTo>
                    <a:pt x="14" y="26"/>
                  </a:lnTo>
                  <a:lnTo>
                    <a:pt x="0" y="19"/>
                  </a:lnTo>
                  <a:lnTo>
                    <a:pt x="4" y="5"/>
                  </a:lnTo>
                  <a:lnTo>
                    <a:pt x="3" y="5"/>
                  </a:lnTo>
                  <a:lnTo>
                    <a:pt x="2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5" name="Freeform 103"/>
            <p:cNvSpPr/>
            <p:nvPr/>
          </p:nvSpPr>
          <p:spPr>
            <a:xfrm>
              <a:off x="4292" y="2336"/>
              <a:ext cx="56" cy="54"/>
            </a:xfrm>
            <a:custGeom>
              <a:avLst/>
              <a:gdLst>
                <a:gd name="txL" fmla="*/ 0 w 56"/>
                <a:gd name="txT" fmla="*/ 0 h 54"/>
                <a:gd name="txR" fmla="*/ 56 w 56"/>
                <a:gd name="txB" fmla="*/ 54 h 54"/>
              </a:gdLst>
              <a:ahLst/>
              <a:cxnLst>
                <a:cxn ang="0">
                  <a:pos x="0" y="6"/>
                </a:cxn>
                <a:cxn ang="0">
                  <a:pos x="55" y="0"/>
                </a:cxn>
                <a:cxn ang="0">
                  <a:pos x="47" y="9"/>
                </a:cxn>
                <a:cxn ang="0">
                  <a:pos x="46" y="31"/>
                </a:cxn>
                <a:cxn ang="0">
                  <a:pos x="40" y="49"/>
                </a:cxn>
                <a:cxn ang="0">
                  <a:pos x="20" y="53"/>
                </a:cxn>
                <a:cxn ang="0">
                  <a:pos x="8" y="3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</a:cxnLst>
              <a:rect l="txL" t="txT" r="txR" b="txB"/>
              <a:pathLst>
                <a:path w="56" h="54">
                  <a:moveTo>
                    <a:pt x="0" y="6"/>
                  </a:moveTo>
                  <a:lnTo>
                    <a:pt x="55" y="0"/>
                  </a:lnTo>
                  <a:lnTo>
                    <a:pt x="47" y="9"/>
                  </a:lnTo>
                  <a:lnTo>
                    <a:pt x="46" y="31"/>
                  </a:lnTo>
                  <a:lnTo>
                    <a:pt x="40" y="49"/>
                  </a:lnTo>
                  <a:lnTo>
                    <a:pt x="20" y="53"/>
                  </a:lnTo>
                  <a:lnTo>
                    <a:pt x="8" y="38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6" name="Freeform 104"/>
            <p:cNvSpPr/>
            <p:nvPr/>
          </p:nvSpPr>
          <p:spPr>
            <a:xfrm>
              <a:off x="4804" y="2289"/>
              <a:ext cx="109" cy="82"/>
            </a:xfrm>
            <a:custGeom>
              <a:avLst/>
              <a:gdLst>
                <a:gd name="txL" fmla="*/ 0 w 109"/>
                <a:gd name="txT" fmla="*/ 0 h 82"/>
                <a:gd name="txR" fmla="*/ 109 w 109"/>
                <a:gd name="txB" fmla="*/ 82 h 82"/>
              </a:gdLst>
              <a:ahLst/>
              <a:cxnLst>
                <a:cxn ang="0">
                  <a:pos x="1" y="1"/>
                </a:cxn>
                <a:cxn ang="0">
                  <a:pos x="11" y="28"/>
                </a:cxn>
                <a:cxn ang="0">
                  <a:pos x="31" y="36"/>
                </a:cxn>
                <a:cxn ang="0">
                  <a:pos x="35" y="21"/>
                </a:cxn>
                <a:cxn ang="0">
                  <a:pos x="48" y="49"/>
                </a:cxn>
                <a:cxn ang="0">
                  <a:pos x="51" y="71"/>
                </a:cxn>
                <a:cxn ang="0">
                  <a:pos x="80" y="81"/>
                </a:cxn>
                <a:cxn ang="0">
                  <a:pos x="102" y="79"/>
                </a:cxn>
                <a:cxn ang="0">
                  <a:pos x="108" y="61"/>
                </a:cxn>
                <a:cxn ang="0">
                  <a:pos x="84" y="59"/>
                </a:cxn>
                <a:cxn ang="0">
                  <a:pos x="71" y="31"/>
                </a:cxn>
                <a:cxn ang="0">
                  <a:pos x="59" y="2"/>
                </a:cxn>
                <a:cxn ang="0">
                  <a:pos x="42" y="4"/>
                </a:cxn>
                <a:cxn ang="0">
                  <a:pos x="41" y="1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</a:cxnLst>
              <a:rect l="txL" t="txT" r="txR" b="txB"/>
              <a:pathLst>
                <a:path w="109" h="82">
                  <a:moveTo>
                    <a:pt x="1" y="1"/>
                  </a:moveTo>
                  <a:lnTo>
                    <a:pt x="11" y="28"/>
                  </a:lnTo>
                  <a:lnTo>
                    <a:pt x="31" y="36"/>
                  </a:lnTo>
                  <a:lnTo>
                    <a:pt x="35" y="21"/>
                  </a:lnTo>
                  <a:lnTo>
                    <a:pt x="48" y="49"/>
                  </a:lnTo>
                  <a:lnTo>
                    <a:pt x="51" y="71"/>
                  </a:lnTo>
                  <a:lnTo>
                    <a:pt x="80" y="81"/>
                  </a:lnTo>
                  <a:lnTo>
                    <a:pt x="102" y="79"/>
                  </a:lnTo>
                  <a:lnTo>
                    <a:pt x="108" y="61"/>
                  </a:lnTo>
                  <a:lnTo>
                    <a:pt x="84" y="59"/>
                  </a:lnTo>
                  <a:lnTo>
                    <a:pt x="71" y="31"/>
                  </a:lnTo>
                  <a:lnTo>
                    <a:pt x="59" y="2"/>
                  </a:lnTo>
                  <a:lnTo>
                    <a:pt x="42" y="4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7" name="Freeform 105"/>
            <p:cNvSpPr/>
            <p:nvPr/>
          </p:nvSpPr>
          <p:spPr>
            <a:xfrm>
              <a:off x="4819" y="2421"/>
              <a:ext cx="157" cy="46"/>
            </a:xfrm>
            <a:custGeom>
              <a:avLst/>
              <a:gdLst>
                <a:gd name="txL" fmla="*/ 0 w 157"/>
                <a:gd name="txT" fmla="*/ 0 h 46"/>
                <a:gd name="txR" fmla="*/ 157 w 157"/>
                <a:gd name="txB" fmla="*/ 46 h 46"/>
              </a:gdLst>
              <a:ahLst/>
              <a:cxnLst>
                <a:cxn ang="0">
                  <a:pos x="1" y="1"/>
                </a:cxn>
                <a:cxn ang="0">
                  <a:pos x="0" y="11"/>
                </a:cxn>
                <a:cxn ang="0">
                  <a:pos x="31" y="22"/>
                </a:cxn>
                <a:cxn ang="0">
                  <a:pos x="51" y="32"/>
                </a:cxn>
                <a:cxn ang="0">
                  <a:pos x="66" y="41"/>
                </a:cxn>
                <a:cxn ang="0">
                  <a:pos x="118" y="45"/>
                </a:cxn>
                <a:cxn ang="0">
                  <a:pos x="133" y="34"/>
                </a:cxn>
                <a:cxn ang="0">
                  <a:pos x="156" y="31"/>
                </a:cxn>
                <a:cxn ang="0">
                  <a:pos x="130" y="9"/>
                </a:cxn>
                <a:cxn ang="0">
                  <a:pos x="125" y="19"/>
                </a:cxn>
                <a:cxn ang="0">
                  <a:pos x="91" y="15"/>
                </a:cxn>
                <a:cxn ang="0">
                  <a:pos x="69" y="7"/>
                </a:cxn>
                <a:cxn ang="0">
                  <a:pos x="39" y="6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1"/>
                </a:cxn>
              </a:cxnLst>
              <a:rect l="txL" t="txT" r="txR" b="txB"/>
              <a:pathLst>
                <a:path w="157" h="46">
                  <a:moveTo>
                    <a:pt x="1" y="1"/>
                  </a:moveTo>
                  <a:lnTo>
                    <a:pt x="0" y="11"/>
                  </a:lnTo>
                  <a:lnTo>
                    <a:pt x="31" y="22"/>
                  </a:lnTo>
                  <a:lnTo>
                    <a:pt x="51" y="32"/>
                  </a:lnTo>
                  <a:lnTo>
                    <a:pt x="66" y="41"/>
                  </a:lnTo>
                  <a:lnTo>
                    <a:pt x="118" y="45"/>
                  </a:lnTo>
                  <a:lnTo>
                    <a:pt x="133" y="34"/>
                  </a:lnTo>
                  <a:lnTo>
                    <a:pt x="156" y="31"/>
                  </a:lnTo>
                  <a:lnTo>
                    <a:pt x="130" y="9"/>
                  </a:lnTo>
                  <a:lnTo>
                    <a:pt x="125" y="19"/>
                  </a:lnTo>
                  <a:lnTo>
                    <a:pt x="91" y="15"/>
                  </a:lnTo>
                  <a:lnTo>
                    <a:pt x="69" y="7"/>
                  </a:lnTo>
                  <a:lnTo>
                    <a:pt x="39" y="6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8" name="Freeform 106"/>
            <p:cNvSpPr/>
            <p:nvPr/>
          </p:nvSpPr>
          <p:spPr>
            <a:xfrm>
              <a:off x="4326" y="2248"/>
              <a:ext cx="1104" cy="1250"/>
            </a:xfrm>
            <a:custGeom>
              <a:avLst/>
              <a:gdLst>
                <a:gd name="txL" fmla="*/ 0 w 1104"/>
                <a:gd name="txT" fmla="*/ 0 h 1250"/>
                <a:gd name="txR" fmla="*/ 1104 w 1104"/>
                <a:gd name="txB" fmla="*/ 1250 h 1250"/>
              </a:gdLst>
              <a:ahLst/>
              <a:cxnLst>
                <a:cxn ang="0">
                  <a:pos x="874" y="230"/>
                </a:cxn>
                <a:cxn ang="0">
                  <a:pos x="790" y="185"/>
                </a:cxn>
                <a:cxn ang="0">
                  <a:pos x="664" y="203"/>
                </a:cxn>
                <a:cxn ang="0">
                  <a:pos x="666" y="237"/>
                </a:cxn>
                <a:cxn ang="0">
                  <a:pos x="582" y="264"/>
                </a:cxn>
                <a:cxn ang="0">
                  <a:pos x="541" y="351"/>
                </a:cxn>
                <a:cxn ang="0">
                  <a:pos x="472" y="421"/>
                </a:cxn>
                <a:cxn ang="0">
                  <a:pos x="420" y="348"/>
                </a:cxn>
                <a:cxn ang="0">
                  <a:pos x="386" y="277"/>
                </a:cxn>
                <a:cxn ang="0">
                  <a:pos x="344" y="240"/>
                </a:cxn>
                <a:cxn ang="0">
                  <a:pos x="347" y="191"/>
                </a:cxn>
                <a:cxn ang="0">
                  <a:pos x="342" y="105"/>
                </a:cxn>
                <a:cxn ang="0">
                  <a:pos x="203" y="3"/>
                </a:cxn>
                <a:cxn ang="0">
                  <a:pos x="58" y="57"/>
                </a:cxn>
                <a:cxn ang="0">
                  <a:pos x="16" y="130"/>
                </a:cxn>
                <a:cxn ang="0">
                  <a:pos x="50" y="155"/>
                </a:cxn>
                <a:cxn ang="0">
                  <a:pos x="80" y="172"/>
                </a:cxn>
                <a:cxn ang="0">
                  <a:pos x="111" y="192"/>
                </a:cxn>
                <a:cxn ang="0">
                  <a:pos x="122" y="234"/>
                </a:cxn>
                <a:cxn ang="0">
                  <a:pos x="152" y="271"/>
                </a:cxn>
                <a:cxn ang="0">
                  <a:pos x="216" y="269"/>
                </a:cxn>
                <a:cxn ang="0">
                  <a:pos x="326" y="246"/>
                </a:cxn>
                <a:cxn ang="0">
                  <a:pos x="306" y="292"/>
                </a:cxn>
                <a:cxn ang="0">
                  <a:pos x="269" y="308"/>
                </a:cxn>
                <a:cxn ang="0">
                  <a:pos x="186" y="339"/>
                </a:cxn>
                <a:cxn ang="0">
                  <a:pos x="112" y="349"/>
                </a:cxn>
                <a:cxn ang="0">
                  <a:pos x="177" y="394"/>
                </a:cxn>
                <a:cxn ang="0">
                  <a:pos x="203" y="418"/>
                </a:cxn>
                <a:cxn ang="0">
                  <a:pos x="192" y="460"/>
                </a:cxn>
                <a:cxn ang="0">
                  <a:pos x="232" y="519"/>
                </a:cxn>
                <a:cxn ang="0">
                  <a:pos x="264" y="475"/>
                </a:cxn>
                <a:cxn ang="0">
                  <a:pos x="281" y="421"/>
                </a:cxn>
                <a:cxn ang="0">
                  <a:pos x="315" y="369"/>
                </a:cxn>
                <a:cxn ang="0">
                  <a:pos x="293" y="426"/>
                </a:cxn>
                <a:cxn ang="0">
                  <a:pos x="311" y="446"/>
                </a:cxn>
                <a:cxn ang="0">
                  <a:pos x="345" y="468"/>
                </a:cxn>
                <a:cxn ang="0">
                  <a:pos x="367" y="509"/>
                </a:cxn>
                <a:cxn ang="0">
                  <a:pos x="436" y="492"/>
                </a:cxn>
                <a:cxn ang="0">
                  <a:pos x="402" y="516"/>
                </a:cxn>
                <a:cxn ang="0">
                  <a:pos x="461" y="576"/>
                </a:cxn>
                <a:cxn ang="0">
                  <a:pos x="566" y="603"/>
                </a:cxn>
                <a:cxn ang="0">
                  <a:pos x="621" y="622"/>
                </a:cxn>
                <a:cxn ang="0">
                  <a:pos x="642" y="634"/>
                </a:cxn>
                <a:cxn ang="0">
                  <a:pos x="684" y="642"/>
                </a:cxn>
                <a:cxn ang="0">
                  <a:pos x="716" y="678"/>
                </a:cxn>
                <a:cxn ang="0">
                  <a:pos x="758" y="713"/>
                </a:cxn>
                <a:cxn ang="0">
                  <a:pos x="772" y="750"/>
                </a:cxn>
                <a:cxn ang="0">
                  <a:pos x="802" y="765"/>
                </a:cxn>
                <a:cxn ang="0">
                  <a:pos x="846" y="889"/>
                </a:cxn>
                <a:cxn ang="0">
                  <a:pos x="858" y="903"/>
                </a:cxn>
                <a:cxn ang="0">
                  <a:pos x="834" y="933"/>
                </a:cxn>
                <a:cxn ang="0">
                  <a:pos x="910" y="969"/>
                </a:cxn>
                <a:cxn ang="0">
                  <a:pos x="859" y="975"/>
                </a:cxn>
                <a:cxn ang="0">
                  <a:pos x="866" y="1065"/>
                </a:cxn>
                <a:cxn ang="0">
                  <a:pos x="899" y="1092"/>
                </a:cxn>
                <a:cxn ang="0">
                  <a:pos x="985" y="1093"/>
                </a:cxn>
                <a:cxn ang="0">
                  <a:pos x="1034" y="1163"/>
                </a:cxn>
                <a:cxn ang="0">
                  <a:pos x="1098" y="916"/>
                </a:cxn>
                <a:cxn ang="0">
                  <a:pos x="1103" y="628"/>
                </a:cxn>
                <a:cxn ang="0">
                  <a:pos x="1057" y="320"/>
                </a:cxn>
                <a:cxn ang="0">
                  <a:pos x="982" y="282"/>
                </a:cxn>
              </a:cxnLst>
              <a:rect l="txL" t="txT" r="txR" b="txB"/>
              <a:pathLst>
                <a:path w="1104" h="1250">
                  <a:moveTo>
                    <a:pt x="982" y="282"/>
                  </a:moveTo>
                  <a:lnTo>
                    <a:pt x="958" y="284"/>
                  </a:lnTo>
                  <a:lnTo>
                    <a:pt x="897" y="252"/>
                  </a:lnTo>
                  <a:lnTo>
                    <a:pt x="874" y="230"/>
                  </a:lnTo>
                  <a:lnTo>
                    <a:pt x="862" y="229"/>
                  </a:lnTo>
                  <a:lnTo>
                    <a:pt x="848" y="222"/>
                  </a:lnTo>
                  <a:lnTo>
                    <a:pt x="842" y="203"/>
                  </a:lnTo>
                  <a:lnTo>
                    <a:pt x="790" y="185"/>
                  </a:lnTo>
                  <a:lnTo>
                    <a:pt x="755" y="155"/>
                  </a:lnTo>
                  <a:lnTo>
                    <a:pt x="737" y="151"/>
                  </a:lnTo>
                  <a:lnTo>
                    <a:pt x="678" y="189"/>
                  </a:lnTo>
                  <a:lnTo>
                    <a:pt x="664" y="203"/>
                  </a:lnTo>
                  <a:lnTo>
                    <a:pt x="670" y="216"/>
                  </a:lnTo>
                  <a:lnTo>
                    <a:pt x="675" y="223"/>
                  </a:lnTo>
                  <a:lnTo>
                    <a:pt x="677" y="241"/>
                  </a:lnTo>
                  <a:lnTo>
                    <a:pt x="666" y="237"/>
                  </a:lnTo>
                  <a:lnTo>
                    <a:pt x="638" y="257"/>
                  </a:lnTo>
                  <a:lnTo>
                    <a:pt x="609" y="261"/>
                  </a:lnTo>
                  <a:lnTo>
                    <a:pt x="605" y="249"/>
                  </a:lnTo>
                  <a:lnTo>
                    <a:pt x="582" y="264"/>
                  </a:lnTo>
                  <a:lnTo>
                    <a:pt x="587" y="278"/>
                  </a:lnTo>
                  <a:lnTo>
                    <a:pt x="570" y="313"/>
                  </a:lnTo>
                  <a:lnTo>
                    <a:pt x="548" y="321"/>
                  </a:lnTo>
                  <a:lnTo>
                    <a:pt x="541" y="351"/>
                  </a:lnTo>
                  <a:lnTo>
                    <a:pt x="523" y="376"/>
                  </a:lnTo>
                  <a:lnTo>
                    <a:pt x="506" y="389"/>
                  </a:lnTo>
                  <a:lnTo>
                    <a:pt x="503" y="404"/>
                  </a:lnTo>
                  <a:lnTo>
                    <a:pt x="472" y="421"/>
                  </a:lnTo>
                  <a:lnTo>
                    <a:pt x="436" y="418"/>
                  </a:lnTo>
                  <a:lnTo>
                    <a:pt x="435" y="403"/>
                  </a:lnTo>
                  <a:lnTo>
                    <a:pt x="423" y="402"/>
                  </a:lnTo>
                  <a:lnTo>
                    <a:pt x="420" y="348"/>
                  </a:lnTo>
                  <a:lnTo>
                    <a:pt x="407" y="363"/>
                  </a:lnTo>
                  <a:lnTo>
                    <a:pt x="399" y="348"/>
                  </a:lnTo>
                  <a:lnTo>
                    <a:pt x="400" y="308"/>
                  </a:lnTo>
                  <a:lnTo>
                    <a:pt x="386" y="277"/>
                  </a:lnTo>
                  <a:lnTo>
                    <a:pt x="379" y="305"/>
                  </a:lnTo>
                  <a:lnTo>
                    <a:pt x="386" y="354"/>
                  </a:lnTo>
                  <a:lnTo>
                    <a:pt x="353" y="281"/>
                  </a:lnTo>
                  <a:lnTo>
                    <a:pt x="344" y="240"/>
                  </a:lnTo>
                  <a:lnTo>
                    <a:pt x="364" y="205"/>
                  </a:lnTo>
                  <a:lnTo>
                    <a:pt x="358" y="201"/>
                  </a:lnTo>
                  <a:lnTo>
                    <a:pt x="347" y="217"/>
                  </a:lnTo>
                  <a:lnTo>
                    <a:pt x="347" y="191"/>
                  </a:lnTo>
                  <a:lnTo>
                    <a:pt x="356" y="181"/>
                  </a:lnTo>
                  <a:lnTo>
                    <a:pt x="357" y="149"/>
                  </a:lnTo>
                  <a:lnTo>
                    <a:pt x="364" y="144"/>
                  </a:lnTo>
                  <a:lnTo>
                    <a:pt x="342" y="105"/>
                  </a:lnTo>
                  <a:lnTo>
                    <a:pt x="335" y="60"/>
                  </a:lnTo>
                  <a:lnTo>
                    <a:pt x="273" y="60"/>
                  </a:lnTo>
                  <a:lnTo>
                    <a:pt x="246" y="35"/>
                  </a:lnTo>
                  <a:lnTo>
                    <a:pt x="203" y="3"/>
                  </a:lnTo>
                  <a:lnTo>
                    <a:pt x="165" y="0"/>
                  </a:lnTo>
                  <a:lnTo>
                    <a:pt x="133" y="12"/>
                  </a:lnTo>
                  <a:lnTo>
                    <a:pt x="100" y="56"/>
                  </a:lnTo>
                  <a:lnTo>
                    <a:pt x="58" y="57"/>
                  </a:lnTo>
                  <a:lnTo>
                    <a:pt x="31" y="74"/>
                  </a:lnTo>
                  <a:lnTo>
                    <a:pt x="39" y="83"/>
                  </a:lnTo>
                  <a:lnTo>
                    <a:pt x="27" y="126"/>
                  </a:lnTo>
                  <a:lnTo>
                    <a:pt x="16" y="130"/>
                  </a:lnTo>
                  <a:lnTo>
                    <a:pt x="0" y="158"/>
                  </a:lnTo>
                  <a:lnTo>
                    <a:pt x="43" y="160"/>
                  </a:lnTo>
                  <a:lnTo>
                    <a:pt x="43" y="149"/>
                  </a:lnTo>
                  <a:lnTo>
                    <a:pt x="50" y="155"/>
                  </a:lnTo>
                  <a:lnTo>
                    <a:pt x="53" y="164"/>
                  </a:lnTo>
                  <a:lnTo>
                    <a:pt x="69" y="159"/>
                  </a:lnTo>
                  <a:lnTo>
                    <a:pt x="82" y="166"/>
                  </a:lnTo>
                  <a:lnTo>
                    <a:pt x="80" y="172"/>
                  </a:lnTo>
                  <a:lnTo>
                    <a:pt x="93" y="178"/>
                  </a:lnTo>
                  <a:lnTo>
                    <a:pt x="108" y="172"/>
                  </a:lnTo>
                  <a:lnTo>
                    <a:pt x="102" y="183"/>
                  </a:lnTo>
                  <a:lnTo>
                    <a:pt x="111" y="192"/>
                  </a:lnTo>
                  <a:lnTo>
                    <a:pt x="102" y="202"/>
                  </a:lnTo>
                  <a:lnTo>
                    <a:pt x="110" y="227"/>
                  </a:lnTo>
                  <a:lnTo>
                    <a:pt x="118" y="226"/>
                  </a:lnTo>
                  <a:lnTo>
                    <a:pt x="122" y="234"/>
                  </a:lnTo>
                  <a:lnTo>
                    <a:pt x="116" y="242"/>
                  </a:lnTo>
                  <a:lnTo>
                    <a:pt x="128" y="258"/>
                  </a:lnTo>
                  <a:lnTo>
                    <a:pt x="138" y="257"/>
                  </a:lnTo>
                  <a:lnTo>
                    <a:pt x="152" y="271"/>
                  </a:lnTo>
                  <a:lnTo>
                    <a:pt x="170" y="258"/>
                  </a:lnTo>
                  <a:lnTo>
                    <a:pt x="188" y="272"/>
                  </a:lnTo>
                  <a:lnTo>
                    <a:pt x="201" y="265"/>
                  </a:lnTo>
                  <a:lnTo>
                    <a:pt x="216" y="269"/>
                  </a:lnTo>
                  <a:lnTo>
                    <a:pt x="245" y="261"/>
                  </a:lnTo>
                  <a:lnTo>
                    <a:pt x="282" y="268"/>
                  </a:lnTo>
                  <a:lnTo>
                    <a:pt x="300" y="263"/>
                  </a:lnTo>
                  <a:lnTo>
                    <a:pt x="326" y="246"/>
                  </a:lnTo>
                  <a:lnTo>
                    <a:pt x="332" y="257"/>
                  </a:lnTo>
                  <a:lnTo>
                    <a:pt x="320" y="271"/>
                  </a:lnTo>
                  <a:lnTo>
                    <a:pt x="323" y="280"/>
                  </a:lnTo>
                  <a:lnTo>
                    <a:pt x="306" y="292"/>
                  </a:lnTo>
                  <a:lnTo>
                    <a:pt x="308" y="304"/>
                  </a:lnTo>
                  <a:lnTo>
                    <a:pt x="298" y="305"/>
                  </a:lnTo>
                  <a:lnTo>
                    <a:pt x="293" y="311"/>
                  </a:lnTo>
                  <a:lnTo>
                    <a:pt x="269" y="308"/>
                  </a:lnTo>
                  <a:lnTo>
                    <a:pt x="250" y="288"/>
                  </a:lnTo>
                  <a:lnTo>
                    <a:pt x="224" y="305"/>
                  </a:lnTo>
                  <a:lnTo>
                    <a:pt x="198" y="340"/>
                  </a:lnTo>
                  <a:lnTo>
                    <a:pt x="186" y="339"/>
                  </a:lnTo>
                  <a:lnTo>
                    <a:pt x="170" y="322"/>
                  </a:lnTo>
                  <a:lnTo>
                    <a:pt x="128" y="326"/>
                  </a:lnTo>
                  <a:lnTo>
                    <a:pt x="102" y="338"/>
                  </a:lnTo>
                  <a:lnTo>
                    <a:pt x="112" y="349"/>
                  </a:lnTo>
                  <a:lnTo>
                    <a:pt x="108" y="359"/>
                  </a:lnTo>
                  <a:lnTo>
                    <a:pt x="122" y="367"/>
                  </a:lnTo>
                  <a:lnTo>
                    <a:pt x="143" y="364"/>
                  </a:lnTo>
                  <a:lnTo>
                    <a:pt x="177" y="394"/>
                  </a:lnTo>
                  <a:lnTo>
                    <a:pt x="177" y="402"/>
                  </a:lnTo>
                  <a:lnTo>
                    <a:pt x="192" y="420"/>
                  </a:lnTo>
                  <a:lnTo>
                    <a:pt x="196" y="410"/>
                  </a:lnTo>
                  <a:lnTo>
                    <a:pt x="203" y="418"/>
                  </a:lnTo>
                  <a:lnTo>
                    <a:pt x="198" y="431"/>
                  </a:lnTo>
                  <a:lnTo>
                    <a:pt x="206" y="442"/>
                  </a:lnTo>
                  <a:lnTo>
                    <a:pt x="207" y="454"/>
                  </a:lnTo>
                  <a:lnTo>
                    <a:pt x="192" y="460"/>
                  </a:lnTo>
                  <a:lnTo>
                    <a:pt x="200" y="493"/>
                  </a:lnTo>
                  <a:lnTo>
                    <a:pt x="196" y="501"/>
                  </a:lnTo>
                  <a:lnTo>
                    <a:pt x="218" y="531"/>
                  </a:lnTo>
                  <a:lnTo>
                    <a:pt x="232" y="519"/>
                  </a:lnTo>
                  <a:lnTo>
                    <a:pt x="247" y="518"/>
                  </a:lnTo>
                  <a:lnTo>
                    <a:pt x="264" y="503"/>
                  </a:lnTo>
                  <a:lnTo>
                    <a:pt x="273" y="490"/>
                  </a:lnTo>
                  <a:lnTo>
                    <a:pt x="264" y="475"/>
                  </a:lnTo>
                  <a:lnTo>
                    <a:pt x="266" y="458"/>
                  </a:lnTo>
                  <a:lnTo>
                    <a:pt x="277" y="456"/>
                  </a:lnTo>
                  <a:lnTo>
                    <a:pt x="287" y="431"/>
                  </a:lnTo>
                  <a:lnTo>
                    <a:pt x="281" y="421"/>
                  </a:lnTo>
                  <a:lnTo>
                    <a:pt x="293" y="417"/>
                  </a:lnTo>
                  <a:lnTo>
                    <a:pt x="295" y="382"/>
                  </a:lnTo>
                  <a:lnTo>
                    <a:pt x="314" y="354"/>
                  </a:lnTo>
                  <a:lnTo>
                    <a:pt x="315" y="369"/>
                  </a:lnTo>
                  <a:lnTo>
                    <a:pt x="301" y="388"/>
                  </a:lnTo>
                  <a:lnTo>
                    <a:pt x="298" y="412"/>
                  </a:lnTo>
                  <a:lnTo>
                    <a:pt x="302" y="425"/>
                  </a:lnTo>
                  <a:lnTo>
                    <a:pt x="293" y="426"/>
                  </a:lnTo>
                  <a:lnTo>
                    <a:pt x="296" y="445"/>
                  </a:lnTo>
                  <a:lnTo>
                    <a:pt x="296" y="459"/>
                  </a:lnTo>
                  <a:lnTo>
                    <a:pt x="310" y="467"/>
                  </a:lnTo>
                  <a:lnTo>
                    <a:pt x="311" y="446"/>
                  </a:lnTo>
                  <a:lnTo>
                    <a:pt x="318" y="475"/>
                  </a:lnTo>
                  <a:lnTo>
                    <a:pt x="326" y="486"/>
                  </a:lnTo>
                  <a:lnTo>
                    <a:pt x="338" y="480"/>
                  </a:lnTo>
                  <a:lnTo>
                    <a:pt x="345" y="468"/>
                  </a:lnTo>
                  <a:lnTo>
                    <a:pt x="350" y="481"/>
                  </a:lnTo>
                  <a:lnTo>
                    <a:pt x="345" y="490"/>
                  </a:lnTo>
                  <a:lnTo>
                    <a:pt x="352" y="498"/>
                  </a:lnTo>
                  <a:lnTo>
                    <a:pt x="367" y="509"/>
                  </a:lnTo>
                  <a:lnTo>
                    <a:pt x="374" y="496"/>
                  </a:lnTo>
                  <a:lnTo>
                    <a:pt x="391" y="505"/>
                  </a:lnTo>
                  <a:lnTo>
                    <a:pt x="403" y="488"/>
                  </a:lnTo>
                  <a:lnTo>
                    <a:pt x="436" y="492"/>
                  </a:lnTo>
                  <a:lnTo>
                    <a:pt x="432" y="500"/>
                  </a:lnTo>
                  <a:lnTo>
                    <a:pt x="403" y="498"/>
                  </a:lnTo>
                  <a:lnTo>
                    <a:pt x="405" y="508"/>
                  </a:lnTo>
                  <a:lnTo>
                    <a:pt x="402" y="516"/>
                  </a:lnTo>
                  <a:lnTo>
                    <a:pt x="418" y="547"/>
                  </a:lnTo>
                  <a:lnTo>
                    <a:pt x="427" y="546"/>
                  </a:lnTo>
                  <a:lnTo>
                    <a:pt x="438" y="560"/>
                  </a:lnTo>
                  <a:lnTo>
                    <a:pt x="461" y="576"/>
                  </a:lnTo>
                  <a:lnTo>
                    <a:pt x="482" y="570"/>
                  </a:lnTo>
                  <a:lnTo>
                    <a:pt x="508" y="581"/>
                  </a:lnTo>
                  <a:lnTo>
                    <a:pt x="529" y="574"/>
                  </a:lnTo>
                  <a:lnTo>
                    <a:pt x="566" y="603"/>
                  </a:lnTo>
                  <a:lnTo>
                    <a:pt x="584" y="608"/>
                  </a:lnTo>
                  <a:lnTo>
                    <a:pt x="587" y="602"/>
                  </a:lnTo>
                  <a:lnTo>
                    <a:pt x="623" y="623"/>
                  </a:lnTo>
                  <a:lnTo>
                    <a:pt x="621" y="622"/>
                  </a:lnTo>
                  <a:lnTo>
                    <a:pt x="629" y="626"/>
                  </a:lnTo>
                  <a:lnTo>
                    <a:pt x="644" y="620"/>
                  </a:lnTo>
                  <a:lnTo>
                    <a:pt x="637" y="628"/>
                  </a:lnTo>
                  <a:lnTo>
                    <a:pt x="642" y="634"/>
                  </a:lnTo>
                  <a:lnTo>
                    <a:pt x="656" y="626"/>
                  </a:lnTo>
                  <a:lnTo>
                    <a:pt x="656" y="640"/>
                  </a:lnTo>
                  <a:lnTo>
                    <a:pt x="673" y="648"/>
                  </a:lnTo>
                  <a:lnTo>
                    <a:pt x="684" y="642"/>
                  </a:lnTo>
                  <a:lnTo>
                    <a:pt x="686" y="651"/>
                  </a:lnTo>
                  <a:lnTo>
                    <a:pt x="708" y="667"/>
                  </a:lnTo>
                  <a:lnTo>
                    <a:pt x="717" y="663"/>
                  </a:lnTo>
                  <a:lnTo>
                    <a:pt x="716" y="678"/>
                  </a:lnTo>
                  <a:lnTo>
                    <a:pt x="736" y="687"/>
                  </a:lnTo>
                  <a:lnTo>
                    <a:pt x="741" y="707"/>
                  </a:lnTo>
                  <a:lnTo>
                    <a:pt x="745" y="690"/>
                  </a:lnTo>
                  <a:lnTo>
                    <a:pt x="758" y="713"/>
                  </a:lnTo>
                  <a:lnTo>
                    <a:pt x="771" y="707"/>
                  </a:lnTo>
                  <a:lnTo>
                    <a:pt x="769" y="721"/>
                  </a:lnTo>
                  <a:lnTo>
                    <a:pt x="766" y="729"/>
                  </a:lnTo>
                  <a:lnTo>
                    <a:pt x="772" y="750"/>
                  </a:lnTo>
                  <a:lnTo>
                    <a:pt x="797" y="742"/>
                  </a:lnTo>
                  <a:lnTo>
                    <a:pt x="779" y="753"/>
                  </a:lnTo>
                  <a:lnTo>
                    <a:pt x="788" y="770"/>
                  </a:lnTo>
                  <a:lnTo>
                    <a:pt x="802" y="765"/>
                  </a:lnTo>
                  <a:lnTo>
                    <a:pt x="804" y="790"/>
                  </a:lnTo>
                  <a:lnTo>
                    <a:pt x="822" y="853"/>
                  </a:lnTo>
                  <a:lnTo>
                    <a:pt x="844" y="861"/>
                  </a:lnTo>
                  <a:lnTo>
                    <a:pt x="846" y="889"/>
                  </a:lnTo>
                  <a:lnTo>
                    <a:pt x="854" y="896"/>
                  </a:lnTo>
                  <a:lnTo>
                    <a:pt x="839" y="895"/>
                  </a:lnTo>
                  <a:lnTo>
                    <a:pt x="845" y="907"/>
                  </a:lnTo>
                  <a:lnTo>
                    <a:pt x="858" y="903"/>
                  </a:lnTo>
                  <a:lnTo>
                    <a:pt x="860" y="908"/>
                  </a:lnTo>
                  <a:lnTo>
                    <a:pt x="845" y="919"/>
                  </a:lnTo>
                  <a:lnTo>
                    <a:pt x="828" y="913"/>
                  </a:lnTo>
                  <a:lnTo>
                    <a:pt x="834" y="933"/>
                  </a:lnTo>
                  <a:lnTo>
                    <a:pt x="860" y="951"/>
                  </a:lnTo>
                  <a:lnTo>
                    <a:pt x="885" y="960"/>
                  </a:lnTo>
                  <a:lnTo>
                    <a:pt x="904" y="951"/>
                  </a:lnTo>
                  <a:lnTo>
                    <a:pt x="910" y="969"/>
                  </a:lnTo>
                  <a:lnTo>
                    <a:pt x="882" y="965"/>
                  </a:lnTo>
                  <a:lnTo>
                    <a:pt x="860" y="958"/>
                  </a:lnTo>
                  <a:lnTo>
                    <a:pt x="841" y="962"/>
                  </a:lnTo>
                  <a:lnTo>
                    <a:pt x="859" y="975"/>
                  </a:lnTo>
                  <a:lnTo>
                    <a:pt x="873" y="1006"/>
                  </a:lnTo>
                  <a:lnTo>
                    <a:pt x="886" y="1011"/>
                  </a:lnTo>
                  <a:lnTo>
                    <a:pt x="877" y="1058"/>
                  </a:lnTo>
                  <a:lnTo>
                    <a:pt x="866" y="1065"/>
                  </a:lnTo>
                  <a:lnTo>
                    <a:pt x="866" y="1079"/>
                  </a:lnTo>
                  <a:lnTo>
                    <a:pt x="857" y="1103"/>
                  </a:lnTo>
                  <a:lnTo>
                    <a:pt x="864" y="1118"/>
                  </a:lnTo>
                  <a:lnTo>
                    <a:pt x="899" y="1092"/>
                  </a:lnTo>
                  <a:lnTo>
                    <a:pt x="910" y="1103"/>
                  </a:lnTo>
                  <a:lnTo>
                    <a:pt x="932" y="1103"/>
                  </a:lnTo>
                  <a:lnTo>
                    <a:pt x="956" y="1093"/>
                  </a:lnTo>
                  <a:lnTo>
                    <a:pt x="985" y="1093"/>
                  </a:lnTo>
                  <a:lnTo>
                    <a:pt x="1005" y="1125"/>
                  </a:lnTo>
                  <a:lnTo>
                    <a:pt x="1012" y="1118"/>
                  </a:lnTo>
                  <a:lnTo>
                    <a:pt x="1010" y="1134"/>
                  </a:lnTo>
                  <a:lnTo>
                    <a:pt x="1034" y="1163"/>
                  </a:lnTo>
                  <a:lnTo>
                    <a:pt x="1033" y="1180"/>
                  </a:lnTo>
                  <a:lnTo>
                    <a:pt x="1068" y="1227"/>
                  </a:lnTo>
                  <a:lnTo>
                    <a:pt x="1094" y="1249"/>
                  </a:lnTo>
                  <a:lnTo>
                    <a:pt x="1098" y="916"/>
                  </a:lnTo>
                  <a:lnTo>
                    <a:pt x="1081" y="897"/>
                  </a:lnTo>
                  <a:lnTo>
                    <a:pt x="1083" y="851"/>
                  </a:lnTo>
                  <a:lnTo>
                    <a:pt x="1101" y="811"/>
                  </a:lnTo>
                  <a:lnTo>
                    <a:pt x="1103" y="628"/>
                  </a:lnTo>
                  <a:lnTo>
                    <a:pt x="1103" y="466"/>
                  </a:lnTo>
                  <a:lnTo>
                    <a:pt x="1096" y="320"/>
                  </a:lnTo>
                  <a:lnTo>
                    <a:pt x="1082" y="312"/>
                  </a:lnTo>
                  <a:lnTo>
                    <a:pt x="1057" y="320"/>
                  </a:lnTo>
                  <a:lnTo>
                    <a:pt x="1056" y="313"/>
                  </a:lnTo>
                  <a:lnTo>
                    <a:pt x="1076" y="305"/>
                  </a:lnTo>
                  <a:lnTo>
                    <a:pt x="990" y="276"/>
                  </a:lnTo>
                  <a:lnTo>
                    <a:pt x="982" y="28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69" name="Freeform 107"/>
            <p:cNvSpPr/>
            <p:nvPr/>
          </p:nvSpPr>
          <p:spPr>
            <a:xfrm>
              <a:off x="5423" y="2566"/>
              <a:ext cx="4" cy="154"/>
            </a:xfrm>
            <a:custGeom>
              <a:avLst/>
              <a:gdLst>
                <a:gd name="txL" fmla="*/ 0 w 4"/>
                <a:gd name="txT" fmla="*/ 0 h 154"/>
                <a:gd name="txR" fmla="*/ 4 w 4"/>
                <a:gd name="txB" fmla="*/ 154 h 154"/>
              </a:gdLst>
              <a:ahLst/>
              <a:cxnLst>
                <a:cxn ang="0">
                  <a:pos x="3" y="153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" h="154">
                  <a:moveTo>
                    <a:pt x="3" y="153"/>
                  </a:moveTo>
                  <a:lnTo>
                    <a:pt x="0" y="0"/>
                  </a:lnTo>
                </a:path>
              </a:pathLst>
            </a:custGeom>
            <a:noFill/>
            <a:ln w="3429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0" name="Freeform 108"/>
            <p:cNvSpPr/>
            <p:nvPr/>
          </p:nvSpPr>
          <p:spPr>
            <a:xfrm>
              <a:off x="5049" y="3235"/>
              <a:ext cx="157" cy="159"/>
            </a:xfrm>
            <a:custGeom>
              <a:avLst/>
              <a:gdLst>
                <a:gd name="txL" fmla="*/ 0 w 157"/>
                <a:gd name="txT" fmla="*/ 0 h 159"/>
                <a:gd name="txR" fmla="*/ 157 w 157"/>
                <a:gd name="txB" fmla="*/ 159 h 159"/>
              </a:gdLst>
              <a:ahLst/>
              <a:cxnLst>
                <a:cxn ang="0">
                  <a:pos x="66" y="7"/>
                </a:cxn>
                <a:cxn ang="0">
                  <a:pos x="135" y="0"/>
                </a:cxn>
                <a:cxn ang="0">
                  <a:pos x="149" y="23"/>
                </a:cxn>
                <a:cxn ang="0">
                  <a:pos x="156" y="29"/>
                </a:cxn>
                <a:cxn ang="0">
                  <a:pos x="136" y="68"/>
                </a:cxn>
                <a:cxn ang="0">
                  <a:pos x="135" y="97"/>
                </a:cxn>
                <a:cxn ang="0">
                  <a:pos x="129" y="111"/>
                </a:cxn>
                <a:cxn ang="0">
                  <a:pos x="114" y="117"/>
                </a:cxn>
                <a:cxn ang="0">
                  <a:pos x="95" y="145"/>
                </a:cxn>
                <a:cxn ang="0">
                  <a:pos x="67" y="158"/>
                </a:cxn>
                <a:cxn ang="0">
                  <a:pos x="37" y="151"/>
                </a:cxn>
                <a:cxn ang="0">
                  <a:pos x="0" y="158"/>
                </a:cxn>
                <a:cxn ang="0">
                  <a:pos x="33" y="52"/>
                </a:cxn>
                <a:cxn ang="0">
                  <a:pos x="66" y="9"/>
                </a:cxn>
                <a:cxn ang="0">
                  <a:pos x="66" y="9"/>
                </a:cxn>
                <a:cxn ang="0">
                  <a:pos x="66" y="7"/>
                </a:cxn>
              </a:cxnLst>
              <a:rect l="txL" t="txT" r="txR" b="txB"/>
              <a:pathLst>
                <a:path w="157" h="159">
                  <a:moveTo>
                    <a:pt x="66" y="7"/>
                  </a:moveTo>
                  <a:lnTo>
                    <a:pt x="135" y="0"/>
                  </a:lnTo>
                  <a:lnTo>
                    <a:pt x="149" y="23"/>
                  </a:lnTo>
                  <a:lnTo>
                    <a:pt x="156" y="29"/>
                  </a:lnTo>
                  <a:lnTo>
                    <a:pt x="136" y="68"/>
                  </a:lnTo>
                  <a:lnTo>
                    <a:pt x="135" y="97"/>
                  </a:lnTo>
                  <a:lnTo>
                    <a:pt x="129" y="111"/>
                  </a:lnTo>
                  <a:lnTo>
                    <a:pt x="114" y="117"/>
                  </a:lnTo>
                  <a:lnTo>
                    <a:pt x="95" y="145"/>
                  </a:lnTo>
                  <a:lnTo>
                    <a:pt x="67" y="158"/>
                  </a:lnTo>
                  <a:lnTo>
                    <a:pt x="37" y="151"/>
                  </a:lnTo>
                  <a:lnTo>
                    <a:pt x="0" y="158"/>
                  </a:lnTo>
                  <a:lnTo>
                    <a:pt x="33" y="52"/>
                  </a:lnTo>
                  <a:lnTo>
                    <a:pt x="66" y="9"/>
                  </a:lnTo>
                  <a:lnTo>
                    <a:pt x="66" y="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1" name="Freeform 109"/>
            <p:cNvSpPr/>
            <p:nvPr/>
          </p:nvSpPr>
          <p:spPr>
            <a:xfrm>
              <a:off x="5154" y="3354"/>
              <a:ext cx="39" cy="32"/>
            </a:xfrm>
            <a:custGeom>
              <a:avLst/>
              <a:gdLst>
                <a:gd name="txL" fmla="*/ 0 w 39"/>
                <a:gd name="txT" fmla="*/ 0 h 32"/>
                <a:gd name="txR" fmla="*/ 39 w 39"/>
                <a:gd name="txB" fmla="*/ 32 h 32"/>
              </a:gdLst>
              <a:ahLst/>
              <a:cxnLst>
                <a:cxn ang="0">
                  <a:pos x="2" y="19"/>
                </a:cxn>
                <a:cxn ang="0">
                  <a:pos x="23" y="0"/>
                </a:cxn>
                <a:cxn ang="0">
                  <a:pos x="38" y="24"/>
                </a:cxn>
                <a:cxn ang="0">
                  <a:pos x="29" y="31"/>
                </a:cxn>
                <a:cxn ang="0">
                  <a:pos x="1" y="20"/>
                </a:cxn>
                <a:cxn ang="0">
                  <a:pos x="0" y="20"/>
                </a:cxn>
                <a:cxn ang="0">
                  <a:pos x="2" y="19"/>
                </a:cxn>
              </a:cxnLst>
              <a:rect l="txL" t="txT" r="txR" b="txB"/>
              <a:pathLst>
                <a:path w="39" h="32">
                  <a:moveTo>
                    <a:pt x="2" y="19"/>
                  </a:moveTo>
                  <a:lnTo>
                    <a:pt x="23" y="0"/>
                  </a:lnTo>
                  <a:lnTo>
                    <a:pt x="38" y="24"/>
                  </a:lnTo>
                  <a:lnTo>
                    <a:pt x="29" y="31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2" y="1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2" name="Freeform 110"/>
            <p:cNvSpPr/>
            <p:nvPr/>
          </p:nvSpPr>
          <p:spPr>
            <a:xfrm>
              <a:off x="5406" y="2705"/>
              <a:ext cx="23" cy="799"/>
            </a:xfrm>
            <a:custGeom>
              <a:avLst/>
              <a:gdLst>
                <a:gd name="txL" fmla="*/ 0 w 23"/>
                <a:gd name="txT" fmla="*/ 0 h 799"/>
                <a:gd name="txR" fmla="*/ 23 w 23"/>
                <a:gd name="txB" fmla="*/ 799 h 799"/>
              </a:gdLst>
              <a:ahLst/>
              <a:cxnLst>
                <a:cxn ang="0">
                  <a:pos x="14" y="798"/>
                </a:cxn>
                <a:cxn ang="0">
                  <a:pos x="17" y="455"/>
                </a:cxn>
                <a:cxn ang="0">
                  <a:pos x="0" y="441"/>
                </a:cxn>
                <a:cxn ang="0">
                  <a:pos x="0" y="395"/>
                </a:cxn>
                <a:cxn ang="0">
                  <a:pos x="20" y="357"/>
                </a:cxn>
                <a:cxn ang="0">
                  <a:pos x="22" y="0"/>
                </a:cxn>
                <a:cxn ang="0">
                  <a:pos x="22" y="0"/>
                </a:cxn>
              </a:cxnLst>
              <a:rect l="txL" t="txT" r="txR" b="txB"/>
              <a:pathLst>
                <a:path w="23" h="799">
                  <a:moveTo>
                    <a:pt x="14" y="798"/>
                  </a:moveTo>
                  <a:lnTo>
                    <a:pt x="17" y="455"/>
                  </a:lnTo>
                  <a:lnTo>
                    <a:pt x="0" y="441"/>
                  </a:lnTo>
                  <a:lnTo>
                    <a:pt x="0" y="395"/>
                  </a:lnTo>
                  <a:lnTo>
                    <a:pt x="20" y="357"/>
                  </a:lnTo>
                  <a:lnTo>
                    <a:pt x="22" y="0"/>
                  </a:lnTo>
                </a:path>
              </a:pathLst>
            </a:custGeom>
            <a:noFill/>
            <a:ln w="3429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3" name="Freeform 111"/>
            <p:cNvSpPr/>
            <p:nvPr/>
          </p:nvSpPr>
          <p:spPr>
            <a:xfrm>
              <a:off x="4216" y="3066"/>
              <a:ext cx="13" cy="13"/>
            </a:xfrm>
            <a:custGeom>
              <a:avLst/>
              <a:gdLst>
                <a:gd name="txL" fmla="*/ 0 w 13"/>
                <a:gd name="txT" fmla="*/ 0 h 13"/>
                <a:gd name="txR" fmla="*/ 13 w 13"/>
                <a:gd name="txB" fmla="*/ 13 h 13"/>
              </a:gdLst>
              <a:ahLst/>
              <a:cxnLst>
                <a:cxn ang="0">
                  <a:pos x="3" y="4"/>
                </a:cxn>
                <a:cxn ang="0">
                  <a:pos x="11" y="0"/>
                </a:cxn>
                <a:cxn ang="0">
                  <a:pos x="12" y="12"/>
                </a:cxn>
                <a:cxn ang="0">
                  <a:pos x="0" y="1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</a:cxnLst>
              <a:rect l="txL" t="txT" r="txR" b="txB"/>
              <a:pathLst>
                <a:path w="13" h="13">
                  <a:moveTo>
                    <a:pt x="3" y="4"/>
                  </a:moveTo>
                  <a:lnTo>
                    <a:pt x="11" y="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4"/>
                  </a:lnTo>
                  <a:lnTo>
                    <a:pt x="3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4" name="Freeform 112"/>
            <p:cNvSpPr/>
            <p:nvPr/>
          </p:nvSpPr>
          <p:spPr>
            <a:xfrm>
              <a:off x="4249" y="2211"/>
              <a:ext cx="120" cy="76"/>
            </a:xfrm>
            <a:custGeom>
              <a:avLst/>
              <a:gdLst>
                <a:gd name="txL" fmla="*/ 0 w 120"/>
                <a:gd name="txT" fmla="*/ 0 h 76"/>
                <a:gd name="txR" fmla="*/ 120 w 120"/>
                <a:gd name="txB" fmla="*/ 76 h 76"/>
              </a:gdLst>
              <a:ahLst/>
              <a:cxnLst>
                <a:cxn ang="0">
                  <a:pos x="72" y="35"/>
                </a:cxn>
                <a:cxn ang="0">
                  <a:pos x="65" y="17"/>
                </a:cxn>
                <a:cxn ang="0">
                  <a:pos x="51" y="9"/>
                </a:cxn>
                <a:cxn ang="0">
                  <a:pos x="51" y="0"/>
                </a:cxn>
                <a:cxn ang="0">
                  <a:pos x="82" y="0"/>
                </a:cxn>
                <a:cxn ang="0">
                  <a:pos x="116" y="17"/>
                </a:cxn>
                <a:cxn ang="0">
                  <a:pos x="119" y="31"/>
                </a:cxn>
                <a:cxn ang="0">
                  <a:pos x="108" y="46"/>
                </a:cxn>
                <a:cxn ang="0">
                  <a:pos x="96" y="41"/>
                </a:cxn>
                <a:cxn ang="0">
                  <a:pos x="73" y="50"/>
                </a:cxn>
                <a:cxn ang="0">
                  <a:pos x="73" y="49"/>
                </a:cxn>
                <a:cxn ang="0">
                  <a:pos x="56" y="57"/>
                </a:cxn>
                <a:cxn ang="0">
                  <a:pos x="37" y="75"/>
                </a:cxn>
                <a:cxn ang="0">
                  <a:pos x="35" y="64"/>
                </a:cxn>
                <a:cxn ang="0">
                  <a:pos x="23" y="69"/>
                </a:cxn>
                <a:cxn ang="0">
                  <a:pos x="19" y="60"/>
                </a:cxn>
                <a:cxn ang="0">
                  <a:pos x="33" y="55"/>
                </a:cxn>
                <a:cxn ang="0">
                  <a:pos x="48" y="52"/>
                </a:cxn>
                <a:cxn ang="0">
                  <a:pos x="48" y="38"/>
                </a:cxn>
                <a:cxn ang="0">
                  <a:pos x="33" y="49"/>
                </a:cxn>
                <a:cxn ang="0">
                  <a:pos x="24" y="45"/>
                </a:cxn>
                <a:cxn ang="0">
                  <a:pos x="25" y="35"/>
                </a:cxn>
                <a:cxn ang="0">
                  <a:pos x="2" y="32"/>
                </a:cxn>
                <a:cxn ang="0">
                  <a:pos x="0" y="17"/>
                </a:cxn>
                <a:cxn ang="0">
                  <a:pos x="20" y="25"/>
                </a:cxn>
                <a:cxn ang="0">
                  <a:pos x="14" y="7"/>
                </a:cxn>
                <a:cxn ang="0">
                  <a:pos x="34" y="3"/>
                </a:cxn>
                <a:cxn ang="0">
                  <a:pos x="59" y="32"/>
                </a:cxn>
                <a:cxn ang="0">
                  <a:pos x="72" y="35"/>
                </a:cxn>
              </a:cxnLst>
              <a:rect l="txL" t="txT" r="txR" b="txB"/>
              <a:pathLst>
                <a:path w="120" h="76">
                  <a:moveTo>
                    <a:pt x="72" y="35"/>
                  </a:moveTo>
                  <a:lnTo>
                    <a:pt x="65" y="17"/>
                  </a:lnTo>
                  <a:lnTo>
                    <a:pt x="51" y="9"/>
                  </a:lnTo>
                  <a:lnTo>
                    <a:pt x="51" y="0"/>
                  </a:lnTo>
                  <a:lnTo>
                    <a:pt x="82" y="0"/>
                  </a:lnTo>
                  <a:lnTo>
                    <a:pt x="116" y="17"/>
                  </a:lnTo>
                  <a:lnTo>
                    <a:pt x="119" y="31"/>
                  </a:lnTo>
                  <a:lnTo>
                    <a:pt x="108" y="46"/>
                  </a:lnTo>
                  <a:lnTo>
                    <a:pt x="96" y="41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56" y="57"/>
                  </a:lnTo>
                  <a:lnTo>
                    <a:pt x="37" y="75"/>
                  </a:lnTo>
                  <a:lnTo>
                    <a:pt x="35" y="64"/>
                  </a:lnTo>
                  <a:lnTo>
                    <a:pt x="23" y="69"/>
                  </a:lnTo>
                  <a:lnTo>
                    <a:pt x="19" y="60"/>
                  </a:lnTo>
                  <a:lnTo>
                    <a:pt x="33" y="55"/>
                  </a:lnTo>
                  <a:lnTo>
                    <a:pt x="48" y="52"/>
                  </a:lnTo>
                  <a:lnTo>
                    <a:pt x="48" y="38"/>
                  </a:lnTo>
                  <a:lnTo>
                    <a:pt x="33" y="49"/>
                  </a:lnTo>
                  <a:lnTo>
                    <a:pt x="24" y="45"/>
                  </a:lnTo>
                  <a:lnTo>
                    <a:pt x="25" y="35"/>
                  </a:lnTo>
                  <a:lnTo>
                    <a:pt x="2" y="32"/>
                  </a:lnTo>
                  <a:lnTo>
                    <a:pt x="0" y="17"/>
                  </a:lnTo>
                  <a:lnTo>
                    <a:pt x="20" y="25"/>
                  </a:lnTo>
                  <a:lnTo>
                    <a:pt x="14" y="7"/>
                  </a:lnTo>
                  <a:lnTo>
                    <a:pt x="34" y="3"/>
                  </a:lnTo>
                  <a:lnTo>
                    <a:pt x="59" y="32"/>
                  </a:lnTo>
                  <a:lnTo>
                    <a:pt x="72" y="3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5" name="Freeform 113"/>
            <p:cNvSpPr/>
            <p:nvPr/>
          </p:nvSpPr>
          <p:spPr>
            <a:xfrm>
              <a:off x="4192" y="2428"/>
              <a:ext cx="81" cy="59"/>
            </a:xfrm>
            <a:custGeom>
              <a:avLst/>
              <a:gdLst>
                <a:gd name="txL" fmla="*/ 0 w 81"/>
                <a:gd name="txT" fmla="*/ 0 h 59"/>
                <a:gd name="txR" fmla="*/ 81 w 81"/>
                <a:gd name="txB" fmla="*/ 59 h 59"/>
              </a:gdLst>
              <a:ahLst/>
              <a:cxnLst>
                <a:cxn ang="0">
                  <a:pos x="0" y="28"/>
                </a:cxn>
                <a:cxn ang="0">
                  <a:pos x="28" y="11"/>
                </a:cxn>
                <a:cxn ang="0">
                  <a:pos x="73" y="0"/>
                </a:cxn>
                <a:cxn ang="0">
                  <a:pos x="72" y="9"/>
                </a:cxn>
                <a:cxn ang="0">
                  <a:pos x="80" y="26"/>
                </a:cxn>
                <a:cxn ang="0">
                  <a:pos x="67" y="38"/>
                </a:cxn>
                <a:cxn ang="0">
                  <a:pos x="79" y="43"/>
                </a:cxn>
                <a:cxn ang="0">
                  <a:pos x="56" y="57"/>
                </a:cxn>
                <a:cxn ang="0">
                  <a:pos x="40" y="58"/>
                </a:cxn>
                <a:cxn ang="0">
                  <a:pos x="30" y="49"/>
                </a:cxn>
                <a:cxn ang="0">
                  <a:pos x="14" y="47"/>
                </a:cxn>
                <a:cxn ang="0">
                  <a:pos x="0" y="28"/>
                </a:cxn>
                <a:cxn ang="0">
                  <a:pos x="0" y="28"/>
                </a:cxn>
              </a:cxnLst>
              <a:rect l="txL" t="txT" r="txR" b="txB"/>
              <a:pathLst>
                <a:path w="81" h="59">
                  <a:moveTo>
                    <a:pt x="0" y="28"/>
                  </a:moveTo>
                  <a:lnTo>
                    <a:pt x="28" y="11"/>
                  </a:lnTo>
                  <a:lnTo>
                    <a:pt x="73" y="0"/>
                  </a:lnTo>
                  <a:lnTo>
                    <a:pt x="72" y="9"/>
                  </a:lnTo>
                  <a:lnTo>
                    <a:pt x="80" y="26"/>
                  </a:lnTo>
                  <a:lnTo>
                    <a:pt x="67" y="38"/>
                  </a:lnTo>
                  <a:lnTo>
                    <a:pt x="79" y="43"/>
                  </a:lnTo>
                  <a:lnTo>
                    <a:pt x="56" y="57"/>
                  </a:lnTo>
                  <a:lnTo>
                    <a:pt x="40" y="58"/>
                  </a:lnTo>
                  <a:lnTo>
                    <a:pt x="30" y="49"/>
                  </a:lnTo>
                  <a:lnTo>
                    <a:pt x="14" y="47"/>
                  </a:lnTo>
                  <a:lnTo>
                    <a:pt x="0" y="2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6" name="Freeform 114"/>
            <p:cNvSpPr/>
            <p:nvPr/>
          </p:nvSpPr>
          <p:spPr>
            <a:xfrm>
              <a:off x="4720" y="3079"/>
              <a:ext cx="37" cy="74"/>
            </a:xfrm>
            <a:custGeom>
              <a:avLst/>
              <a:gdLst>
                <a:gd name="txL" fmla="*/ 0 w 37"/>
                <a:gd name="txT" fmla="*/ 0 h 74"/>
                <a:gd name="txR" fmla="*/ 37 w 37"/>
                <a:gd name="txB" fmla="*/ 74 h 74"/>
              </a:gdLst>
              <a:ahLst/>
              <a:cxnLst>
                <a:cxn ang="0">
                  <a:pos x="14" y="30"/>
                </a:cxn>
                <a:cxn ang="0">
                  <a:pos x="14" y="0"/>
                </a:cxn>
                <a:cxn ang="0">
                  <a:pos x="23" y="5"/>
                </a:cxn>
                <a:cxn ang="0">
                  <a:pos x="36" y="2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4" y="73"/>
                </a:cxn>
                <a:cxn ang="0">
                  <a:pos x="0" y="73"/>
                </a:cxn>
                <a:cxn ang="0">
                  <a:pos x="0" y="31"/>
                </a:cxn>
                <a:cxn ang="0">
                  <a:pos x="10" y="25"/>
                </a:cxn>
                <a:cxn ang="0">
                  <a:pos x="14" y="29"/>
                </a:cxn>
                <a:cxn ang="0">
                  <a:pos x="14" y="30"/>
                </a:cxn>
              </a:cxnLst>
              <a:rect l="txL" t="txT" r="txR" b="txB"/>
              <a:pathLst>
                <a:path w="37" h="74">
                  <a:moveTo>
                    <a:pt x="14" y="30"/>
                  </a:moveTo>
                  <a:lnTo>
                    <a:pt x="14" y="0"/>
                  </a:lnTo>
                  <a:lnTo>
                    <a:pt x="23" y="5"/>
                  </a:lnTo>
                  <a:lnTo>
                    <a:pt x="36" y="2"/>
                  </a:lnTo>
                  <a:lnTo>
                    <a:pt x="20" y="42"/>
                  </a:lnTo>
                  <a:lnTo>
                    <a:pt x="4" y="73"/>
                  </a:lnTo>
                  <a:lnTo>
                    <a:pt x="0" y="73"/>
                  </a:lnTo>
                  <a:lnTo>
                    <a:pt x="0" y="31"/>
                  </a:lnTo>
                  <a:lnTo>
                    <a:pt x="10" y="25"/>
                  </a:lnTo>
                  <a:lnTo>
                    <a:pt x="14" y="29"/>
                  </a:lnTo>
                  <a:lnTo>
                    <a:pt x="14" y="3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7" name="Freeform 115"/>
            <p:cNvSpPr/>
            <p:nvPr/>
          </p:nvSpPr>
          <p:spPr>
            <a:xfrm>
              <a:off x="4660" y="2947"/>
              <a:ext cx="83" cy="210"/>
            </a:xfrm>
            <a:custGeom>
              <a:avLst/>
              <a:gdLst>
                <a:gd name="txL" fmla="*/ 0 w 83"/>
                <a:gd name="txT" fmla="*/ 0 h 210"/>
                <a:gd name="txR" fmla="*/ 83 w 83"/>
                <a:gd name="txB" fmla="*/ 210 h 210"/>
              </a:gdLst>
              <a:ahLst/>
              <a:cxnLst>
                <a:cxn ang="0">
                  <a:pos x="27" y="117"/>
                </a:cxn>
                <a:cxn ang="0">
                  <a:pos x="21" y="99"/>
                </a:cxn>
                <a:cxn ang="0">
                  <a:pos x="24" y="90"/>
                </a:cxn>
                <a:cxn ang="0">
                  <a:pos x="20" y="73"/>
                </a:cxn>
                <a:cxn ang="0">
                  <a:pos x="28" y="65"/>
                </a:cxn>
                <a:cxn ang="0">
                  <a:pos x="12" y="45"/>
                </a:cxn>
                <a:cxn ang="0">
                  <a:pos x="32" y="45"/>
                </a:cxn>
                <a:cxn ang="0">
                  <a:pos x="36" y="26"/>
                </a:cxn>
                <a:cxn ang="0">
                  <a:pos x="45" y="19"/>
                </a:cxn>
                <a:cxn ang="0">
                  <a:pos x="45" y="6"/>
                </a:cxn>
                <a:cxn ang="0">
                  <a:pos x="62" y="0"/>
                </a:cxn>
                <a:cxn ang="0">
                  <a:pos x="66" y="31"/>
                </a:cxn>
                <a:cxn ang="0">
                  <a:pos x="75" y="31"/>
                </a:cxn>
                <a:cxn ang="0">
                  <a:pos x="73" y="61"/>
                </a:cxn>
                <a:cxn ang="0">
                  <a:pos x="82" y="64"/>
                </a:cxn>
                <a:cxn ang="0">
                  <a:pos x="67" y="81"/>
                </a:cxn>
                <a:cxn ang="0">
                  <a:pos x="76" y="93"/>
                </a:cxn>
                <a:cxn ang="0">
                  <a:pos x="74" y="116"/>
                </a:cxn>
                <a:cxn ang="0">
                  <a:pos x="52" y="152"/>
                </a:cxn>
                <a:cxn ang="0">
                  <a:pos x="52" y="152"/>
                </a:cxn>
                <a:cxn ang="0">
                  <a:pos x="58" y="164"/>
                </a:cxn>
                <a:cxn ang="0">
                  <a:pos x="55" y="174"/>
                </a:cxn>
                <a:cxn ang="0">
                  <a:pos x="46" y="163"/>
                </a:cxn>
                <a:cxn ang="0">
                  <a:pos x="46" y="185"/>
                </a:cxn>
                <a:cxn ang="0">
                  <a:pos x="38" y="187"/>
                </a:cxn>
                <a:cxn ang="0">
                  <a:pos x="33" y="201"/>
                </a:cxn>
                <a:cxn ang="0">
                  <a:pos x="11" y="209"/>
                </a:cxn>
                <a:cxn ang="0">
                  <a:pos x="0" y="199"/>
                </a:cxn>
                <a:cxn ang="0">
                  <a:pos x="3" y="165"/>
                </a:cxn>
                <a:cxn ang="0">
                  <a:pos x="14" y="162"/>
                </a:cxn>
                <a:cxn ang="0">
                  <a:pos x="7" y="155"/>
                </a:cxn>
                <a:cxn ang="0">
                  <a:pos x="0" y="87"/>
                </a:cxn>
                <a:cxn ang="0">
                  <a:pos x="10" y="83"/>
                </a:cxn>
                <a:cxn ang="0">
                  <a:pos x="17" y="108"/>
                </a:cxn>
                <a:cxn ang="0">
                  <a:pos x="27" y="117"/>
                </a:cxn>
              </a:cxnLst>
              <a:rect l="txL" t="txT" r="txR" b="txB"/>
              <a:pathLst>
                <a:path w="83" h="210">
                  <a:moveTo>
                    <a:pt x="27" y="117"/>
                  </a:moveTo>
                  <a:lnTo>
                    <a:pt x="21" y="99"/>
                  </a:lnTo>
                  <a:lnTo>
                    <a:pt x="24" y="90"/>
                  </a:lnTo>
                  <a:lnTo>
                    <a:pt x="20" y="73"/>
                  </a:lnTo>
                  <a:lnTo>
                    <a:pt x="28" y="65"/>
                  </a:lnTo>
                  <a:lnTo>
                    <a:pt x="12" y="45"/>
                  </a:lnTo>
                  <a:lnTo>
                    <a:pt x="32" y="45"/>
                  </a:lnTo>
                  <a:lnTo>
                    <a:pt x="36" y="26"/>
                  </a:lnTo>
                  <a:lnTo>
                    <a:pt x="45" y="19"/>
                  </a:lnTo>
                  <a:lnTo>
                    <a:pt x="45" y="6"/>
                  </a:lnTo>
                  <a:lnTo>
                    <a:pt x="62" y="0"/>
                  </a:lnTo>
                  <a:lnTo>
                    <a:pt x="66" y="31"/>
                  </a:lnTo>
                  <a:lnTo>
                    <a:pt x="75" y="31"/>
                  </a:lnTo>
                  <a:lnTo>
                    <a:pt x="73" y="61"/>
                  </a:lnTo>
                  <a:lnTo>
                    <a:pt x="82" y="64"/>
                  </a:lnTo>
                  <a:lnTo>
                    <a:pt x="67" y="81"/>
                  </a:lnTo>
                  <a:lnTo>
                    <a:pt x="76" y="93"/>
                  </a:lnTo>
                  <a:lnTo>
                    <a:pt x="74" y="116"/>
                  </a:lnTo>
                  <a:lnTo>
                    <a:pt x="52" y="152"/>
                  </a:lnTo>
                  <a:lnTo>
                    <a:pt x="58" y="164"/>
                  </a:lnTo>
                  <a:lnTo>
                    <a:pt x="55" y="174"/>
                  </a:lnTo>
                  <a:lnTo>
                    <a:pt x="46" y="163"/>
                  </a:lnTo>
                  <a:lnTo>
                    <a:pt x="46" y="185"/>
                  </a:lnTo>
                  <a:lnTo>
                    <a:pt x="38" y="187"/>
                  </a:lnTo>
                  <a:lnTo>
                    <a:pt x="33" y="201"/>
                  </a:lnTo>
                  <a:lnTo>
                    <a:pt x="11" y="209"/>
                  </a:lnTo>
                  <a:lnTo>
                    <a:pt x="0" y="199"/>
                  </a:lnTo>
                  <a:lnTo>
                    <a:pt x="3" y="165"/>
                  </a:lnTo>
                  <a:lnTo>
                    <a:pt x="14" y="162"/>
                  </a:lnTo>
                  <a:lnTo>
                    <a:pt x="7" y="155"/>
                  </a:lnTo>
                  <a:lnTo>
                    <a:pt x="0" y="87"/>
                  </a:lnTo>
                  <a:lnTo>
                    <a:pt x="10" y="83"/>
                  </a:lnTo>
                  <a:lnTo>
                    <a:pt x="17" y="108"/>
                  </a:lnTo>
                  <a:lnTo>
                    <a:pt x="27" y="11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8" name="Freeform 116"/>
            <p:cNvSpPr/>
            <p:nvPr/>
          </p:nvSpPr>
          <p:spPr>
            <a:xfrm>
              <a:off x="4523" y="2934"/>
              <a:ext cx="40" cy="107"/>
            </a:xfrm>
            <a:custGeom>
              <a:avLst/>
              <a:gdLst>
                <a:gd name="txL" fmla="*/ 0 w 40"/>
                <a:gd name="txT" fmla="*/ 0 h 107"/>
                <a:gd name="txR" fmla="*/ 40 w 40"/>
                <a:gd name="txB" fmla="*/ 107 h 107"/>
              </a:gdLst>
              <a:ahLst/>
              <a:cxnLst>
                <a:cxn ang="0">
                  <a:pos x="0" y="106"/>
                </a:cxn>
                <a:cxn ang="0">
                  <a:pos x="9" y="96"/>
                </a:cxn>
                <a:cxn ang="0">
                  <a:pos x="17" y="70"/>
                </a:cxn>
                <a:cxn ang="0">
                  <a:pos x="35" y="44"/>
                </a:cxn>
                <a:cxn ang="0">
                  <a:pos x="39" y="0"/>
                </a:cxn>
                <a:cxn ang="0">
                  <a:pos x="7" y="64"/>
                </a:cxn>
                <a:cxn ang="0">
                  <a:pos x="0" y="106"/>
                </a:cxn>
                <a:cxn ang="0">
                  <a:pos x="0" y="106"/>
                </a:cxn>
              </a:cxnLst>
              <a:rect l="txL" t="txT" r="txR" b="txB"/>
              <a:pathLst>
                <a:path w="40" h="107">
                  <a:moveTo>
                    <a:pt x="0" y="106"/>
                  </a:moveTo>
                  <a:lnTo>
                    <a:pt x="9" y="96"/>
                  </a:lnTo>
                  <a:lnTo>
                    <a:pt x="17" y="70"/>
                  </a:lnTo>
                  <a:lnTo>
                    <a:pt x="35" y="44"/>
                  </a:lnTo>
                  <a:lnTo>
                    <a:pt x="39" y="0"/>
                  </a:lnTo>
                  <a:lnTo>
                    <a:pt x="7" y="64"/>
                  </a:lnTo>
                  <a:lnTo>
                    <a:pt x="0" y="10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79" name="Freeform 117"/>
            <p:cNvSpPr/>
            <p:nvPr/>
          </p:nvSpPr>
          <p:spPr>
            <a:xfrm>
              <a:off x="4496" y="2968"/>
              <a:ext cx="29" cy="65"/>
            </a:xfrm>
            <a:custGeom>
              <a:avLst/>
              <a:gdLst>
                <a:gd name="txL" fmla="*/ 0 w 29"/>
                <a:gd name="txT" fmla="*/ 0 h 65"/>
                <a:gd name="txR" fmla="*/ 29 w 29"/>
                <a:gd name="txB" fmla="*/ 65 h 65"/>
              </a:gdLst>
              <a:ahLst/>
              <a:cxnLst>
                <a:cxn ang="0">
                  <a:pos x="7" y="64"/>
                </a:cxn>
                <a:cxn ang="0">
                  <a:pos x="16" y="61"/>
                </a:cxn>
                <a:cxn ang="0">
                  <a:pos x="24" y="42"/>
                </a:cxn>
                <a:cxn ang="0">
                  <a:pos x="21" y="27"/>
                </a:cxn>
                <a:cxn ang="0">
                  <a:pos x="28" y="1"/>
                </a:cxn>
                <a:cxn ang="0">
                  <a:pos x="21" y="0"/>
                </a:cxn>
                <a:cxn ang="0">
                  <a:pos x="15" y="12"/>
                </a:cxn>
                <a:cxn ang="0">
                  <a:pos x="5" y="18"/>
                </a:cxn>
                <a:cxn ang="0">
                  <a:pos x="0" y="30"/>
                </a:cxn>
                <a:cxn ang="0">
                  <a:pos x="10" y="36"/>
                </a:cxn>
                <a:cxn ang="0">
                  <a:pos x="6" y="49"/>
                </a:cxn>
                <a:cxn ang="0">
                  <a:pos x="8" y="64"/>
                </a:cxn>
                <a:cxn ang="0">
                  <a:pos x="7" y="64"/>
                </a:cxn>
                <a:cxn ang="0">
                  <a:pos x="7" y="64"/>
                </a:cxn>
              </a:cxnLst>
              <a:rect l="txL" t="txT" r="txR" b="txB"/>
              <a:pathLst>
                <a:path w="29" h="65">
                  <a:moveTo>
                    <a:pt x="7" y="64"/>
                  </a:moveTo>
                  <a:lnTo>
                    <a:pt x="16" y="61"/>
                  </a:lnTo>
                  <a:lnTo>
                    <a:pt x="24" y="42"/>
                  </a:lnTo>
                  <a:lnTo>
                    <a:pt x="21" y="27"/>
                  </a:lnTo>
                  <a:lnTo>
                    <a:pt x="28" y="1"/>
                  </a:lnTo>
                  <a:lnTo>
                    <a:pt x="21" y="0"/>
                  </a:lnTo>
                  <a:lnTo>
                    <a:pt x="15" y="12"/>
                  </a:lnTo>
                  <a:lnTo>
                    <a:pt x="5" y="18"/>
                  </a:lnTo>
                  <a:lnTo>
                    <a:pt x="0" y="30"/>
                  </a:lnTo>
                  <a:lnTo>
                    <a:pt x="10" y="36"/>
                  </a:lnTo>
                  <a:lnTo>
                    <a:pt x="6" y="49"/>
                  </a:lnTo>
                  <a:lnTo>
                    <a:pt x="8" y="64"/>
                  </a:lnTo>
                  <a:lnTo>
                    <a:pt x="7" y="6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0" name="Freeform 118"/>
            <p:cNvSpPr/>
            <p:nvPr/>
          </p:nvSpPr>
          <p:spPr>
            <a:xfrm>
              <a:off x="4249" y="2964"/>
              <a:ext cx="13" cy="13"/>
            </a:xfrm>
            <a:custGeom>
              <a:avLst/>
              <a:gdLst>
                <a:gd name="txL" fmla="*/ 0 w 13"/>
                <a:gd name="txT" fmla="*/ 0 h 13"/>
                <a:gd name="txR" fmla="*/ 13 w 13"/>
                <a:gd name="txB" fmla="*/ 13 h 13"/>
              </a:gdLst>
              <a:ahLst/>
              <a:cxnLst>
                <a:cxn ang="0">
                  <a:pos x="10" y="0"/>
                </a:cxn>
                <a:cxn ang="0">
                  <a:pos x="12" y="8"/>
                </a:cxn>
                <a:cxn ang="0">
                  <a:pos x="0" y="12"/>
                </a:cxn>
                <a:cxn ang="0">
                  <a:pos x="3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</a:cxnLst>
              <a:rect l="txL" t="txT" r="txR" b="txB"/>
              <a:pathLst>
                <a:path w="13" h="13">
                  <a:moveTo>
                    <a:pt x="10" y="0"/>
                  </a:moveTo>
                  <a:lnTo>
                    <a:pt x="12" y="8"/>
                  </a:lnTo>
                  <a:lnTo>
                    <a:pt x="0" y="12"/>
                  </a:lnTo>
                  <a:lnTo>
                    <a:pt x="3" y="2"/>
                  </a:lnTo>
                  <a:lnTo>
                    <a:pt x="1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1" name="Freeform 119"/>
            <p:cNvSpPr/>
            <p:nvPr/>
          </p:nvSpPr>
          <p:spPr>
            <a:xfrm>
              <a:off x="4345" y="3209"/>
              <a:ext cx="16" cy="16"/>
            </a:xfrm>
            <a:custGeom>
              <a:avLst/>
              <a:gdLst>
                <a:gd name="txL" fmla="*/ 0 w 16"/>
                <a:gd name="txT" fmla="*/ 0 h 16"/>
                <a:gd name="txR" fmla="*/ 16 w 16"/>
                <a:gd name="txB" fmla="*/ 16 h 16"/>
              </a:gdLst>
              <a:ahLst/>
              <a:cxnLst>
                <a:cxn ang="0">
                  <a:pos x="5" y="0"/>
                </a:cxn>
                <a:cxn ang="0">
                  <a:pos x="15" y="9"/>
                </a:cxn>
                <a:cxn ang="0">
                  <a:pos x="8" y="15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5" y="0"/>
                </a:cxn>
              </a:cxnLst>
              <a:rect l="txL" t="txT" r="txR" b="txB"/>
              <a:pathLst>
                <a:path w="16" h="16">
                  <a:moveTo>
                    <a:pt x="5" y="0"/>
                  </a:moveTo>
                  <a:lnTo>
                    <a:pt x="15" y="9"/>
                  </a:lnTo>
                  <a:lnTo>
                    <a:pt x="8" y="15"/>
                  </a:lnTo>
                  <a:lnTo>
                    <a:pt x="0" y="7"/>
                  </a:lnTo>
                  <a:lnTo>
                    <a:pt x="6" y="0"/>
                  </a:lnTo>
                  <a:lnTo>
                    <a:pt x="5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2" name="Freeform 120"/>
            <p:cNvSpPr/>
            <p:nvPr/>
          </p:nvSpPr>
          <p:spPr>
            <a:xfrm>
              <a:off x="4309" y="3224"/>
              <a:ext cx="38" cy="27"/>
            </a:xfrm>
            <a:custGeom>
              <a:avLst/>
              <a:gdLst>
                <a:gd name="txL" fmla="*/ 0 w 38"/>
                <a:gd name="txT" fmla="*/ 0 h 27"/>
                <a:gd name="txR" fmla="*/ 38 w 38"/>
                <a:gd name="txB" fmla="*/ 27 h 27"/>
              </a:gdLst>
              <a:ahLst/>
              <a:cxnLst>
                <a:cxn ang="0">
                  <a:pos x="0" y="22"/>
                </a:cxn>
                <a:cxn ang="0">
                  <a:pos x="16" y="26"/>
                </a:cxn>
                <a:cxn ang="0">
                  <a:pos x="17" y="5"/>
                </a:cxn>
                <a:cxn ang="0">
                  <a:pos x="34" y="0"/>
                </a:cxn>
                <a:cxn ang="0">
                  <a:pos x="37" y="6"/>
                </a:cxn>
                <a:cxn ang="0">
                  <a:pos x="22" y="15"/>
                </a:cxn>
                <a:cxn ang="0">
                  <a:pos x="5" y="14"/>
                </a:cxn>
                <a:cxn ang="0">
                  <a:pos x="1" y="22"/>
                </a:cxn>
                <a:cxn ang="0">
                  <a:pos x="1" y="22"/>
                </a:cxn>
                <a:cxn ang="0">
                  <a:pos x="0" y="22"/>
                </a:cxn>
              </a:cxnLst>
              <a:rect l="txL" t="txT" r="txR" b="txB"/>
              <a:pathLst>
                <a:path w="38" h="27">
                  <a:moveTo>
                    <a:pt x="0" y="22"/>
                  </a:moveTo>
                  <a:lnTo>
                    <a:pt x="16" y="26"/>
                  </a:lnTo>
                  <a:lnTo>
                    <a:pt x="17" y="5"/>
                  </a:lnTo>
                  <a:lnTo>
                    <a:pt x="34" y="0"/>
                  </a:lnTo>
                  <a:lnTo>
                    <a:pt x="37" y="6"/>
                  </a:lnTo>
                  <a:lnTo>
                    <a:pt x="22" y="15"/>
                  </a:lnTo>
                  <a:lnTo>
                    <a:pt x="5" y="14"/>
                  </a:lnTo>
                  <a:lnTo>
                    <a:pt x="1" y="22"/>
                  </a:lnTo>
                  <a:lnTo>
                    <a:pt x="0" y="2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3" name="Freeform 121"/>
            <p:cNvSpPr/>
            <p:nvPr/>
          </p:nvSpPr>
          <p:spPr>
            <a:xfrm>
              <a:off x="4321" y="3178"/>
              <a:ext cx="109" cy="133"/>
            </a:xfrm>
            <a:custGeom>
              <a:avLst/>
              <a:gdLst>
                <a:gd name="txL" fmla="*/ 0 w 109"/>
                <a:gd name="txT" fmla="*/ 0 h 133"/>
                <a:gd name="txR" fmla="*/ 109 w 109"/>
                <a:gd name="txB" fmla="*/ 133 h 133"/>
              </a:gdLst>
              <a:ahLst/>
              <a:cxnLst>
                <a:cxn ang="0">
                  <a:pos x="45" y="37"/>
                </a:cxn>
                <a:cxn ang="0">
                  <a:pos x="45" y="49"/>
                </a:cxn>
                <a:cxn ang="0">
                  <a:pos x="35" y="51"/>
                </a:cxn>
                <a:cxn ang="0">
                  <a:pos x="22" y="68"/>
                </a:cxn>
                <a:cxn ang="0">
                  <a:pos x="17" y="82"/>
                </a:cxn>
                <a:cxn ang="0">
                  <a:pos x="5" y="85"/>
                </a:cxn>
                <a:cxn ang="0">
                  <a:pos x="0" y="94"/>
                </a:cxn>
                <a:cxn ang="0">
                  <a:pos x="15" y="92"/>
                </a:cxn>
                <a:cxn ang="0">
                  <a:pos x="19" y="105"/>
                </a:cxn>
                <a:cxn ang="0">
                  <a:pos x="12" y="108"/>
                </a:cxn>
                <a:cxn ang="0">
                  <a:pos x="19" y="129"/>
                </a:cxn>
                <a:cxn ang="0">
                  <a:pos x="35" y="132"/>
                </a:cxn>
                <a:cxn ang="0">
                  <a:pos x="45" y="124"/>
                </a:cxn>
                <a:cxn ang="0">
                  <a:pos x="45" y="111"/>
                </a:cxn>
                <a:cxn ang="0">
                  <a:pos x="66" y="86"/>
                </a:cxn>
                <a:cxn ang="0">
                  <a:pos x="77" y="48"/>
                </a:cxn>
                <a:cxn ang="0">
                  <a:pos x="75" y="34"/>
                </a:cxn>
                <a:cxn ang="0">
                  <a:pos x="74" y="34"/>
                </a:cxn>
                <a:cxn ang="0">
                  <a:pos x="82" y="12"/>
                </a:cxn>
                <a:cxn ang="0">
                  <a:pos x="87" y="18"/>
                </a:cxn>
                <a:cxn ang="0">
                  <a:pos x="107" y="18"/>
                </a:cxn>
                <a:cxn ang="0">
                  <a:pos x="108" y="3"/>
                </a:cxn>
                <a:cxn ang="0">
                  <a:pos x="84" y="8"/>
                </a:cxn>
                <a:cxn ang="0">
                  <a:pos x="82" y="12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64" y="16"/>
                </a:cxn>
                <a:cxn ang="0">
                  <a:pos x="45" y="37"/>
                </a:cxn>
              </a:cxnLst>
              <a:rect l="txL" t="txT" r="txR" b="txB"/>
              <a:pathLst>
                <a:path w="109" h="133">
                  <a:moveTo>
                    <a:pt x="45" y="37"/>
                  </a:moveTo>
                  <a:lnTo>
                    <a:pt x="45" y="49"/>
                  </a:lnTo>
                  <a:lnTo>
                    <a:pt x="35" y="51"/>
                  </a:lnTo>
                  <a:lnTo>
                    <a:pt x="22" y="68"/>
                  </a:lnTo>
                  <a:lnTo>
                    <a:pt x="17" y="82"/>
                  </a:lnTo>
                  <a:lnTo>
                    <a:pt x="5" y="85"/>
                  </a:lnTo>
                  <a:lnTo>
                    <a:pt x="0" y="94"/>
                  </a:lnTo>
                  <a:lnTo>
                    <a:pt x="15" y="92"/>
                  </a:lnTo>
                  <a:lnTo>
                    <a:pt x="19" y="105"/>
                  </a:lnTo>
                  <a:lnTo>
                    <a:pt x="12" y="108"/>
                  </a:lnTo>
                  <a:lnTo>
                    <a:pt x="19" y="129"/>
                  </a:lnTo>
                  <a:lnTo>
                    <a:pt x="35" y="132"/>
                  </a:lnTo>
                  <a:lnTo>
                    <a:pt x="45" y="124"/>
                  </a:lnTo>
                  <a:lnTo>
                    <a:pt x="45" y="111"/>
                  </a:lnTo>
                  <a:lnTo>
                    <a:pt x="66" y="86"/>
                  </a:lnTo>
                  <a:lnTo>
                    <a:pt x="77" y="48"/>
                  </a:lnTo>
                  <a:lnTo>
                    <a:pt x="75" y="34"/>
                  </a:lnTo>
                  <a:lnTo>
                    <a:pt x="74" y="34"/>
                  </a:lnTo>
                  <a:lnTo>
                    <a:pt x="82" y="12"/>
                  </a:lnTo>
                  <a:lnTo>
                    <a:pt x="87" y="18"/>
                  </a:lnTo>
                  <a:lnTo>
                    <a:pt x="107" y="18"/>
                  </a:lnTo>
                  <a:lnTo>
                    <a:pt x="108" y="3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6" y="0"/>
                  </a:lnTo>
                  <a:lnTo>
                    <a:pt x="64" y="6"/>
                  </a:lnTo>
                  <a:lnTo>
                    <a:pt x="64" y="16"/>
                  </a:lnTo>
                  <a:lnTo>
                    <a:pt x="45" y="3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4" name="Freeform 122"/>
            <p:cNvSpPr/>
            <p:nvPr/>
          </p:nvSpPr>
          <p:spPr>
            <a:xfrm>
              <a:off x="4163" y="3126"/>
              <a:ext cx="14" cy="15"/>
            </a:xfrm>
            <a:custGeom>
              <a:avLst/>
              <a:gdLst>
                <a:gd name="txL" fmla="*/ 0 w 14"/>
                <a:gd name="txT" fmla="*/ 0 h 15"/>
                <a:gd name="txR" fmla="*/ 14 w 14"/>
                <a:gd name="txB" fmla="*/ 15 h 15"/>
              </a:gdLst>
              <a:ahLst/>
              <a:cxnLst>
                <a:cxn ang="0">
                  <a:pos x="0" y="6"/>
                </a:cxn>
                <a:cxn ang="0">
                  <a:pos x="7" y="14"/>
                </a:cxn>
                <a:cxn ang="0">
                  <a:pos x="13" y="9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txL" t="txT" r="txR" b="txB"/>
              <a:pathLst>
                <a:path w="14" h="15">
                  <a:moveTo>
                    <a:pt x="0" y="6"/>
                  </a:moveTo>
                  <a:lnTo>
                    <a:pt x="7" y="14"/>
                  </a:lnTo>
                  <a:lnTo>
                    <a:pt x="13" y="9"/>
                  </a:lnTo>
                  <a:lnTo>
                    <a:pt x="8" y="0"/>
                  </a:lnTo>
                  <a:lnTo>
                    <a:pt x="0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5" name="Freeform 123"/>
            <p:cNvSpPr/>
            <p:nvPr/>
          </p:nvSpPr>
          <p:spPr>
            <a:xfrm>
              <a:off x="4120" y="3157"/>
              <a:ext cx="17" cy="16"/>
            </a:xfrm>
            <a:custGeom>
              <a:avLst/>
              <a:gdLst>
                <a:gd name="txL" fmla="*/ 0 w 17"/>
                <a:gd name="txT" fmla="*/ 0 h 16"/>
                <a:gd name="txR" fmla="*/ 17 w 17"/>
                <a:gd name="txB" fmla="*/ 16 h 16"/>
              </a:gdLst>
              <a:ahLst/>
              <a:cxnLst>
                <a:cxn ang="0">
                  <a:pos x="8" y="0"/>
                </a:cxn>
                <a:cxn ang="0">
                  <a:pos x="16" y="7"/>
                </a:cxn>
                <a:cxn ang="0">
                  <a:pos x="10" y="15"/>
                </a:cxn>
                <a:cxn ang="0">
                  <a:pos x="0" y="9"/>
                </a:cxn>
                <a:cxn ang="0">
                  <a:pos x="8" y="1"/>
                </a:cxn>
                <a:cxn ang="0">
                  <a:pos x="8" y="1"/>
                </a:cxn>
                <a:cxn ang="0">
                  <a:pos x="8" y="0"/>
                </a:cxn>
              </a:cxnLst>
              <a:rect l="txL" t="txT" r="txR" b="txB"/>
              <a:pathLst>
                <a:path w="17" h="16">
                  <a:moveTo>
                    <a:pt x="8" y="0"/>
                  </a:moveTo>
                  <a:lnTo>
                    <a:pt x="16" y="7"/>
                  </a:lnTo>
                  <a:lnTo>
                    <a:pt x="10" y="15"/>
                  </a:lnTo>
                  <a:lnTo>
                    <a:pt x="0" y="9"/>
                  </a:lnTo>
                  <a:lnTo>
                    <a:pt x="8" y="1"/>
                  </a:lnTo>
                  <a:lnTo>
                    <a:pt x="8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6" name="Freeform 124"/>
            <p:cNvSpPr/>
            <p:nvPr/>
          </p:nvSpPr>
          <p:spPr>
            <a:xfrm>
              <a:off x="4185" y="2828"/>
              <a:ext cx="17" cy="19"/>
            </a:xfrm>
            <a:custGeom>
              <a:avLst/>
              <a:gdLst>
                <a:gd name="txL" fmla="*/ 0 w 17"/>
                <a:gd name="txT" fmla="*/ 0 h 19"/>
                <a:gd name="txR" fmla="*/ 17 w 17"/>
                <a:gd name="txB" fmla="*/ 19 h 19"/>
              </a:gdLst>
              <a:ahLst/>
              <a:cxnLst>
                <a:cxn ang="0">
                  <a:pos x="1" y="7"/>
                </a:cxn>
                <a:cxn ang="0">
                  <a:pos x="6" y="18"/>
                </a:cxn>
                <a:cxn ang="0">
                  <a:pos x="16" y="10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7"/>
                </a:cxn>
              </a:cxnLst>
              <a:rect l="txL" t="txT" r="txR" b="txB"/>
              <a:pathLst>
                <a:path w="17" h="19">
                  <a:moveTo>
                    <a:pt x="1" y="7"/>
                  </a:moveTo>
                  <a:lnTo>
                    <a:pt x="6" y="18"/>
                  </a:lnTo>
                  <a:lnTo>
                    <a:pt x="16" y="10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7" name="Freeform 125"/>
            <p:cNvSpPr/>
            <p:nvPr/>
          </p:nvSpPr>
          <p:spPr>
            <a:xfrm>
              <a:off x="4032" y="2337"/>
              <a:ext cx="15" cy="10"/>
            </a:xfrm>
            <a:custGeom>
              <a:avLst/>
              <a:gdLst>
                <a:gd name="txL" fmla="*/ 0 w 15"/>
                <a:gd name="txT" fmla="*/ 0 h 10"/>
                <a:gd name="txR" fmla="*/ 15 w 15"/>
                <a:gd name="txB" fmla="*/ 10 h 10"/>
              </a:gdLst>
              <a:ahLst/>
              <a:cxnLst>
                <a:cxn ang="0">
                  <a:pos x="2" y="0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2" y="0"/>
                </a:cxn>
              </a:cxnLst>
              <a:rect l="txL" t="txT" r="txR" b="txB"/>
              <a:pathLst>
                <a:path w="15" h="10">
                  <a:moveTo>
                    <a:pt x="2" y="0"/>
                  </a:moveTo>
                  <a:lnTo>
                    <a:pt x="6" y="9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2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8" name="Freeform 126"/>
            <p:cNvSpPr/>
            <p:nvPr/>
          </p:nvSpPr>
          <p:spPr>
            <a:xfrm>
              <a:off x="4075" y="2403"/>
              <a:ext cx="17" cy="24"/>
            </a:xfrm>
            <a:custGeom>
              <a:avLst/>
              <a:gdLst>
                <a:gd name="txL" fmla="*/ 0 w 17"/>
                <a:gd name="txT" fmla="*/ 0 h 24"/>
                <a:gd name="txR" fmla="*/ 17 w 17"/>
                <a:gd name="txB" fmla="*/ 24 h 24"/>
              </a:gdLst>
              <a:ahLst/>
              <a:cxnLst>
                <a:cxn ang="0">
                  <a:pos x="6" y="0"/>
                </a:cxn>
                <a:cxn ang="0">
                  <a:pos x="16" y="6"/>
                </a:cxn>
                <a:cxn ang="0">
                  <a:pos x="12" y="23"/>
                </a:cxn>
                <a:cxn ang="0">
                  <a:pos x="0" y="1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6" y="0"/>
                </a:cxn>
              </a:cxnLst>
              <a:rect l="txL" t="txT" r="txR" b="txB"/>
              <a:pathLst>
                <a:path w="17" h="24">
                  <a:moveTo>
                    <a:pt x="6" y="0"/>
                  </a:moveTo>
                  <a:lnTo>
                    <a:pt x="16" y="6"/>
                  </a:lnTo>
                  <a:lnTo>
                    <a:pt x="12" y="23"/>
                  </a:lnTo>
                  <a:lnTo>
                    <a:pt x="0" y="11"/>
                  </a:lnTo>
                  <a:lnTo>
                    <a:pt x="5" y="1"/>
                  </a:lnTo>
                  <a:lnTo>
                    <a:pt x="6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89" name="Freeform 127"/>
            <p:cNvSpPr/>
            <p:nvPr/>
          </p:nvSpPr>
          <p:spPr>
            <a:xfrm>
              <a:off x="4018" y="1864"/>
              <a:ext cx="8" cy="19"/>
            </a:xfrm>
            <a:custGeom>
              <a:avLst/>
              <a:gdLst>
                <a:gd name="txL" fmla="*/ 0 w 8"/>
                <a:gd name="txT" fmla="*/ 0 h 19"/>
                <a:gd name="txR" fmla="*/ 8 w 8"/>
                <a:gd name="txB" fmla="*/ 19 h 19"/>
              </a:gdLst>
              <a:ahLst/>
              <a:cxnLst>
                <a:cxn ang="0">
                  <a:pos x="2" y="0"/>
                </a:cxn>
                <a:cxn ang="0">
                  <a:pos x="0" y="11"/>
                </a:cxn>
                <a:cxn ang="0">
                  <a:pos x="7" y="18"/>
                </a:cxn>
                <a:cxn ang="0">
                  <a:pos x="6" y="9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txL" t="txT" r="txR" b="txB"/>
              <a:pathLst>
                <a:path w="8" h="19">
                  <a:moveTo>
                    <a:pt x="2" y="0"/>
                  </a:moveTo>
                  <a:lnTo>
                    <a:pt x="0" y="11"/>
                  </a:lnTo>
                  <a:lnTo>
                    <a:pt x="7" y="18"/>
                  </a:lnTo>
                  <a:lnTo>
                    <a:pt x="6" y="9"/>
                  </a:lnTo>
                  <a:lnTo>
                    <a:pt x="2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0" name="Freeform 128"/>
            <p:cNvSpPr/>
            <p:nvPr/>
          </p:nvSpPr>
          <p:spPr>
            <a:xfrm>
              <a:off x="4027" y="1833"/>
              <a:ext cx="61" cy="99"/>
            </a:xfrm>
            <a:custGeom>
              <a:avLst/>
              <a:gdLst>
                <a:gd name="txL" fmla="*/ 0 w 61"/>
                <a:gd name="txT" fmla="*/ 0 h 99"/>
                <a:gd name="txR" fmla="*/ 61 w 61"/>
                <a:gd name="txB" fmla="*/ 99 h 99"/>
              </a:gdLst>
              <a:ahLst/>
              <a:cxnLst>
                <a:cxn ang="0">
                  <a:pos x="0" y="49"/>
                </a:cxn>
                <a:cxn ang="0">
                  <a:pos x="17" y="19"/>
                </a:cxn>
                <a:cxn ang="0">
                  <a:pos x="40" y="0"/>
                </a:cxn>
                <a:cxn ang="0">
                  <a:pos x="51" y="19"/>
                </a:cxn>
                <a:cxn ang="0">
                  <a:pos x="60" y="23"/>
                </a:cxn>
                <a:cxn ang="0">
                  <a:pos x="59" y="35"/>
                </a:cxn>
                <a:cxn ang="0">
                  <a:pos x="49" y="45"/>
                </a:cxn>
                <a:cxn ang="0">
                  <a:pos x="53" y="55"/>
                </a:cxn>
                <a:cxn ang="0">
                  <a:pos x="40" y="79"/>
                </a:cxn>
                <a:cxn ang="0">
                  <a:pos x="12" y="87"/>
                </a:cxn>
                <a:cxn ang="0">
                  <a:pos x="10" y="98"/>
                </a:cxn>
                <a:cxn ang="0">
                  <a:pos x="3" y="97"/>
                </a:cxn>
                <a:cxn ang="0">
                  <a:pos x="4" y="78"/>
                </a:cxn>
                <a:cxn ang="0">
                  <a:pos x="3" y="57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0" y="49"/>
                </a:cxn>
              </a:cxnLst>
              <a:rect l="txL" t="txT" r="txR" b="txB"/>
              <a:pathLst>
                <a:path w="61" h="99">
                  <a:moveTo>
                    <a:pt x="0" y="49"/>
                  </a:moveTo>
                  <a:lnTo>
                    <a:pt x="17" y="19"/>
                  </a:lnTo>
                  <a:lnTo>
                    <a:pt x="40" y="0"/>
                  </a:lnTo>
                  <a:lnTo>
                    <a:pt x="51" y="19"/>
                  </a:lnTo>
                  <a:lnTo>
                    <a:pt x="60" y="23"/>
                  </a:lnTo>
                  <a:lnTo>
                    <a:pt x="59" y="35"/>
                  </a:lnTo>
                  <a:lnTo>
                    <a:pt x="49" y="45"/>
                  </a:lnTo>
                  <a:lnTo>
                    <a:pt x="53" y="55"/>
                  </a:lnTo>
                  <a:lnTo>
                    <a:pt x="40" y="79"/>
                  </a:lnTo>
                  <a:lnTo>
                    <a:pt x="12" y="87"/>
                  </a:lnTo>
                  <a:lnTo>
                    <a:pt x="10" y="98"/>
                  </a:lnTo>
                  <a:lnTo>
                    <a:pt x="3" y="97"/>
                  </a:lnTo>
                  <a:lnTo>
                    <a:pt x="4" y="78"/>
                  </a:lnTo>
                  <a:lnTo>
                    <a:pt x="3" y="57"/>
                  </a:lnTo>
                  <a:lnTo>
                    <a:pt x="0" y="4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1" name="Freeform 129"/>
            <p:cNvSpPr/>
            <p:nvPr/>
          </p:nvSpPr>
          <p:spPr>
            <a:xfrm>
              <a:off x="3938" y="1895"/>
              <a:ext cx="169" cy="436"/>
            </a:xfrm>
            <a:custGeom>
              <a:avLst/>
              <a:gdLst>
                <a:gd name="txL" fmla="*/ 0 w 169"/>
                <a:gd name="txT" fmla="*/ 0 h 436"/>
                <a:gd name="txR" fmla="*/ 169 w 169"/>
                <a:gd name="txB" fmla="*/ 436 h 436"/>
              </a:gdLst>
              <a:ahLst/>
              <a:cxnLst>
                <a:cxn ang="0">
                  <a:pos x="1" y="156"/>
                </a:cxn>
                <a:cxn ang="0">
                  <a:pos x="13" y="103"/>
                </a:cxn>
                <a:cxn ang="0">
                  <a:pos x="33" y="43"/>
                </a:cxn>
                <a:cxn ang="0">
                  <a:pos x="79" y="0"/>
                </a:cxn>
                <a:cxn ang="0">
                  <a:pos x="61" y="35"/>
                </a:cxn>
                <a:cxn ang="0">
                  <a:pos x="60" y="63"/>
                </a:cxn>
                <a:cxn ang="0">
                  <a:pos x="66" y="91"/>
                </a:cxn>
                <a:cxn ang="0">
                  <a:pos x="68" y="136"/>
                </a:cxn>
                <a:cxn ang="0">
                  <a:pos x="42" y="160"/>
                </a:cxn>
                <a:cxn ang="0">
                  <a:pos x="28" y="175"/>
                </a:cxn>
                <a:cxn ang="0">
                  <a:pos x="42" y="199"/>
                </a:cxn>
                <a:cxn ang="0">
                  <a:pos x="57" y="172"/>
                </a:cxn>
                <a:cxn ang="0">
                  <a:pos x="81" y="154"/>
                </a:cxn>
                <a:cxn ang="0">
                  <a:pos x="76" y="139"/>
                </a:cxn>
                <a:cxn ang="0">
                  <a:pos x="124" y="89"/>
                </a:cxn>
                <a:cxn ang="0">
                  <a:pos x="148" y="97"/>
                </a:cxn>
                <a:cxn ang="0">
                  <a:pos x="157" y="113"/>
                </a:cxn>
                <a:cxn ang="0">
                  <a:pos x="148" y="138"/>
                </a:cxn>
                <a:cxn ang="0">
                  <a:pos x="121" y="182"/>
                </a:cxn>
                <a:cxn ang="0">
                  <a:pos x="108" y="197"/>
                </a:cxn>
                <a:cxn ang="0">
                  <a:pos x="92" y="201"/>
                </a:cxn>
                <a:cxn ang="0">
                  <a:pos x="148" y="230"/>
                </a:cxn>
                <a:cxn ang="0">
                  <a:pos x="162" y="265"/>
                </a:cxn>
                <a:cxn ang="0">
                  <a:pos x="122" y="265"/>
                </a:cxn>
                <a:cxn ang="0">
                  <a:pos x="100" y="254"/>
                </a:cxn>
                <a:cxn ang="0">
                  <a:pos x="60" y="242"/>
                </a:cxn>
                <a:cxn ang="0">
                  <a:pos x="72" y="369"/>
                </a:cxn>
                <a:cxn ang="0">
                  <a:pos x="115" y="435"/>
                </a:cxn>
                <a:cxn ang="0">
                  <a:pos x="90" y="420"/>
                </a:cxn>
                <a:cxn ang="0">
                  <a:pos x="60" y="382"/>
                </a:cxn>
                <a:cxn ang="0">
                  <a:pos x="25" y="289"/>
                </a:cxn>
                <a:cxn ang="0">
                  <a:pos x="19" y="259"/>
                </a:cxn>
                <a:cxn ang="0">
                  <a:pos x="14" y="223"/>
                </a:cxn>
                <a:cxn ang="0">
                  <a:pos x="24" y="188"/>
                </a:cxn>
                <a:cxn ang="0">
                  <a:pos x="5" y="184"/>
                </a:cxn>
              </a:cxnLst>
              <a:rect l="txL" t="txT" r="txR" b="txB"/>
              <a:pathLst>
                <a:path w="169" h="436">
                  <a:moveTo>
                    <a:pt x="9" y="172"/>
                  </a:moveTo>
                  <a:lnTo>
                    <a:pt x="1" y="156"/>
                  </a:lnTo>
                  <a:lnTo>
                    <a:pt x="0" y="140"/>
                  </a:lnTo>
                  <a:lnTo>
                    <a:pt x="13" y="103"/>
                  </a:lnTo>
                  <a:lnTo>
                    <a:pt x="11" y="87"/>
                  </a:lnTo>
                  <a:lnTo>
                    <a:pt x="33" y="43"/>
                  </a:lnTo>
                  <a:lnTo>
                    <a:pt x="64" y="6"/>
                  </a:lnTo>
                  <a:lnTo>
                    <a:pt x="79" y="0"/>
                  </a:lnTo>
                  <a:lnTo>
                    <a:pt x="74" y="17"/>
                  </a:lnTo>
                  <a:lnTo>
                    <a:pt x="61" y="35"/>
                  </a:lnTo>
                  <a:lnTo>
                    <a:pt x="52" y="55"/>
                  </a:lnTo>
                  <a:lnTo>
                    <a:pt x="60" y="63"/>
                  </a:lnTo>
                  <a:lnTo>
                    <a:pt x="69" y="75"/>
                  </a:lnTo>
                  <a:lnTo>
                    <a:pt x="66" y="91"/>
                  </a:lnTo>
                  <a:lnTo>
                    <a:pt x="75" y="97"/>
                  </a:lnTo>
                  <a:lnTo>
                    <a:pt x="68" y="136"/>
                  </a:lnTo>
                  <a:lnTo>
                    <a:pt x="57" y="154"/>
                  </a:lnTo>
                  <a:lnTo>
                    <a:pt x="42" y="160"/>
                  </a:lnTo>
                  <a:lnTo>
                    <a:pt x="28" y="177"/>
                  </a:lnTo>
                  <a:lnTo>
                    <a:pt x="28" y="175"/>
                  </a:lnTo>
                  <a:lnTo>
                    <a:pt x="34" y="187"/>
                  </a:lnTo>
                  <a:lnTo>
                    <a:pt x="42" y="199"/>
                  </a:lnTo>
                  <a:lnTo>
                    <a:pt x="53" y="193"/>
                  </a:lnTo>
                  <a:lnTo>
                    <a:pt x="57" y="172"/>
                  </a:lnTo>
                  <a:lnTo>
                    <a:pt x="67" y="158"/>
                  </a:lnTo>
                  <a:lnTo>
                    <a:pt x="81" y="154"/>
                  </a:lnTo>
                  <a:lnTo>
                    <a:pt x="89" y="142"/>
                  </a:lnTo>
                  <a:lnTo>
                    <a:pt x="76" y="139"/>
                  </a:lnTo>
                  <a:lnTo>
                    <a:pt x="81" y="123"/>
                  </a:lnTo>
                  <a:lnTo>
                    <a:pt x="124" y="89"/>
                  </a:lnTo>
                  <a:lnTo>
                    <a:pt x="151" y="88"/>
                  </a:lnTo>
                  <a:lnTo>
                    <a:pt x="148" y="97"/>
                  </a:lnTo>
                  <a:lnTo>
                    <a:pt x="149" y="110"/>
                  </a:lnTo>
                  <a:lnTo>
                    <a:pt x="157" y="113"/>
                  </a:lnTo>
                  <a:lnTo>
                    <a:pt x="157" y="125"/>
                  </a:lnTo>
                  <a:lnTo>
                    <a:pt x="148" y="138"/>
                  </a:lnTo>
                  <a:lnTo>
                    <a:pt x="148" y="158"/>
                  </a:lnTo>
                  <a:lnTo>
                    <a:pt x="121" y="182"/>
                  </a:lnTo>
                  <a:lnTo>
                    <a:pt x="103" y="185"/>
                  </a:lnTo>
                  <a:lnTo>
                    <a:pt x="108" y="197"/>
                  </a:lnTo>
                  <a:lnTo>
                    <a:pt x="94" y="194"/>
                  </a:lnTo>
                  <a:lnTo>
                    <a:pt x="92" y="201"/>
                  </a:lnTo>
                  <a:lnTo>
                    <a:pt x="99" y="216"/>
                  </a:lnTo>
                  <a:lnTo>
                    <a:pt x="148" y="230"/>
                  </a:lnTo>
                  <a:lnTo>
                    <a:pt x="146" y="258"/>
                  </a:lnTo>
                  <a:lnTo>
                    <a:pt x="162" y="265"/>
                  </a:lnTo>
                  <a:lnTo>
                    <a:pt x="168" y="281"/>
                  </a:lnTo>
                  <a:lnTo>
                    <a:pt x="122" y="265"/>
                  </a:lnTo>
                  <a:lnTo>
                    <a:pt x="121" y="251"/>
                  </a:lnTo>
                  <a:lnTo>
                    <a:pt x="100" y="254"/>
                  </a:lnTo>
                  <a:lnTo>
                    <a:pt x="79" y="242"/>
                  </a:lnTo>
                  <a:lnTo>
                    <a:pt x="60" y="242"/>
                  </a:lnTo>
                  <a:lnTo>
                    <a:pt x="59" y="309"/>
                  </a:lnTo>
                  <a:lnTo>
                    <a:pt x="72" y="369"/>
                  </a:lnTo>
                  <a:lnTo>
                    <a:pt x="96" y="411"/>
                  </a:lnTo>
                  <a:lnTo>
                    <a:pt x="115" y="435"/>
                  </a:lnTo>
                  <a:lnTo>
                    <a:pt x="87" y="430"/>
                  </a:lnTo>
                  <a:lnTo>
                    <a:pt x="90" y="420"/>
                  </a:lnTo>
                  <a:lnTo>
                    <a:pt x="66" y="411"/>
                  </a:lnTo>
                  <a:lnTo>
                    <a:pt x="60" y="382"/>
                  </a:lnTo>
                  <a:lnTo>
                    <a:pt x="26" y="338"/>
                  </a:lnTo>
                  <a:lnTo>
                    <a:pt x="25" y="289"/>
                  </a:lnTo>
                  <a:lnTo>
                    <a:pt x="32" y="262"/>
                  </a:lnTo>
                  <a:lnTo>
                    <a:pt x="19" y="259"/>
                  </a:lnTo>
                  <a:lnTo>
                    <a:pt x="19" y="242"/>
                  </a:lnTo>
                  <a:lnTo>
                    <a:pt x="14" y="223"/>
                  </a:lnTo>
                  <a:lnTo>
                    <a:pt x="24" y="201"/>
                  </a:lnTo>
                  <a:lnTo>
                    <a:pt x="24" y="188"/>
                  </a:lnTo>
                  <a:lnTo>
                    <a:pt x="12" y="187"/>
                  </a:lnTo>
                  <a:lnTo>
                    <a:pt x="5" y="184"/>
                  </a:lnTo>
                  <a:lnTo>
                    <a:pt x="9" y="17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2" name="Freeform 130"/>
            <p:cNvSpPr/>
            <p:nvPr/>
          </p:nvSpPr>
          <p:spPr>
            <a:xfrm>
              <a:off x="3924" y="2081"/>
              <a:ext cx="20" cy="50"/>
            </a:xfrm>
            <a:custGeom>
              <a:avLst/>
              <a:gdLst>
                <a:gd name="txL" fmla="*/ 0 w 20"/>
                <a:gd name="txT" fmla="*/ 0 h 50"/>
                <a:gd name="txR" fmla="*/ 20 w 20"/>
                <a:gd name="txB" fmla="*/ 50 h 50"/>
              </a:gdLst>
              <a:ahLst/>
              <a:cxnLst>
                <a:cxn ang="0">
                  <a:pos x="8" y="39"/>
                </a:cxn>
                <a:cxn ang="0">
                  <a:pos x="12" y="49"/>
                </a:cxn>
                <a:cxn ang="0">
                  <a:pos x="13" y="39"/>
                </a:cxn>
                <a:cxn ang="0">
                  <a:pos x="5" y="27"/>
                </a:cxn>
                <a:cxn ang="0">
                  <a:pos x="9" y="7"/>
                </a:cxn>
                <a:cxn ang="0">
                  <a:pos x="1" y="0"/>
                </a:cxn>
                <a:cxn ang="0">
                  <a:pos x="0" y="13"/>
                </a:cxn>
                <a:cxn ang="0">
                  <a:pos x="19" y="19"/>
                </a:cxn>
                <a:cxn ang="0">
                  <a:pos x="8" y="37"/>
                </a:cxn>
                <a:cxn ang="0">
                  <a:pos x="8" y="37"/>
                </a:cxn>
                <a:cxn ang="0">
                  <a:pos x="8" y="39"/>
                </a:cxn>
              </a:cxnLst>
              <a:rect l="txL" t="txT" r="txR" b="txB"/>
              <a:pathLst>
                <a:path w="20" h="50">
                  <a:moveTo>
                    <a:pt x="8" y="39"/>
                  </a:moveTo>
                  <a:lnTo>
                    <a:pt x="12" y="49"/>
                  </a:lnTo>
                  <a:lnTo>
                    <a:pt x="13" y="39"/>
                  </a:lnTo>
                  <a:lnTo>
                    <a:pt x="5" y="27"/>
                  </a:lnTo>
                  <a:lnTo>
                    <a:pt x="9" y="7"/>
                  </a:lnTo>
                  <a:lnTo>
                    <a:pt x="1" y="0"/>
                  </a:lnTo>
                  <a:lnTo>
                    <a:pt x="0" y="13"/>
                  </a:lnTo>
                  <a:lnTo>
                    <a:pt x="19" y="19"/>
                  </a:lnTo>
                  <a:lnTo>
                    <a:pt x="8" y="37"/>
                  </a:lnTo>
                  <a:lnTo>
                    <a:pt x="8" y="39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3" name="Freeform 131"/>
            <p:cNvSpPr/>
            <p:nvPr/>
          </p:nvSpPr>
          <p:spPr>
            <a:xfrm>
              <a:off x="3928" y="2148"/>
              <a:ext cx="13" cy="17"/>
            </a:xfrm>
            <a:custGeom>
              <a:avLst/>
              <a:gdLst>
                <a:gd name="txL" fmla="*/ 0 w 13"/>
                <a:gd name="txT" fmla="*/ 0 h 17"/>
                <a:gd name="txR" fmla="*/ 13 w 13"/>
                <a:gd name="txB" fmla="*/ 17 h 17"/>
              </a:gdLst>
              <a:ahLst/>
              <a:cxnLst>
                <a:cxn ang="0">
                  <a:pos x="3" y="0"/>
                </a:cxn>
                <a:cxn ang="0">
                  <a:pos x="12" y="0"/>
                </a:cxn>
                <a:cxn ang="0">
                  <a:pos x="11" y="16"/>
                </a:cxn>
                <a:cxn ang="0">
                  <a:pos x="0" y="12"/>
                </a:cxn>
                <a:cxn ang="0">
                  <a:pos x="3" y="0"/>
                </a:cxn>
                <a:cxn ang="0">
                  <a:pos x="3" y="0"/>
                </a:cxn>
              </a:cxnLst>
              <a:rect l="txL" t="txT" r="txR" b="txB"/>
              <a:pathLst>
                <a:path w="13" h="17">
                  <a:moveTo>
                    <a:pt x="3" y="0"/>
                  </a:moveTo>
                  <a:lnTo>
                    <a:pt x="12" y="0"/>
                  </a:lnTo>
                  <a:lnTo>
                    <a:pt x="11" y="16"/>
                  </a:lnTo>
                  <a:lnTo>
                    <a:pt x="0" y="12"/>
                  </a:lnTo>
                  <a:lnTo>
                    <a:pt x="3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4" name="Freeform 132"/>
            <p:cNvSpPr/>
            <p:nvPr/>
          </p:nvSpPr>
          <p:spPr>
            <a:xfrm>
              <a:off x="3933" y="2182"/>
              <a:ext cx="13" cy="27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5" y="0"/>
                </a:cxn>
                <a:cxn ang="0">
                  <a:pos x="0" y="14"/>
                </a:cxn>
                <a:cxn ang="0">
                  <a:pos x="12" y="26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0"/>
                </a:cxn>
              </a:cxnLst>
              <a:rect l="txL" t="txT" r="txR" b="txB"/>
              <a:pathLst>
                <a:path w="13" h="27">
                  <a:moveTo>
                    <a:pt x="5" y="0"/>
                  </a:moveTo>
                  <a:lnTo>
                    <a:pt x="0" y="14"/>
                  </a:lnTo>
                  <a:lnTo>
                    <a:pt x="12" y="26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5" name="Freeform 133"/>
            <p:cNvSpPr/>
            <p:nvPr/>
          </p:nvSpPr>
          <p:spPr>
            <a:xfrm>
              <a:off x="3898" y="2231"/>
              <a:ext cx="32" cy="42"/>
            </a:xfrm>
            <a:custGeom>
              <a:avLst/>
              <a:gdLst>
                <a:gd name="txL" fmla="*/ 0 w 32"/>
                <a:gd name="txT" fmla="*/ 0 h 42"/>
                <a:gd name="txR" fmla="*/ 32 w 32"/>
                <a:gd name="txB" fmla="*/ 42 h 42"/>
              </a:gdLst>
              <a:ahLst/>
              <a:cxnLst>
                <a:cxn ang="0">
                  <a:pos x="6" y="0"/>
                </a:cxn>
                <a:cxn ang="0">
                  <a:pos x="0" y="19"/>
                </a:cxn>
                <a:cxn ang="0">
                  <a:pos x="6" y="32"/>
                </a:cxn>
                <a:cxn ang="0">
                  <a:pos x="8" y="41"/>
                </a:cxn>
                <a:cxn ang="0">
                  <a:pos x="22" y="41"/>
                </a:cxn>
                <a:cxn ang="0">
                  <a:pos x="26" y="20"/>
                </a:cxn>
                <a:cxn ang="0">
                  <a:pos x="20" y="17"/>
                </a:cxn>
                <a:cxn ang="0">
                  <a:pos x="31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6" y="0"/>
                </a:cxn>
              </a:cxnLst>
              <a:rect l="txL" t="txT" r="txR" b="txB"/>
              <a:pathLst>
                <a:path w="32" h="42">
                  <a:moveTo>
                    <a:pt x="6" y="0"/>
                  </a:moveTo>
                  <a:lnTo>
                    <a:pt x="0" y="19"/>
                  </a:lnTo>
                  <a:lnTo>
                    <a:pt x="6" y="32"/>
                  </a:lnTo>
                  <a:lnTo>
                    <a:pt x="8" y="41"/>
                  </a:lnTo>
                  <a:lnTo>
                    <a:pt x="22" y="41"/>
                  </a:lnTo>
                  <a:lnTo>
                    <a:pt x="26" y="20"/>
                  </a:lnTo>
                  <a:lnTo>
                    <a:pt x="20" y="17"/>
                  </a:lnTo>
                  <a:lnTo>
                    <a:pt x="31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6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6" name="Freeform 134"/>
            <p:cNvSpPr/>
            <p:nvPr/>
          </p:nvSpPr>
          <p:spPr>
            <a:xfrm>
              <a:off x="3906" y="2282"/>
              <a:ext cx="22" cy="29"/>
            </a:xfrm>
            <a:custGeom>
              <a:avLst/>
              <a:gdLst>
                <a:gd name="txL" fmla="*/ 0 w 22"/>
                <a:gd name="txT" fmla="*/ 0 h 29"/>
                <a:gd name="txR" fmla="*/ 22 w 22"/>
                <a:gd name="txB" fmla="*/ 29 h 29"/>
              </a:gdLst>
              <a:ahLst/>
              <a:cxnLst>
                <a:cxn ang="0">
                  <a:pos x="6" y="0"/>
                </a:cxn>
                <a:cxn ang="0">
                  <a:pos x="21" y="10"/>
                </a:cxn>
                <a:cxn ang="0">
                  <a:pos x="19" y="28"/>
                </a:cxn>
                <a:cxn ang="0">
                  <a:pos x="0" y="28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0"/>
                </a:cxn>
              </a:cxnLst>
              <a:rect l="txL" t="txT" r="txR" b="txB"/>
              <a:pathLst>
                <a:path w="22" h="29">
                  <a:moveTo>
                    <a:pt x="6" y="0"/>
                  </a:moveTo>
                  <a:lnTo>
                    <a:pt x="21" y="10"/>
                  </a:lnTo>
                  <a:lnTo>
                    <a:pt x="19" y="28"/>
                  </a:lnTo>
                  <a:lnTo>
                    <a:pt x="0" y="28"/>
                  </a:lnTo>
                  <a:lnTo>
                    <a:pt x="6" y="1"/>
                  </a:lnTo>
                  <a:lnTo>
                    <a:pt x="6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7" name="Freeform 135"/>
            <p:cNvSpPr/>
            <p:nvPr/>
          </p:nvSpPr>
          <p:spPr>
            <a:xfrm>
              <a:off x="3924" y="2242"/>
              <a:ext cx="71" cy="86"/>
            </a:xfrm>
            <a:custGeom>
              <a:avLst/>
              <a:gdLst>
                <a:gd name="txL" fmla="*/ 0 w 71"/>
                <a:gd name="txT" fmla="*/ 0 h 86"/>
                <a:gd name="txR" fmla="*/ 71 w 71"/>
                <a:gd name="txB" fmla="*/ 86 h 86"/>
              </a:gdLst>
              <a:ahLst/>
              <a:cxnLst>
                <a:cxn ang="0">
                  <a:pos x="1" y="12"/>
                </a:cxn>
                <a:cxn ang="0">
                  <a:pos x="1" y="35"/>
                </a:cxn>
                <a:cxn ang="0">
                  <a:pos x="18" y="49"/>
                </a:cxn>
                <a:cxn ang="0">
                  <a:pos x="18" y="78"/>
                </a:cxn>
                <a:cxn ang="0">
                  <a:pos x="38" y="68"/>
                </a:cxn>
                <a:cxn ang="0">
                  <a:pos x="40" y="85"/>
                </a:cxn>
                <a:cxn ang="0">
                  <a:pos x="61" y="85"/>
                </a:cxn>
                <a:cxn ang="0">
                  <a:pos x="70" y="68"/>
                </a:cxn>
                <a:cxn ang="0">
                  <a:pos x="62" y="55"/>
                </a:cxn>
                <a:cxn ang="0">
                  <a:pos x="49" y="56"/>
                </a:cxn>
                <a:cxn ang="0">
                  <a:pos x="39" y="58"/>
                </a:cxn>
                <a:cxn ang="0">
                  <a:pos x="39" y="52"/>
                </a:cxn>
                <a:cxn ang="0">
                  <a:pos x="34" y="46"/>
                </a:cxn>
                <a:cxn ang="0">
                  <a:pos x="43" y="30"/>
                </a:cxn>
                <a:cxn ang="0">
                  <a:pos x="31" y="0"/>
                </a:cxn>
                <a:cxn ang="0">
                  <a:pos x="21" y="1"/>
                </a:cxn>
                <a:cxn ang="0">
                  <a:pos x="19" y="15"/>
                </a:cxn>
                <a:cxn ang="0">
                  <a:pos x="10" y="6"/>
                </a:cxn>
                <a:cxn ang="0">
                  <a:pos x="1" y="13"/>
                </a:cxn>
                <a:cxn ang="0">
                  <a:pos x="0" y="12"/>
                </a:cxn>
                <a:cxn ang="0">
                  <a:pos x="1" y="12"/>
                </a:cxn>
              </a:cxnLst>
              <a:rect l="txL" t="txT" r="txR" b="txB"/>
              <a:pathLst>
                <a:path w="71" h="86">
                  <a:moveTo>
                    <a:pt x="1" y="12"/>
                  </a:moveTo>
                  <a:lnTo>
                    <a:pt x="1" y="35"/>
                  </a:lnTo>
                  <a:lnTo>
                    <a:pt x="18" y="49"/>
                  </a:lnTo>
                  <a:lnTo>
                    <a:pt x="18" y="78"/>
                  </a:lnTo>
                  <a:lnTo>
                    <a:pt x="38" y="68"/>
                  </a:lnTo>
                  <a:lnTo>
                    <a:pt x="40" y="85"/>
                  </a:lnTo>
                  <a:lnTo>
                    <a:pt x="61" y="85"/>
                  </a:lnTo>
                  <a:lnTo>
                    <a:pt x="70" y="68"/>
                  </a:lnTo>
                  <a:lnTo>
                    <a:pt x="62" y="55"/>
                  </a:lnTo>
                  <a:lnTo>
                    <a:pt x="49" y="56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4" y="46"/>
                  </a:lnTo>
                  <a:lnTo>
                    <a:pt x="43" y="30"/>
                  </a:lnTo>
                  <a:lnTo>
                    <a:pt x="31" y="0"/>
                  </a:lnTo>
                  <a:lnTo>
                    <a:pt x="21" y="1"/>
                  </a:lnTo>
                  <a:lnTo>
                    <a:pt x="19" y="15"/>
                  </a:lnTo>
                  <a:lnTo>
                    <a:pt x="10" y="6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1" y="1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8" name="Freeform 136"/>
            <p:cNvSpPr/>
            <p:nvPr/>
          </p:nvSpPr>
          <p:spPr>
            <a:xfrm>
              <a:off x="4066" y="3178"/>
              <a:ext cx="19" cy="18"/>
            </a:xfrm>
            <a:custGeom>
              <a:avLst/>
              <a:gdLst>
                <a:gd name="txL" fmla="*/ 0 w 19"/>
                <a:gd name="txT" fmla="*/ 0 h 18"/>
                <a:gd name="txR" fmla="*/ 19 w 19"/>
                <a:gd name="txB" fmla="*/ 18 h 18"/>
              </a:gdLst>
              <a:ahLst/>
              <a:cxnLst>
                <a:cxn ang="0">
                  <a:pos x="4" y="0"/>
                </a:cxn>
                <a:cxn ang="0">
                  <a:pos x="18" y="3"/>
                </a:cxn>
                <a:cxn ang="0">
                  <a:pos x="9" y="17"/>
                </a:cxn>
                <a:cxn ang="0">
                  <a:pos x="0" y="1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4" y="0"/>
                </a:cxn>
              </a:cxnLst>
              <a:rect l="txL" t="txT" r="txR" b="txB"/>
              <a:pathLst>
                <a:path w="19" h="18">
                  <a:moveTo>
                    <a:pt x="4" y="0"/>
                  </a:moveTo>
                  <a:lnTo>
                    <a:pt x="18" y="3"/>
                  </a:lnTo>
                  <a:lnTo>
                    <a:pt x="9" y="17"/>
                  </a:lnTo>
                  <a:lnTo>
                    <a:pt x="0" y="11"/>
                  </a:lnTo>
                  <a:lnTo>
                    <a:pt x="4" y="0"/>
                  </a:lnTo>
                  <a:lnTo>
                    <a:pt x="3" y="0"/>
                  </a:lnTo>
                  <a:lnTo>
                    <a:pt x="4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399" name="Freeform 137"/>
            <p:cNvSpPr/>
            <p:nvPr/>
          </p:nvSpPr>
          <p:spPr>
            <a:xfrm>
              <a:off x="4372" y="2742"/>
              <a:ext cx="11" cy="27"/>
            </a:xfrm>
            <a:custGeom>
              <a:avLst/>
              <a:gdLst>
                <a:gd name="txL" fmla="*/ 0 w 11"/>
                <a:gd name="txT" fmla="*/ 0 h 27"/>
                <a:gd name="txR" fmla="*/ 11 w 11"/>
                <a:gd name="txB" fmla="*/ 27 h 27"/>
              </a:gdLst>
              <a:ahLst/>
              <a:cxnLst>
                <a:cxn ang="0">
                  <a:pos x="2" y="1"/>
                </a:cxn>
                <a:cxn ang="0">
                  <a:pos x="0" y="12"/>
                </a:cxn>
                <a:cxn ang="0">
                  <a:pos x="9" y="26"/>
                </a:cxn>
                <a:cxn ang="0">
                  <a:pos x="10" y="9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1"/>
                </a:cxn>
              </a:cxnLst>
              <a:rect l="txL" t="txT" r="txR" b="txB"/>
              <a:pathLst>
                <a:path w="11" h="27">
                  <a:moveTo>
                    <a:pt x="2" y="1"/>
                  </a:moveTo>
                  <a:lnTo>
                    <a:pt x="0" y="12"/>
                  </a:lnTo>
                  <a:lnTo>
                    <a:pt x="9" y="26"/>
                  </a:lnTo>
                  <a:lnTo>
                    <a:pt x="10" y="9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0" name="Freeform 138"/>
            <p:cNvSpPr/>
            <p:nvPr/>
          </p:nvSpPr>
          <p:spPr>
            <a:xfrm>
              <a:off x="4348" y="2746"/>
              <a:ext cx="29" cy="36"/>
            </a:xfrm>
            <a:custGeom>
              <a:avLst/>
              <a:gdLst>
                <a:gd name="txL" fmla="*/ 0 w 29"/>
                <a:gd name="txT" fmla="*/ 0 h 36"/>
                <a:gd name="txR" fmla="*/ 29 w 29"/>
                <a:gd name="txB" fmla="*/ 36 h 36"/>
              </a:gdLst>
              <a:ahLst/>
              <a:cxnLst>
                <a:cxn ang="0">
                  <a:pos x="1" y="0"/>
                </a:cxn>
                <a:cxn ang="0">
                  <a:pos x="1" y="9"/>
                </a:cxn>
                <a:cxn ang="0">
                  <a:pos x="11" y="11"/>
                </a:cxn>
                <a:cxn ang="0">
                  <a:pos x="26" y="24"/>
                </a:cxn>
                <a:cxn ang="0">
                  <a:pos x="28" y="35"/>
                </a:cxn>
                <a:cxn ang="0">
                  <a:pos x="9" y="23"/>
                </a:cxn>
                <a:cxn ang="0">
                  <a:pos x="7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</a:cxnLst>
              <a:rect l="txL" t="txT" r="txR" b="txB"/>
              <a:pathLst>
                <a:path w="29" h="36">
                  <a:moveTo>
                    <a:pt x="1" y="0"/>
                  </a:moveTo>
                  <a:lnTo>
                    <a:pt x="1" y="9"/>
                  </a:lnTo>
                  <a:lnTo>
                    <a:pt x="11" y="11"/>
                  </a:lnTo>
                  <a:lnTo>
                    <a:pt x="26" y="24"/>
                  </a:lnTo>
                  <a:lnTo>
                    <a:pt x="28" y="35"/>
                  </a:lnTo>
                  <a:lnTo>
                    <a:pt x="9" y="23"/>
                  </a:lnTo>
                  <a:lnTo>
                    <a:pt x="7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1" name="Freeform 139"/>
            <p:cNvSpPr/>
            <p:nvPr/>
          </p:nvSpPr>
          <p:spPr>
            <a:xfrm>
              <a:off x="3947" y="2656"/>
              <a:ext cx="21" cy="15"/>
            </a:xfrm>
            <a:custGeom>
              <a:avLst/>
              <a:gdLst>
                <a:gd name="txL" fmla="*/ 0 w 21"/>
                <a:gd name="txT" fmla="*/ 0 h 15"/>
                <a:gd name="txR" fmla="*/ 21 w 21"/>
                <a:gd name="txB" fmla="*/ 15 h 15"/>
              </a:gdLst>
              <a:ahLst/>
              <a:cxnLst>
                <a:cxn ang="0">
                  <a:pos x="2" y="4"/>
                </a:cxn>
                <a:cxn ang="0">
                  <a:pos x="7" y="14"/>
                </a:cxn>
                <a:cxn ang="0">
                  <a:pos x="20" y="14"/>
                </a:cxn>
                <a:cxn ang="0">
                  <a:pos x="1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4"/>
                </a:cxn>
              </a:cxnLst>
              <a:rect l="txL" t="txT" r="txR" b="txB"/>
              <a:pathLst>
                <a:path w="21" h="15">
                  <a:moveTo>
                    <a:pt x="2" y="4"/>
                  </a:moveTo>
                  <a:lnTo>
                    <a:pt x="7" y="14"/>
                  </a:lnTo>
                  <a:lnTo>
                    <a:pt x="20" y="14"/>
                  </a:lnTo>
                  <a:lnTo>
                    <a:pt x="12" y="0"/>
                  </a:lnTo>
                  <a:lnTo>
                    <a:pt x="0" y="5"/>
                  </a:lnTo>
                  <a:lnTo>
                    <a:pt x="2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2" name="Freeform 140"/>
            <p:cNvSpPr/>
            <p:nvPr/>
          </p:nvSpPr>
          <p:spPr>
            <a:xfrm>
              <a:off x="3963" y="2634"/>
              <a:ext cx="20" cy="22"/>
            </a:xfrm>
            <a:custGeom>
              <a:avLst/>
              <a:gdLst>
                <a:gd name="txL" fmla="*/ 0 w 20"/>
                <a:gd name="txT" fmla="*/ 0 h 22"/>
                <a:gd name="txR" fmla="*/ 20 w 20"/>
                <a:gd name="txB" fmla="*/ 22 h 22"/>
              </a:gdLst>
              <a:ahLst/>
              <a:cxnLst>
                <a:cxn ang="0">
                  <a:pos x="0" y="18"/>
                </a:cxn>
                <a:cxn ang="0">
                  <a:pos x="6" y="21"/>
                </a:cxn>
                <a:cxn ang="0">
                  <a:pos x="19" y="18"/>
                </a:cxn>
                <a:cxn ang="0">
                  <a:pos x="14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0" y="18"/>
                </a:cxn>
              </a:cxnLst>
              <a:rect l="txL" t="txT" r="txR" b="txB"/>
              <a:pathLst>
                <a:path w="20" h="22">
                  <a:moveTo>
                    <a:pt x="0" y="18"/>
                  </a:moveTo>
                  <a:lnTo>
                    <a:pt x="6" y="21"/>
                  </a:lnTo>
                  <a:lnTo>
                    <a:pt x="19" y="18"/>
                  </a:lnTo>
                  <a:lnTo>
                    <a:pt x="14" y="0"/>
                  </a:lnTo>
                  <a:lnTo>
                    <a:pt x="1" y="17"/>
                  </a:lnTo>
                  <a:lnTo>
                    <a:pt x="0" y="18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3" name="Freeform 141"/>
            <p:cNvSpPr/>
            <p:nvPr/>
          </p:nvSpPr>
          <p:spPr>
            <a:xfrm>
              <a:off x="3989" y="2685"/>
              <a:ext cx="55" cy="50"/>
            </a:xfrm>
            <a:custGeom>
              <a:avLst/>
              <a:gdLst>
                <a:gd name="txL" fmla="*/ 0 w 55"/>
                <a:gd name="txT" fmla="*/ 0 h 50"/>
                <a:gd name="txR" fmla="*/ 55 w 55"/>
                <a:gd name="txB" fmla="*/ 50 h 50"/>
              </a:gdLst>
              <a:ahLst/>
              <a:cxnLst>
                <a:cxn ang="0">
                  <a:pos x="5" y="22"/>
                </a:cxn>
                <a:cxn ang="0">
                  <a:pos x="0" y="42"/>
                </a:cxn>
                <a:cxn ang="0">
                  <a:pos x="11" y="45"/>
                </a:cxn>
                <a:cxn ang="0">
                  <a:pos x="23" y="31"/>
                </a:cxn>
                <a:cxn ang="0">
                  <a:pos x="35" y="25"/>
                </a:cxn>
                <a:cxn ang="0">
                  <a:pos x="22" y="49"/>
                </a:cxn>
                <a:cxn ang="0">
                  <a:pos x="45" y="32"/>
                </a:cxn>
                <a:cxn ang="0">
                  <a:pos x="44" y="24"/>
                </a:cxn>
                <a:cxn ang="0">
                  <a:pos x="54" y="22"/>
                </a:cxn>
                <a:cxn ang="0">
                  <a:pos x="49" y="16"/>
                </a:cxn>
                <a:cxn ang="0">
                  <a:pos x="52" y="10"/>
                </a:cxn>
                <a:cxn ang="0">
                  <a:pos x="39" y="0"/>
                </a:cxn>
                <a:cxn ang="0">
                  <a:pos x="29" y="12"/>
                </a:cxn>
                <a:cxn ang="0">
                  <a:pos x="15" y="16"/>
                </a:cxn>
                <a:cxn ang="0">
                  <a:pos x="5" y="23"/>
                </a:cxn>
                <a:cxn ang="0">
                  <a:pos x="5" y="22"/>
                </a:cxn>
              </a:cxnLst>
              <a:rect l="txL" t="txT" r="txR" b="txB"/>
              <a:pathLst>
                <a:path w="55" h="50">
                  <a:moveTo>
                    <a:pt x="5" y="22"/>
                  </a:moveTo>
                  <a:lnTo>
                    <a:pt x="0" y="42"/>
                  </a:lnTo>
                  <a:lnTo>
                    <a:pt x="11" y="45"/>
                  </a:lnTo>
                  <a:lnTo>
                    <a:pt x="23" y="31"/>
                  </a:lnTo>
                  <a:lnTo>
                    <a:pt x="35" y="25"/>
                  </a:lnTo>
                  <a:lnTo>
                    <a:pt x="22" y="49"/>
                  </a:lnTo>
                  <a:lnTo>
                    <a:pt x="45" y="32"/>
                  </a:lnTo>
                  <a:lnTo>
                    <a:pt x="44" y="24"/>
                  </a:lnTo>
                  <a:lnTo>
                    <a:pt x="54" y="22"/>
                  </a:lnTo>
                  <a:lnTo>
                    <a:pt x="49" y="16"/>
                  </a:lnTo>
                  <a:lnTo>
                    <a:pt x="52" y="10"/>
                  </a:lnTo>
                  <a:lnTo>
                    <a:pt x="39" y="0"/>
                  </a:lnTo>
                  <a:lnTo>
                    <a:pt x="29" y="12"/>
                  </a:lnTo>
                  <a:lnTo>
                    <a:pt x="15" y="16"/>
                  </a:lnTo>
                  <a:lnTo>
                    <a:pt x="5" y="23"/>
                  </a:lnTo>
                  <a:lnTo>
                    <a:pt x="5" y="2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4" name="Freeform 142"/>
            <p:cNvSpPr/>
            <p:nvPr/>
          </p:nvSpPr>
          <p:spPr>
            <a:xfrm>
              <a:off x="4048" y="2688"/>
              <a:ext cx="18" cy="24"/>
            </a:xfrm>
            <a:custGeom>
              <a:avLst/>
              <a:gdLst>
                <a:gd name="txL" fmla="*/ 0 w 18"/>
                <a:gd name="txT" fmla="*/ 0 h 24"/>
                <a:gd name="txR" fmla="*/ 18 w 18"/>
                <a:gd name="txB" fmla="*/ 24 h 24"/>
              </a:gdLst>
              <a:ahLst/>
              <a:cxnLst>
                <a:cxn ang="0">
                  <a:pos x="0" y="13"/>
                </a:cxn>
                <a:cxn ang="0">
                  <a:pos x="2" y="23"/>
                </a:cxn>
                <a:cxn ang="0">
                  <a:pos x="17" y="13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13"/>
                </a:cxn>
              </a:cxnLst>
              <a:rect l="txL" t="txT" r="txR" b="txB"/>
              <a:pathLst>
                <a:path w="18" h="24">
                  <a:moveTo>
                    <a:pt x="0" y="13"/>
                  </a:moveTo>
                  <a:lnTo>
                    <a:pt x="2" y="23"/>
                  </a:lnTo>
                  <a:lnTo>
                    <a:pt x="17" y="13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5" name="Freeform 143"/>
            <p:cNvSpPr/>
            <p:nvPr/>
          </p:nvSpPr>
          <p:spPr>
            <a:xfrm>
              <a:off x="4067" y="2688"/>
              <a:ext cx="22" cy="23"/>
            </a:xfrm>
            <a:custGeom>
              <a:avLst/>
              <a:gdLst>
                <a:gd name="txL" fmla="*/ 0 w 22"/>
                <a:gd name="txT" fmla="*/ 0 h 23"/>
                <a:gd name="txR" fmla="*/ 22 w 22"/>
                <a:gd name="txB" fmla="*/ 23 h 23"/>
              </a:gdLst>
              <a:ahLst/>
              <a:cxnLst>
                <a:cxn ang="0">
                  <a:pos x="0" y="3"/>
                </a:cxn>
                <a:cxn ang="0">
                  <a:pos x="2" y="16"/>
                </a:cxn>
                <a:cxn ang="0">
                  <a:pos x="11" y="22"/>
                </a:cxn>
                <a:cxn ang="0">
                  <a:pos x="14" y="13"/>
                </a:cxn>
                <a:cxn ang="0">
                  <a:pos x="21" y="16"/>
                </a:cxn>
                <a:cxn ang="0">
                  <a:pos x="19" y="0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3"/>
                </a:cxn>
              </a:cxnLst>
              <a:rect l="txL" t="txT" r="txR" b="txB"/>
              <a:pathLst>
                <a:path w="22" h="23">
                  <a:moveTo>
                    <a:pt x="0" y="3"/>
                  </a:moveTo>
                  <a:lnTo>
                    <a:pt x="2" y="16"/>
                  </a:lnTo>
                  <a:lnTo>
                    <a:pt x="11" y="22"/>
                  </a:lnTo>
                  <a:lnTo>
                    <a:pt x="14" y="13"/>
                  </a:lnTo>
                  <a:lnTo>
                    <a:pt x="21" y="16"/>
                  </a:lnTo>
                  <a:lnTo>
                    <a:pt x="19" y="0"/>
                  </a:lnTo>
                  <a:lnTo>
                    <a:pt x="1" y="3"/>
                  </a:lnTo>
                  <a:lnTo>
                    <a:pt x="0" y="3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6" name="Freeform 144"/>
            <p:cNvSpPr/>
            <p:nvPr/>
          </p:nvSpPr>
          <p:spPr>
            <a:xfrm>
              <a:off x="3982" y="2597"/>
              <a:ext cx="25" cy="28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" y="20"/>
                </a:cxn>
                <a:cxn ang="0">
                  <a:pos x="11" y="27"/>
                </a:cxn>
                <a:cxn ang="0">
                  <a:pos x="24" y="9"/>
                </a:cxn>
                <a:cxn ang="0">
                  <a:pos x="9" y="0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1" y="20"/>
                </a:cxn>
              </a:cxnLst>
              <a:rect l="txL" t="txT" r="txR" b="txB"/>
              <a:pathLst>
                <a:path w="25" h="28">
                  <a:moveTo>
                    <a:pt x="1" y="20"/>
                  </a:moveTo>
                  <a:lnTo>
                    <a:pt x="11" y="27"/>
                  </a:lnTo>
                  <a:lnTo>
                    <a:pt x="24" y="9"/>
                  </a:lnTo>
                  <a:lnTo>
                    <a:pt x="9" y="0"/>
                  </a:lnTo>
                  <a:lnTo>
                    <a:pt x="0" y="21"/>
                  </a:lnTo>
                  <a:lnTo>
                    <a:pt x="1" y="2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7" name="Freeform 145"/>
            <p:cNvSpPr/>
            <p:nvPr/>
          </p:nvSpPr>
          <p:spPr>
            <a:xfrm>
              <a:off x="3985" y="2586"/>
              <a:ext cx="332" cy="160"/>
            </a:xfrm>
            <a:custGeom>
              <a:avLst/>
              <a:gdLst>
                <a:gd name="txL" fmla="*/ 0 w 332"/>
                <a:gd name="txT" fmla="*/ 0 h 160"/>
                <a:gd name="txR" fmla="*/ 332 w 332"/>
                <a:gd name="txB" fmla="*/ 160 h 160"/>
              </a:gdLst>
              <a:ahLst/>
              <a:cxnLst>
                <a:cxn ang="0">
                  <a:pos x="1" y="54"/>
                </a:cxn>
                <a:cxn ang="0">
                  <a:pos x="11" y="80"/>
                </a:cxn>
                <a:cxn ang="0">
                  <a:pos x="5" y="106"/>
                </a:cxn>
                <a:cxn ang="0">
                  <a:pos x="9" y="111"/>
                </a:cxn>
                <a:cxn ang="0">
                  <a:pos x="27" y="74"/>
                </a:cxn>
                <a:cxn ang="0">
                  <a:pos x="29" y="51"/>
                </a:cxn>
                <a:cxn ang="0">
                  <a:pos x="41" y="43"/>
                </a:cxn>
                <a:cxn ang="0">
                  <a:pos x="41" y="51"/>
                </a:cxn>
                <a:cxn ang="0">
                  <a:pos x="32" y="62"/>
                </a:cxn>
                <a:cxn ang="0">
                  <a:pos x="39" y="70"/>
                </a:cxn>
                <a:cxn ang="0">
                  <a:pos x="51" y="63"/>
                </a:cxn>
                <a:cxn ang="0">
                  <a:pos x="57" y="92"/>
                </a:cxn>
                <a:cxn ang="0">
                  <a:pos x="69" y="98"/>
                </a:cxn>
                <a:cxn ang="0">
                  <a:pos x="97" y="95"/>
                </a:cxn>
                <a:cxn ang="0">
                  <a:pos x="112" y="66"/>
                </a:cxn>
                <a:cxn ang="0">
                  <a:pos x="127" y="66"/>
                </a:cxn>
                <a:cxn ang="0">
                  <a:pos x="125" y="83"/>
                </a:cxn>
                <a:cxn ang="0">
                  <a:pos x="149" y="86"/>
                </a:cxn>
                <a:cxn ang="0">
                  <a:pos x="177" y="95"/>
                </a:cxn>
                <a:cxn ang="0">
                  <a:pos x="173" y="78"/>
                </a:cxn>
                <a:cxn ang="0">
                  <a:pos x="224" y="84"/>
                </a:cxn>
                <a:cxn ang="0">
                  <a:pos x="226" y="92"/>
                </a:cxn>
                <a:cxn ang="0">
                  <a:pos x="255" y="118"/>
                </a:cxn>
                <a:cxn ang="0">
                  <a:pos x="277" y="121"/>
                </a:cxn>
                <a:cxn ang="0">
                  <a:pos x="299" y="149"/>
                </a:cxn>
                <a:cxn ang="0">
                  <a:pos x="328" y="159"/>
                </a:cxn>
                <a:cxn ang="0">
                  <a:pos x="325" y="136"/>
                </a:cxn>
                <a:cxn ang="0">
                  <a:pos x="331" y="123"/>
                </a:cxn>
                <a:cxn ang="0">
                  <a:pos x="327" y="92"/>
                </a:cxn>
                <a:cxn ang="0">
                  <a:pos x="309" y="86"/>
                </a:cxn>
                <a:cxn ang="0">
                  <a:pos x="300" y="43"/>
                </a:cxn>
                <a:cxn ang="0">
                  <a:pos x="282" y="34"/>
                </a:cxn>
                <a:cxn ang="0">
                  <a:pos x="280" y="26"/>
                </a:cxn>
                <a:cxn ang="0">
                  <a:pos x="258" y="20"/>
                </a:cxn>
                <a:cxn ang="0">
                  <a:pos x="253" y="25"/>
                </a:cxn>
                <a:cxn ang="0">
                  <a:pos x="242" y="26"/>
                </a:cxn>
                <a:cxn ang="0">
                  <a:pos x="233" y="25"/>
                </a:cxn>
                <a:cxn ang="0">
                  <a:pos x="216" y="10"/>
                </a:cxn>
                <a:cxn ang="0">
                  <a:pos x="209" y="12"/>
                </a:cxn>
                <a:cxn ang="0">
                  <a:pos x="203" y="2"/>
                </a:cxn>
                <a:cxn ang="0">
                  <a:pos x="173" y="0"/>
                </a:cxn>
                <a:cxn ang="0">
                  <a:pos x="167" y="8"/>
                </a:cxn>
                <a:cxn ang="0">
                  <a:pos x="139" y="16"/>
                </a:cxn>
                <a:cxn ang="0">
                  <a:pos x="142" y="0"/>
                </a:cxn>
                <a:cxn ang="0">
                  <a:pos x="131" y="0"/>
                </a:cxn>
                <a:cxn ang="0">
                  <a:pos x="113" y="5"/>
                </a:cxn>
                <a:cxn ang="0">
                  <a:pos x="45" y="6"/>
                </a:cxn>
                <a:cxn ang="0">
                  <a:pos x="32" y="11"/>
                </a:cxn>
                <a:cxn ang="0">
                  <a:pos x="29" y="19"/>
                </a:cxn>
                <a:cxn ang="0">
                  <a:pos x="24" y="23"/>
                </a:cxn>
                <a:cxn ang="0">
                  <a:pos x="30" y="34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54"/>
                </a:cxn>
              </a:cxnLst>
              <a:rect l="txL" t="txT" r="txR" b="txB"/>
              <a:pathLst>
                <a:path w="332" h="160">
                  <a:moveTo>
                    <a:pt x="1" y="54"/>
                  </a:moveTo>
                  <a:lnTo>
                    <a:pt x="11" y="80"/>
                  </a:lnTo>
                  <a:lnTo>
                    <a:pt x="5" y="106"/>
                  </a:lnTo>
                  <a:lnTo>
                    <a:pt x="9" y="111"/>
                  </a:lnTo>
                  <a:lnTo>
                    <a:pt x="27" y="74"/>
                  </a:lnTo>
                  <a:lnTo>
                    <a:pt x="29" y="51"/>
                  </a:lnTo>
                  <a:lnTo>
                    <a:pt x="41" y="43"/>
                  </a:lnTo>
                  <a:lnTo>
                    <a:pt x="41" y="51"/>
                  </a:lnTo>
                  <a:lnTo>
                    <a:pt x="32" y="62"/>
                  </a:lnTo>
                  <a:lnTo>
                    <a:pt x="39" y="70"/>
                  </a:lnTo>
                  <a:lnTo>
                    <a:pt x="51" y="63"/>
                  </a:lnTo>
                  <a:lnTo>
                    <a:pt x="57" y="92"/>
                  </a:lnTo>
                  <a:lnTo>
                    <a:pt x="69" y="98"/>
                  </a:lnTo>
                  <a:lnTo>
                    <a:pt x="97" y="95"/>
                  </a:lnTo>
                  <a:lnTo>
                    <a:pt x="112" y="66"/>
                  </a:lnTo>
                  <a:lnTo>
                    <a:pt x="127" y="66"/>
                  </a:lnTo>
                  <a:lnTo>
                    <a:pt x="125" y="83"/>
                  </a:lnTo>
                  <a:lnTo>
                    <a:pt x="149" y="86"/>
                  </a:lnTo>
                  <a:lnTo>
                    <a:pt x="177" y="95"/>
                  </a:lnTo>
                  <a:lnTo>
                    <a:pt x="173" y="78"/>
                  </a:lnTo>
                  <a:lnTo>
                    <a:pt x="224" y="84"/>
                  </a:lnTo>
                  <a:lnTo>
                    <a:pt x="226" y="92"/>
                  </a:lnTo>
                  <a:lnTo>
                    <a:pt x="255" y="118"/>
                  </a:lnTo>
                  <a:lnTo>
                    <a:pt x="277" y="121"/>
                  </a:lnTo>
                  <a:lnTo>
                    <a:pt x="299" y="149"/>
                  </a:lnTo>
                  <a:lnTo>
                    <a:pt x="328" y="159"/>
                  </a:lnTo>
                  <a:lnTo>
                    <a:pt x="325" y="136"/>
                  </a:lnTo>
                  <a:lnTo>
                    <a:pt x="331" y="123"/>
                  </a:lnTo>
                  <a:lnTo>
                    <a:pt x="327" y="92"/>
                  </a:lnTo>
                  <a:lnTo>
                    <a:pt x="309" y="86"/>
                  </a:lnTo>
                  <a:lnTo>
                    <a:pt x="300" y="43"/>
                  </a:lnTo>
                  <a:lnTo>
                    <a:pt x="282" y="34"/>
                  </a:lnTo>
                  <a:lnTo>
                    <a:pt x="280" y="26"/>
                  </a:lnTo>
                  <a:lnTo>
                    <a:pt x="258" y="20"/>
                  </a:lnTo>
                  <a:lnTo>
                    <a:pt x="253" y="25"/>
                  </a:lnTo>
                  <a:lnTo>
                    <a:pt x="242" y="26"/>
                  </a:lnTo>
                  <a:lnTo>
                    <a:pt x="233" y="25"/>
                  </a:lnTo>
                  <a:lnTo>
                    <a:pt x="216" y="10"/>
                  </a:lnTo>
                  <a:lnTo>
                    <a:pt x="209" y="12"/>
                  </a:lnTo>
                  <a:lnTo>
                    <a:pt x="203" y="2"/>
                  </a:lnTo>
                  <a:lnTo>
                    <a:pt x="173" y="0"/>
                  </a:lnTo>
                  <a:lnTo>
                    <a:pt x="167" y="8"/>
                  </a:lnTo>
                  <a:lnTo>
                    <a:pt x="139" y="16"/>
                  </a:lnTo>
                  <a:lnTo>
                    <a:pt x="142" y="0"/>
                  </a:lnTo>
                  <a:lnTo>
                    <a:pt x="131" y="0"/>
                  </a:lnTo>
                  <a:lnTo>
                    <a:pt x="113" y="5"/>
                  </a:lnTo>
                  <a:lnTo>
                    <a:pt x="45" y="6"/>
                  </a:lnTo>
                  <a:lnTo>
                    <a:pt x="32" y="11"/>
                  </a:lnTo>
                  <a:lnTo>
                    <a:pt x="29" y="19"/>
                  </a:lnTo>
                  <a:lnTo>
                    <a:pt x="24" y="23"/>
                  </a:lnTo>
                  <a:lnTo>
                    <a:pt x="30" y="34"/>
                  </a:lnTo>
                  <a:lnTo>
                    <a:pt x="0" y="53"/>
                  </a:lnTo>
                  <a:lnTo>
                    <a:pt x="1" y="5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8" name="Freeform 146"/>
            <p:cNvSpPr/>
            <p:nvPr/>
          </p:nvSpPr>
          <p:spPr>
            <a:xfrm>
              <a:off x="3316" y="3649"/>
              <a:ext cx="30" cy="35"/>
            </a:xfrm>
            <a:custGeom>
              <a:avLst/>
              <a:gdLst>
                <a:gd name="txL" fmla="*/ 0 w 30"/>
                <a:gd name="txT" fmla="*/ 0 h 35"/>
                <a:gd name="txR" fmla="*/ 30 w 30"/>
                <a:gd name="txB" fmla="*/ 35 h 35"/>
              </a:gdLst>
              <a:ahLst/>
              <a:cxnLst>
                <a:cxn ang="0">
                  <a:pos x="1" y="20"/>
                </a:cxn>
                <a:cxn ang="0">
                  <a:pos x="22" y="0"/>
                </a:cxn>
                <a:cxn ang="0">
                  <a:pos x="29" y="19"/>
                </a:cxn>
                <a:cxn ang="0">
                  <a:pos x="12" y="34"/>
                </a:cxn>
                <a:cxn ang="0">
                  <a:pos x="1" y="30"/>
                </a:cxn>
                <a:cxn ang="0">
                  <a:pos x="1" y="20"/>
                </a:cxn>
                <a:cxn ang="0">
                  <a:pos x="0" y="20"/>
                </a:cxn>
                <a:cxn ang="0">
                  <a:pos x="1" y="20"/>
                </a:cxn>
              </a:cxnLst>
              <a:rect l="txL" t="txT" r="txR" b="txB"/>
              <a:pathLst>
                <a:path w="30" h="35">
                  <a:moveTo>
                    <a:pt x="1" y="20"/>
                  </a:moveTo>
                  <a:lnTo>
                    <a:pt x="22" y="0"/>
                  </a:lnTo>
                  <a:lnTo>
                    <a:pt x="29" y="19"/>
                  </a:lnTo>
                  <a:lnTo>
                    <a:pt x="12" y="34"/>
                  </a:lnTo>
                  <a:lnTo>
                    <a:pt x="1" y="30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1" y="2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09" name="Freeform 147"/>
            <p:cNvSpPr/>
            <p:nvPr/>
          </p:nvSpPr>
          <p:spPr>
            <a:xfrm>
              <a:off x="3202" y="3163"/>
              <a:ext cx="20" cy="22"/>
            </a:xfrm>
            <a:custGeom>
              <a:avLst/>
              <a:gdLst>
                <a:gd name="txL" fmla="*/ 0 w 20"/>
                <a:gd name="txT" fmla="*/ 0 h 22"/>
                <a:gd name="txR" fmla="*/ 20 w 20"/>
                <a:gd name="txB" fmla="*/ 22 h 22"/>
              </a:gdLst>
              <a:ahLst/>
              <a:cxnLst>
                <a:cxn ang="0">
                  <a:pos x="2" y="15"/>
                </a:cxn>
                <a:cxn ang="0">
                  <a:pos x="4" y="0"/>
                </a:cxn>
                <a:cxn ang="0">
                  <a:pos x="19" y="13"/>
                </a:cxn>
                <a:cxn ang="0">
                  <a:pos x="19" y="21"/>
                </a:cxn>
                <a:cxn ang="0">
                  <a:pos x="1" y="15"/>
                </a:cxn>
                <a:cxn ang="0">
                  <a:pos x="0" y="15"/>
                </a:cxn>
                <a:cxn ang="0">
                  <a:pos x="2" y="15"/>
                </a:cxn>
              </a:cxnLst>
              <a:rect l="txL" t="txT" r="txR" b="txB"/>
              <a:pathLst>
                <a:path w="20" h="22">
                  <a:moveTo>
                    <a:pt x="2" y="15"/>
                  </a:moveTo>
                  <a:lnTo>
                    <a:pt x="4" y="0"/>
                  </a:lnTo>
                  <a:lnTo>
                    <a:pt x="19" y="13"/>
                  </a:lnTo>
                  <a:lnTo>
                    <a:pt x="19" y="21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2" y="1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0" name="Freeform 148"/>
            <p:cNvSpPr/>
            <p:nvPr/>
          </p:nvSpPr>
          <p:spPr>
            <a:xfrm>
              <a:off x="3224" y="3203"/>
              <a:ext cx="45" cy="24"/>
            </a:xfrm>
            <a:custGeom>
              <a:avLst/>
              <a:gdLst>
                <a:gd name="txL" fmla="*/ 0 w 45"/>
                <a:gd name="txT" fmla="*/ 0 h 24"/>
                <a:gd name="txR" fmla="*/ 45 w 45"/>
                <a:gd name="txB" fmla="*/ 24 h 24"/>
              </a:gdLst>
              <a:ahLst/>
              <a:cxnLst>
                <a:cxn ang="0">
                  <a:pos x="0" y="6"/>
                </a:cxn>
                <a:cxn ang="0">
                  <a:pos x="2" y="16"/>
                </a:cxn>
                <a:cxn ang="0">
                  <a:pos x="21" y="13"/>
                </a:cxn>
                <a:cxn ang="0">
                  <a:pos x="33" y="7"/>
                </a:cxn>
                <a:cxn ang="0">
                  <a:pos x="44" y="18"/>
                </a:cxn>
                <a:cxn ang="0">
                  <a:pos x="32" y="23"/>
                </a:cxn>
                <a:cxn ang="0">
                  <a:pos x="19" y="0"/>
                </a:cxn>
                <a:cxn ang="0">
                  <a:pos x="1" y="5"/>
                </a:cxn>
                <a:cxn ang="0">
                  <a:pos x="0" y="6"/>
                </a:cxn>
              </a:cxnLst>
              <a:rect l="txL" t="txT" r="txR" b="txB"/>
              <a:pathLst>
                <a:path w="45" h="24">
                  <a:moveTo>
                    <a:pt x="0" y="6"/>
                  </a:moveTo>
                  <a:lnTo>
                    <a:pt x="2" y="16"/>
                  </a:lnTo>
                  <a:lnTo>
                    <a:pt x="21" y="13"/>
                  </a:lnTo>
                  <a:lnTo>
                    <a:pt x="33" y="7"/>
                  </a:lnTo>
                  <a:lnTo>
                    <a:pt x="44" y="18"/>
                  </a:lnTo>
                  <a:lnTo>
                    <a:pt x="32" y="23"/>
                  </a:lnTo>
                  <a:lnTo>
                    <a:pt x="19" y="0"/>
                  </a:lnTo>
                  <a:lnTo>
                    <a:pt x="1" y="5"/>
                  </a:lnTo>
                  <a:lnTo>
                    <a:pt x="0" y="6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1" name="Freeform 149"/>
            <p:cNvSpPr/>
            <p:nvPr/>
          </p:nvSpPr>
          <p:spPr>
            <a:xfrm>
              <a:off x="3299" y="3191"/>
              <a:ext cx="43" cy="40"/>
            </a:xfrm>
            <a:custGeom>
              <a:avLst/>
              <a:gdLst>
                <a:gd name="txL" fmla="*/ 0 w 43"/>
                <a:gd name="txT" fmla="*/ 0 h 40"/>
                <a:gd name="txR" fmla="*/ 43 w 43"/>
                <a:gd name="txB" fmla="*/ 40 h 40"/>
              </a:gdLst>
              <a:ahLst/>
              <a:cxnLst>
                <a:cxn ang="0">
                  <a:pos x="0" y="7"/>
                </a:cxn>
                <a:cxn ang="0">
                  <a:pos x="15" y="27"/>
                </a:cxn>
                <a:cxn ang="0">
                  <a:pos x="37" y="21"/>
                </a:cxn>
                <a:cxn ang="0">
                  <a:pos x="42" y="35"/>
                </a:cxn>
                <a:cxn ang="0">
                  <a:pos x="29" y="39"/>
                </a:cxn>
                <a:cxn ang="0">
                  <a:pos x="30" y="12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7"/>
                </a:cxn>
              </a:cxnLst>
              <a:rect l="txL" t="txT" r="txR" b="txB"/>
              <a:pathLst>
                <a:path w="43" h="40">
                  <a:moveTo>
                    <a:pt x="0" y="7"/>
                  </a:moveTo>
                  <a:lnTo>
                    <a:pt x="15" y="27"/>
                  </a:lnTo>
                  <a:lnTo>
                    <a:pt x="37" y="21"/>
                  </a:lnTo>
                  <a:lnTo>
                    <a:pt x="42" y="35"/>
                  </a:lnTo>
                  <a:lnTo>
                    <a:pt x="29" y="39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7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2" name="Freeform 150"/>
            <p:cNvSpPr/>
            <p:nvPr/>
          </p:nvSpPr>
          <p:spPr>
            <a:xfrm>
              <a:off x="1824" y="1618"/>
              <a:ext cx="45" cy="79"/>
            </a:xfrm>
            <a:custGeom>
              <a:avLst/>
              <a:gdLst>
                <a:gd name="txL" fmla="*/ 0 w 45"/>
                <a:gd name="txT" fmla="*/ 0 h 79"/>
                <a:gd name="txR" fmla="*/ 45 w 45"/>
                <a:gd name="txB" fmla="*/ 79 h 79"/>
              </a:gdLst>
              <a:ahLst/>
              <a:cxnLst>
                <a:cxn ang="0">
                  <a:pos x="0" y="25"/>
                </a:cxn>
                <a:cxn ang="0">
                  <a:pos x="21" y="0"/>
                </a:cxn>
                <a:cxn ang="0">
                  <a:pos x="32" y="3"/>
                </a:cxn>
                <a:cxn ang="0">
                  <a:pos x="41" y="25"/>
                </a:cxn>
                <a:cxn ang="0">
                  <a:pos x="41" y="38"/>
                </a:cxn>
                <a:cxn ang="0">
                  <a:pos x="44" y="50"/>
                </a:cxn>
                <a:cxn ang="0">
                  <a:pos x="33" y="76"/>
                </a:cxn>
                <a:cxn ang="0">
                  <a:pos x="15" y="78"/>
                </a:cxn>
                <a:cxn ang="0">
                  <a:pos x="7" y="66"/>
                </a:cxn>
                <a:cxn ang="0">
                  <a:pos x="14" y="57"/>
                </a:cxn>
                <a:cxn ang="0">
                  <a:pos x="26" y="55"/>
                </a:cxn>
                <a:cxn ang="0">
                  <a:pos x="28" y="55"/>
                </a:cxn>
                <a:cxn ang="0">
                  <a:pos x="21" y="47"/>
                </a:cxn>
                <a:cxn ang="0">
                  <a:pos x="3" y="46"/>
                </a:cxn>
                <a:cxn ang="0">
                  <a:pos x="0" y="24"/>
                </a:cxn>
                <a:cxn ang="0">
                  <a:pos x="0" y="25"/>
                </a:cxn>
                <a:cxn ang="0">
                  <a:pos x="0" y="25"/>
                </a:cxn>
              </a:cxnLst>
              <a:rect l="txL" t="txT" r="txR" b="txB"/>
              <a:pathLst>
                <a:path w="45" h="79">
                  <a:moveTo>
                    <a:pt x="0" y="25"/>
                  </a:moveTo>
                  <a:lnTo>
                    <a:pt x="21" y="0"/>
                  </a:lnTo>
                  <a:lnTo>
                    <a:pt x="32" y="3"/>
                  </a:lnTo>
                  <a:lnTo>
                    <a:pt x="41" y="25"/>
                  </a:lnTo>
                  <a:lnTo>
                    <a:pt x="41" y="38"/>
                  </a:lnTo>
                  <a:lnTo>
                    <a:pt x="44" y="50"/>
                  </a:lnTo>
                  <a:lnTo>
                    <a:pt x="33" y="76"/>
                  </a:lnTo>
                  <a:lnTo>
                    <a:pt x="15" y="78"/>
                  </a:lnTo>
                  <a:lnTo>
                    <a:pt x="7" y="66"/>
                  </a:lnTo>
                  <a:lnTo>
                    <a:pt x="14" y="57"/>
                  </a:lnTo>
                  <a:lnTo>
                    <a:pt x="26" y="55"/>
                  </a:lnTo>
                  <a:lnTo>
                    <a:pt x="28" y="55"/>
                  </a:lnTo>
                  <a:lnTo>
                    <a:pt x="21" y="47"/>
                  </a:lnTo>
                  <a:lnTo>
                    <a:pt x="3" y="46"/>
                  </a:lnTo>
                  <a:lnTo>
                    <a:pt x="0" y="24"/>
                  </a:lnTo>
                  <a:lnTo>
                    <a:pt x="0" y="2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3" name="Freeform 151"/>
            <p:cNvSpPr/>
            <p:nvPr/>
          </p:nvSpPr>
          <p:spPr>
            <a:xfrm>
              <a:off x="2188" y="1847"/>
              <a:ext cx="15" cy="47"/>
            </a:xfrm>
            <a:custGeom>
              <a:avLst/>
              <a:gdLst>
                <a:gd name="txL" fmla="*/ 0 w 15"/>
                <a:gd name="txT" fmla="*/ 0 h 47"/>
                <a:gd name="txR" fmla="*/ 15 w 15"/>
                <a:gd name="txB" fmla="*/ 47 h 47"/>
              </a:gdLst>
              <a:ahLst/>
              <a:cxnLst>
                <a:cxn ang="0">
                  <a:pos x="0" y="1"/>
                </a:cxn>
                <a:cxn ang="0">
                  <a:pos x="14" y="0"/>
                </a:cxn>
                <a:cxn ang="0">
                  <a:pos x="12" y="42"/>
                </a:cxn>
                <a:cxn ang="0">
                  <a:pos x="2" y="46"/>
                </a:cxn>
                <a:cxn ang="0">
                  <a:pos x="0" y="1"/>
                </a:cxn>
                <a:cxn ang="0">
                  <a:pos x="0" y="7"/>
                </a:cxn>
                <a:cxn ang="0">
                  <a:pos x="0" y="1"/>
                </a:cxn>
              </a:cxnLst>
              <a:rect l="txL" t="txT" r="txR" b="txB"/>
              <a:pathLst>
                <a:path w="15" h="47">
                  <a:moveTo>
                    <a:pt x="0" y="1"/>
                  </a:moveTo>
                  <a:lnTo>
                    <a:pt x="14" y="0"/>
                  </a:lnTo>
                  <a:lnTo>
                    <a:pt x="12" y="42"/>
                  </a:lnTo>
                  <a:lnTo>
                    <a:pt x="2" y="46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1"/>
                  </a:lnTo>
                </a:path>
              </a:pathLst>
            </a:custGeom>
            <a:solidFill>
              <a:srgbClr val="161616">
                <a:alpha val="100000"/>
              </a:srgbClr>
            </a:solidFill>
            <a:ln w="0" cap="flat" cmpd="sng">
              <a:solidFill>
                <a:srgbClr val="16161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4" name="Freeform 152"/>
            <p:cNvSpPr/>
            <p:nvPr/>
          </p:nvSpPr>
          <p:spPr>
            <a:xfrm>
              <a:off x="2012" y="1276"/>
              <a:ext cx="1049" cy="844"/>
            </a:xfrm>
            <a:custGeom>
              <a:avLst/>
              <a:gdLst>
                <a:gd name="txL" fmla="*/ 0 w 1049"/>
                <a:gd name="txT" fmla="*/ 0 h 844"/>
                <a:gd name="txR" fmla="*/ 1049 w 1049"/>
                <a:gd name="txB" fmla="*/ 844 h 844"/>
              </a:gdLst>
              <a:ahLst/>
              <a:cxnLst>
                <a:cxn ang="0">
                  <a:pos x="368" y="503"/>
                </a:cxn>
                <a:cxn ang="0">
                  <a:pos x="298" y="552"/>
                </a:cxn>
                <a:cxn ang="0">
                  <a:pos x="226" y="571"/>
                </a:cxn>
                <a:cxn ang="0">
                  <a:pos x="190" y="625"/>
                </a:cxn>
                <a:cxn ang="0">
                  <a:pos x="157" y="699"/>
                </a:cxn>
                <a:cxn ang="0">
                  <a:pos x="149" y="718"/>
                </a:cxn>
                <a:cxn ang="0">
                  <a:pos x="182" y="768"/>
                </a:cxn>
                <a:cxn ang="0">
                  <a:pos x="145" y="732"/>
                </a:cxn>
                <a:cxn ang="0">
                  <a:pos x="110" y="742"/>
                </a:cxn>
                <a:cxn ang="0">
                  <a:pos x="79" y="729"/>
                </a:cxn>
                <a:cxn ang="0">
                  <a:pos x="33" y="732"/>
                </a:cxn>
                <a:cxn ang="0">
                  <a:pos x="0" y="659"/>
                </a:cxn>
                <a:cxn ang="0">
                  <a:pos x="11" y="774"/>
                </a:cxn>
                <a:cxn ang="0">
                  <a:pos x="73" y="843"/>
                </a:cxn>
                <a:cxn ang="0">
                  <a:pos x="166" y="820"/>
                </a:cxn>
                <a:cxn ang="0">
                  <a:pos x="243" y="804"/>
                </a:cxn>
                <a:cxn ang="0">
                  <a:pos x="278" y="757"/>
                </a:cxn>
                <a:cxn ang="0">
                  <a:pos x="417" y="784"/>
                </a:cxn>
                <a:cxn ang="0">
                  <a:pos x="562" y="677"/>
                </a:cxn>
                <a:cxn ang="0">
                  <a:pos x="645" y="422"/>
                </a:cxn>
                <a:cxn ang="0">
                  <a:pos x="666" y="373"/>
                </a:cxn>
                <a:cxn ang="0">
                  <a:pos x="710" y="360"/>
                </a:cxn>
                <a:cxn ang="0">
                  <a:pos x="807" y="362"/>
                </a:cxn>
                <a:cxn ang="0">
                  <a:pos x="858" y="395"/>
                </a:cxn>
                <a:cxn ang="0">
                  <a:pos x="895" y="375"/>
                </a:cxn>
                <a:cxn ang="0">
                  <a:pos x="992" y="344"/>
                </a:cxn>
                <a:cxn ang="0">
                  <a:pos x="927" y="273"/>
                </a:cxn>
                <a:cxn ang="0">
                  <a:pos x="957" y="271"/>
                </a:cxn>
                <a:cxn ang="0">
                  <a:pos x="1044" y="218"/>
                </a:cxn>
                <a:cxn ang="0">
                  <a:pos x="932" y="154"/>
                </a:cxn>
                <a:cxn ang="0">
                  <a:pos x="895" y="173"/>
                </a:cxn>
                <a:cxn ang="0">
                  <a:pos x="912" y="150"/>
                </a:cxn>
                <a:cxn ang="0">
                  <a:pos x="873" y="150"/>
                </a:cxn>
                <a:cxn ang="0">
                  <a:pos x="860" y="111"/>
                </a:cxn>
                <a:cxn ang="0">
                  <a:pos x="852" y="52"/>
                </a:cxn>
                <a:cxn ang="0">
                  <a:pos x="826" y="12"/>
                </a:cxn>
                <a:cxn ang="0">
                  <a:pos x="804" y="30"/>
                </a:cxn>
                <a:cxn ang="0">
                  <a:pos x="778" y="57"/>
                </a:cxn>
                <a:cxn ang="0">
                  <a:pos x="741" y="88"/>
                </a:cxn>
                <a:cxn ang="0">
                  <a:pos x="699" y="172"/>
                </a:cxn>
                <a:cxn ang="0">
                  <a:pos x="654" y="203"/>
                </a:cxn>
                <a:cxn ang="0">
                  <a:pos x="620" y="236"/>
                </a:cxn>
                <a:cxn ang="0">
                  <a:pos x="632" y="275"/>
                </a:cxn>
                <a:cxn ang="0">
                  <a:pos x="597" y="277"/>
                </a:cxn>
                <a:cxn ang="0">
                  <a:pos x="592" y="264"/>
                </a:cxn>
                <a:cxn ang="0">
                  <a:pos x="492" y="326"/>
                </a:cxn>
                <a:cxn ang="0">
                  <a:pos x="454" y="384"/>
                </a:cxn>
              </a:cxnLst>
              <a:rect l="txL" t="txT" r="txR" b="txB"/>
              <a:pathLst>
                <a:path w="1049" h="844">
                  <a:moveTo>
                    <a:pt x="454" y="384"/>
                  </a:moveTo>
                  <a:lnTo>
                    <a:pt x="404" y="444"/>
                  </a:lnTo>
                  <a:lnTo>
                    <a:pt x="368" y="503"/>
                  </a:lnTo>
                  <a:lnTo>
                    <a:pt x="356" y="533"/>
                  </a:lnTo>
                  <a:lnTo>
                    <a:pt x="334" y="540"/>
                  </a:lnTo>
                  <a:lnTo>
                    <a:pt x="298" y="552"/>
                  </a:lnTo>
                  <a:lnTo>
                    <a:pt x="287" y="548"/>
                  </a:lnTo>
                  <a:lnTo>
                    <a:pt x="251" y="568"/>
                  </a:lnTo>
                  <a:lnTo>
                    <a:pt x="226" y="571"/>
                  </a:lnTo>
                  <a:lnTo>
                    <a:pt x="215" y="574"/>
                  </a:lnTo>
                  <a:lnTo>
                    <a:pt x="199" y="584"/>
                  </a:lnTo>
                  <a:lnTo>
                    <a:pt x="190" y="625"/>
                  </a:lnTo>
                  <a:lnTo>
                    <a:pt x="176" y="628"/>
                  </a:lnTo>
                  <a:lnTo>
                    <a:pt x="170" y="664"/>
                  </a:lnTo>
                  <a:lnTo>
                    <a:pt x="157" y="699"/>
                  </a:lnTo>
                  <a:lnTo>
                    <a:pt x="164" y="708"/>
                  </a:lnTo>
                  <a:lnTo>
                    <a:pt x="153" y="712"/>
                  </a:lnTo>
                  <a:lnTo>
                    <a:pt x="149" y="718"/>
                  </a:lnTo>
                  <a:lnTo>
                    <a:pt x="157" y="741"/>
                  </a:lnTo>
                  <a:lnTo>
                    <a:pt x="167" y="746"/>
                  </a:lnTo>
                  <a:lnTo>
                    <a:pt x="182" y="768"/>
                  </a:lnTo>
                  <a:lnTo>
                    <a:pt x="164" y="749"/>
                  </a:lnTo>
                  <a:lnTo>
                    <a:pt x="153" y="745"/>
                  </a:lnTo>
                  <a:lnTo>
                    <a:pt x="145" y="732"/>
                  </a:lnTo>
                  <a:lnTo>
                    <a:pt x="121" y="741"/>
                  </a:lnTo>
                  <a:lnTo>
                    <a:pt x="114" y="756"/>
                  </a:lnTo>
                  <a:lnTo>
                    <a:pt x="110" y="742"/>
                  </a:lnTo>
                  <a:lnTo>
                    <a:pt x="92" y="738"/>
                  </a:lnTo>
                  <a:lnTo>
                    <a:pt x="92" y="719"/>
                  </a:lnTo>
                  <a:lnTo>
                    <a:pt x="79" y="729"/>
                  </a:lnTo>
                  <a:lnTo>
                    <a:pt x="74" y="712"/>
                  </a:lnTo>
                  <a:lnTo>
                    <a:pt x="64" y="723"/>
                  </a:lnTo>
                  <a:lnTo>
                    <a:pt x="33" y="732"/>
                  </a:lnTo>
                  <a:lnTo>
                    <a:pt x="19" y="689"/>
                  </a:lnTo>
                  <a:lnTo>
                    <a:pt x="10" y="665"/>
                  </a:lnTo>
                  <a:lnTo>
                    <a:pt x="0" y="659"/>
                  </a:lnTo>
                  <a:lnTo>
                    <a:pt x="6" y="733"/>
                  </a:lnTo>
                  <a:lnTo>
                    <a:pt x="4" y="755"/>
                  </a:lnTo>
                  <a:lnTo>
                    <a:pt x="11" y="774"/>
                  </a:lnTo>
                  <a:lnTo>
                    <a:pt x="26" y="804"/>
                  </a:lnTo>
                  <a:lnTo>
                    <a:pt x="47" y="812"/>
                  </a:lnTo>
                  <a:lnTo>
                    <a:pt x="73" y="843"/>
                  </a:lnTo>
                  <a:lnTo>
                    <a:pt x="101" y="842"/>
                  </a:lnTo>
                  <a:lnTo>
                    <a:pt x="134" y="819"/>
                  </a:lnTo>
                  <a:lnTo>
                    <a:pt x="166" y="820"/>
                  </a:lnTo>
                  <a:lnTo>
                    <a:pt x="208" y="823"/>
                  </a:lnTo>
                  <a:lnTo>
                    <a:pt x="228" y="826"/>
                  </a:lnTo>
                  <a:lnTo>
                    <a:pt x="243" y="804"/>
                  </a:lnTo>
                  <a:lnTo>
                    <a:pt x="256" y="797"/>
                  </a:lnTo>
                  <a:lnTo>
                    <a:pt x="270" y="790"/>
                  </a:lnTo>
                  <a:lnTo>
                    <a:pt x="278" y="757"/>
                  </a:lnTo>
                  <a:lnTo>
                    <a:pt x="304" y="742"/>
                  </a:lnTo>
                  <a:lnTo>
                    <a:pt x="346" y="740"/>
                  </a:lnTo>
                  <a:lnTo>
                    <a:pt x="417" y="784"/>
                  </a:lnTo>
                  <a:lnTo>
                    <a:pt x="454" y="767"/>
                  </a:lnTo>
                  <a:lnTo>
                    <a:pt x="514" y="756"/>
                  </a:lnTo>
                  <a:lnTo>
                    <a:pt x="562" y="677"/>
                  </a:lnTo>
                  <a:lnTo>
                    <a:pt x="569" y="602"/>
                  </a:lnTo>
                  <a:lnTo>
                    <a:pt x="635" y="511"/>
                  </a:lnTo>
                  <a:lnTo>
                    <a:pt x="645" y="422"/>
                  </a:lnTo>
                  <a:lnTo>
                    <a:pt x="654" y="384"/>
                  </a:lnTo>
                  <a:lnTo>
                    <a:pt x="650" y="384"/>
                  </a:lnTo>
                  <a:lnTo>
                    <a:pt x="666" y="373"/>
                  </a:lnTo>
                  <a:lnTo>
                    <a:pt x="680" y="367"/>
                  </a:lnTo>
                  <a:lnTo>
                    <a:pt x="694" y="368"/>
                  </a:lnTo>
                  <a:lnTo>
                    <a:pt x="710" y="360"/>
                  </a:lnTo>
                  <a:lnTo>
                    <a:pt x="750" y="372"/>
                  </a:lnTo>
                  <a:lnTo>
                    <a:pt x="752" y="360"/>
                  </a:lnTo>
                  <a:lnTo>
                    <a:pt x="807" y="362"/>
                  </a:lnTo>
                  <a:lnTo>
                    <a:pt x="833" y="376"/>
                  </a:lnTo>
                  <a:lnTo>
                    <a:pt x="834" y="394"/>
                  </a:lnTo>
                  <a:lnTo>
                    <a:pt x="858" y="395"/>
                  </a:lnTo>
                  <a:lnTo>
                    <a:pt x="864" y="388"/>
                  </a:lnTo>
                  <a:lnTo>
                    <a:pt x="868" y="345"/>
                  </a:lnTo>
                  <a:lnTo>
                    <a:pt x="895" y="375"/>
                  </a:lnTo>
                  <a:lnTo>
                    <a:pt x="934" y="361"/>
                  </a:lnTo>
                  <a:lnTo>
                    <a:pt x="962" y="358"/>
                  </a:lnTo>
                  <a:lnTo>
                    <a:pt x="992" y="344"/>
                  </a:lnTo>
                  <a:lnTo>
                    <a:pt x="958" y="332"/>
                  </a:lnTo>
                  <a:lnTo>
                    <a:pt x="923" y="294"/>
                  </a:lnTo>
                  <a:lnTo>
                    <a:pt x="927" y="273"/>
                  </a:lnTo>
                  <a:lnTo>
                    <a:pt x="950" y="275"/>
                  </a:lnTo>
                  <a:lnTo>
                    <a:pt x="945" y="264"/>
                  </a:lnTo>
                  <a:lnTo>
                    <a:pt x="957" y="271"/>
                  </a:lnTo>
                  <a:lnTo>
                    <a:pt x="962" y="283"/>
                  </a:lnTo>
                  <a:lnTo>
                    <a:pt x="1048" y="248"/>
                  </a:lnTo>
                  <a:lnTo>
                    <a:pt x="1044" y="218"/>
                  </a:lnTo>
                  <a:lnTo>
                    <a:pt x="1030" y="208"/>
                  </a:lnTo>
                  <a:lnTo>
                    <a:pt x="1008" y="212"/>
                  </a:lnTo>
                  <a:lnTo>
                    <a:pt x="932" y="154"/>
                  </a:lnTo>
                  <a:lnTo>
                    <a:pt x="920" y="157"/>
                  </a:lnTo>
                  <a:lnTo>
                    <a:pt x="917" y="178"/>
                  </a:lnTo>
                  <a:lnTo>
                    <a:pt x="895" y="173"/>
                  </a:lnTo>
                  <a:lnTo>
                    <a:pt x="895" y="162"/>
                  </a:lnTo>
                  <a:lnTo>
                    <a:pt x="910" y="165"/>
                  </a:lnTo>
                  <a:lnTo>
                    <a:pt x="912" y="150"/>
                  </a:lnTo>
                  <a:lnTo>
                    <a:pt x="900" y="128"/>
                  </a:lnTo>
                  <a:lnTo>
                    <a:pt x="894" y="141"/>
                  </a:lnTo>
                  <a:lnTo>
                    <a:pt x="873" y="150"/>
                  </a:lnTo>
                  <a:lnTo>
                    <a:pt x="860" y="148"/>
                  </a:lnTo>
                  <a:lnTo>
                    <a:pt x="876" y="140"/>
                  </a:lnTo>
                  <a:lnTo>
                    <a:pt x="860" y="111"/>
                  </a:lnTo>
                  <a:lnTo>
                    <a:pt x="873" y="103"/>
                  </a:lnTo>
                  <a:lnTo>
                    <a:pt x="870" y="77"/>
                  </a:lnTo>
                  <a:lnTo>
                    <a:pt x="852" y="52"/>
                  </a:lnTo>
                  <a:lnTo>
                    <a:pt x="848" y="64"/>
                  </a:lnTo>
                  <a:lnTo>
                    <a:pt x="828" y="58"/>
                  </a:lnTo>
                  <a:lnTo>
                    <a:pt x="826" y="12"/>
                  </a:lnTo>
                  <a:lnTo>
                    <a:pt x="812" y="0"/>
                  </a:lnTo>
                  <a:lnTo>
                    <a:pt x="803" y="12"/>
                  </a:lnTo>
                  <a:lnTo>
                    <a:pt x="804" y="30"/>
                  </a:lnTo>
                  <a:lnTo>
                    <a:pt x="785" y="54"/>
                  </a:lnTo>
                  <a:lnTo>
                    <a:pt x="780" y="75"/>
                  </a:lnTo>
                  <a:lnTo>
                    <a:pt x="778" y="57"/>
                  </a:lnTo>
                  <a:lnTo>
                    <a:pt x="790" y="29"/>
                  </a:lnTo>
                  <a:lnTo>
                    <a:pt x="764" y="41"/>
                  </a:lnTo>
                  <a:lnTo>
                    <a:pt x="741" y="88"/>
                  </a:lnTo>
                  <a:lnTo>
                    <a:pt x="716" y="107"/>
                  </a:lnTo>
                  <a:lnTo>
                    <a:pt x="698" y="138"/>
                  </a:lnTo>
                  <a:lnTo>
                    <a:pt x="699" y="172"/>
                  </a:lnTo>
                  <a:lnTo>
                    <a:pt x="678" y="180"/>
                  </a:lnTo>
                  <a:lnTo>
                    <a:pt x="674" y="196"/>
                  </a:lnTo>
                  <a:lnTo>
                    <a:pt x="654" y="203"/>
                  </a:lnTo>
                  <a:lnTo>
                    <a:pt x="654" y="188"/>
                  </a:lnTo>
                  <a:lnTo>
                    <a:pt x="626" y="219"/>
                  </a:lnTo>
                  <a:lnTo>
                    <a:pt x="620" y="236"/>
                  </a:lnTo>
                  <a:lnTo>
                    <a:pt x="639" y="248"/>
                  </a:lnTo>
                  <a:lnTo>
                    <a:pt x="651" y="248"/>
                  </a:lnTo>
                  <a:lnTo>
                    <a:pt x="632" y="275"/>
                  </a:lnTo>
                  <a:lnTo>
                    <a:pt x="611" y="283"/>
                  </a:lnTo>
                  <a:lnTo>
                    <a:pt x="607" y="272"/>
                  </a:lnTo>
                  <a:lnTo>
                    <a:pt x="597" y="277"/>
                  </a:lnTo>
                  <a:lnTo>
                    <a:pt x="589" y="295"/>
                  </a:lnTo>
                  <a:lnTo>
                    <a:pt x="586" y="283"/>
                  </a:lnTo>
                  <a:lnTo>
                    <a:pt x="592" y="264"/>
                  </a:lnTo>
                  <a:lnTo>
                    <a:pt x="561" y="273"/>
                  </a:lnTo>
                  <a:lnTo>
                    <a:pt x="524" y="314"/>
                  </a:lnTo>
                  <a:lnTo>
                    <a:pt x="492" y="326"/>
                  </a:lnTo>
                  <a:lnTo>
                    <a:pt x="466" y="325"/>
                  </a:lnTo>
                  <a:lnTo>
                    <a:pt x="472" y="345"/>
                  </a:lnTo>
                  <a:lnTo>
                    <a:pt x="454" y="384"/>
                  </a:lnTo>
                </a:path>
              </a:pathLst>
            </a:custGeom>
            <a:solidFill>
              <a:srgbClr val="CCFFFF">
                <a:alpha val="100000"/>
              </a:srgbClr>
            </a:solidFill>
            <a:ln w="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5" name="Freeform 153"/>
            <p:cNvSpPr/>
            <p:nvPr/>
          </p:nvSpPr>
          <p:spPr>
            <a:xfrm>
              <a:off x="2877" y="1673"/>
              <a:ext cx="19" cy="18"/>
            </a:xfrm>
            <a:custGeom>
              <a:avLst/>
              <a:gdLst>
                <a:gd name="txL" fmla="*/ 0 w 19"/>
                <a:gd name="txT" fmla="*/ 0 h 18"/>
                <a:gd name="txR" fmla="*/ 19 w 19"/>
                <a:gd name="txB" fmla="*/ 18 h 18"/>
              </a:gdLst>
              <a:ahLst/>
              <a:cxnLst>
                <a:cxn ang="0">
                  <a:pos x="0" y="4"/>
                </a:cxn>
                <a:cxn ang="0">
                  <a:pos x="8" y="17"/>
                </a:cxn>
                <a:cxn ang="0">
                  <a:pos x="18" y="11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0" y="4"/>
                </a:cxn>
              </a:cxnLst>
              <a:rect l="txL" t="txT" r="txR" b="txB"/>
              <a:pathLst>
                <a:path w="19" h="18">
                  <a:moveTo>
                    <a:pt x="0" y="4"/>
                  </a:moveTo>
                  <a:lnTo>
                    <a:pt x="8" y="17"/>
                  </a:lnTo>
                  <a:lnTo>
                    <a:pt x="18" y="11"/>
                  </a:lnTo>
                  <a:lnTo>
                    <a:pt x="7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0" y="4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6" name="Freeform 154"/>
            <p:cNvSpPr/>
            <p:nvPr/>
          </p:nvSpPr>
          <p:spPr>
            <a:xfrm>
              <a:off x="2826" y="1674"/>
              <a:ext cx="76" cy="41"/>
            </a:xfrm>
            <a:custGeom>
              <a:avLst/>
              <a:gdLst>
                <a:gd name="txL" fmla="*/ 0 w 76"/>
                <a:gd name="txT" fmla="*/ 0 h 41"/>
                <a:gd name="txR" fmla="*/ 76 w 76"/>
                <a:gd name="txB" fmla="*/ 41 h 41"/>
              </a:gdLst>
              <a:ahLst/>
              <a:cxnLst>
                <a:cxn ang="0">
                  <a:pos x="2" y="0"/>
                </a:cxn>
                <a:cxn ang="0">
                  <a:pos x="31" y="0"/>
                </a:cxn>
                <a:cxn ang="0">
                  <a:pos x="60" y="24"/>
                </a:cxn>
                <a:cxn ang="0">
                  <a:pos x="75" y="40"/>
                </a:cxn>
                <a:cxn ang="0">
                  <a:pos x="30" y="30"/>
                </a:cxn>
                <a:cxn ang="0">
                  <a:pos x="8" y="18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2" y="0"/>
                </a:cxn>
              </a:cxnLst>
              <a:rect l="txL" t="txT" r="txR" b="txB"/>
              <a:pathLst>
                <a:path w="76" h="41">
                  <a:moveTo>
                    <a:pt x="2" y="0"/>
                  </a:moveTo>
                  <a:lnTo>
                    <a:pt x="31" y="0"/>
                  </a:lnTo>
                  <a:lnTo>
                    <a:pt x="60" y="24"/>
                  </a:lnTo>
                  <a:lnTo>
                    <a:pt x="75" y="40"/>
                  </a:lnTo>
                  <a:lnTo>
                    <a:pt x="30" y="30"/>
                  </a:lnTo>
                  <a:lnTo>
                    <a:pt x="8" y="18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7" name="Freeform 155"/>
            <p:cNvSpPr/>
            <p:nvPr/>
          </p:nvSpPr>
          <p:spPr>
            <a:xfrm>
              <a:off x="2856" y="1711"/>
              <a:ext cx="47" cy="25"/>
            </a:xfrm>
            <a:custGeom>
              <a:avLst/>
              <a:gdLst>
                <a:gd name="txL" fmla="*/ 0 w 47"/>
                <a:gd name="txT" fmla="*/ 0 h 25"/>
                <a:gd name="txR" fmla="*/ 47 w 47"/>
                <a:gd name="txB" fmla="*/ 25 h 25"/>
              </a:gdLst>
              <a:ahLst/>
              <a:cxnLst>
                <a:cxn ang="0">
                  <a:pos x="0" y="0"/>
                </a:cxn>
                <a:cxn ang="0">
                  <a:pos x="23" y="2"/>
                </a:cxn>
                <a:cxn ang="0">
                  <a:pos x="40" y="6"/>
                </a:cxn>
                <a:cxn ang="0">
                  <a:pos x="46" y="17"/>
                </a:cxn>
                <a:cxn ang="0">
                  <a:pos x="23" y="24"/>
                </a:cxn>
                <a:cxn ang="0">
                  <a:pos x="8" y="1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7" h="25">
                  <a:moveTo>
                    <a:pt x="0" y="0"/>
                  </a:moveTo>
                  <a:lnTo>
                    <a:pt x="23" y="2"/>
                  </a:lnTo>
                  <a:lnTo>
                    <a:pt x="40" y="6"/>
                  </a:lnTo>
                  <a:lnTo>
                    <a:pt x="46" y="17"/>
                  </a:lnTo>
                  <a:lnTo>
                    <a:pt x="23" y="24"/>
                  </a:lnTo>
                  <a:lnTo>
                    <a:pt x="8" y="17"/>
                  </a:lnTo>
                  <a:lnTo>
                    <a:pt x="0" y="0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8" name="Freeform 156"/>
            <p:cNvSpPr/>
            <p:nvPr/>
          </p:nvSpPr>
          <p:spPr>
            <a:xfrm>
              <a:off x="2837" y="1738"/>
              <a:ext cx="50" cy="20"/>
            </a:xfrm>
            <a:custGeom>
              <a:avLst/>
              <a:gdLst>
                <a:gd name="txL" fmla="*/ 0 w 50"/>
                <a:gd name="txT" fmla="*/ 0 h 20"/>
                <a:gd name="txR" fmla="*/ 50 w 50"/>
                <a:gd name="txB" fmla="*/ 20 h 20"/>
              </a:gdLst>
              <a:ahLst/>
              <a:cxnLst>
                <a:cxn ang="0">
                  <a:pos x="1" y="5"/>
                </a:cxn>
                <a:cxn ang="0">
                  <a:pos x="15" y="13"/>
                </a:cxn>
                <a:cxn ang="0">
                  <a:pos x="28" y="19"/>
                </a:cxn>
                <a:cxn ang="0">
                  <a:pos x="32" y="17"/>
                </a:cxn>
                <a:cxn ang="0">
                  <a:pos x="49" y="17"/>
                </a:cxn>
                <a:cxn ang="0">
                  <a:pos x="32" y="5"/>
                </a:cxn>
                <a:cxn ang="0">
                  <a:pos x="17" y="4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</a:cxnLst>
              <a:rect l="txL" t="txT" r="txR" b="txB"/>
              <a:pathLst>
                <a:path w="50" h="20">
                  <a:moveTo>
                    <a:pt x="1" y="5"/>
                  </a:moveTo>
                  <a:lnTo>
                    <a:pt x="15" y="13"/>
                  </a:lnTo>
                  <a:lnTo>
                    <a:pt x="28" y="19"/>
                  </a:lnTo>
                  <a:lnTo>
                    <a:pt x="32" y="17"/>
                  </a:lnTo>
                  <a:lnTo>
                    <a:pt x="49" y="17"/>
                  </a:lnTo>
                  <a:lnTo>
                    <a:pt x="32" y="5"/>
                  </a:lnTo>
                  <a:lnTo>
                    <a:pt x="17" y="4"/>
                  </a:lnTo>
                  <a:lnTo>
                    <a:pt x="4" y="0"/>
                  </a:lnTo>
                  <a:lnTo>
                    <a:pt x="0" y="5"/>
                  </a:lnTo>
                  <a:lnTo>
                    <a:pt x="1" y="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19" name="Freeform 157"/>
            <p:cNvSpPr/>
            <p:nvPr/>
          </p:nvSpPr>
          <p:spPr>
            <a:xfrm>
              <a:off x="2709" y="2640"/>
              <a:ext cx="34" cy="120"/>
            </a:xfrm>
            <a:custGeom>
              <a:avLst/>
              <a:gdLst>
                <a:gd name="txL" fmla="*/ 0 w 34"/>
                <a:gd name="txT" fmla="*/ 0 h 120"/>
                <a:gd name="txR" fmla="*/ 34 w 34"/>
                <a:gd name="txB" fmla="*/ 120 h 120"/>
              </a:gdLst>
              <a:ahLst/>
              <a:cxnLst>
                <a:cxn ang="0">
                  <a:pos x="11" y="15"/>
                </a:cxn>
                <a:cxn ang="0">
                  <a:pos x="24" y="0"/>
                </a:cxn>
                <a:cxn ang="0">
                  <a:pos x="33" y="29"/>
                </a:cxn>
                <a:cxn ang="0">
                  <a:pos x="32" y="67"/>
                </a:cxn>
                <a:cxn ang="0">
                  <a:pos x="30" y="83"/>
                </a:cxn>
                <a:cxn ang="0">
                  <a:pos x="11" y="119"/>
                </a:cxn>
                <a:cxn ang="0">
                  <a:pos x="7" y="82"/>
                </a:cxn>
                <a:cxn ang="0">
                  <a:pos x="0" y="62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1" y="15"/>
                </a:cxn>
              </a:cxnLst>
              <a:rect l="txL" t="txT" r="txR" b="txB"/>
              <a:pathLst>
                <a:path w="34" h="120">
                  <a:moveTo>
                    <a:pt x="11" y="15"/>
                  </a:moveTo>
                  <a:lnTo>
                    <a:pt x="24" y="0"/>
                  </a:lnTo>
                  <a:lnTo>
                    <a:pt x="33" y="29"/>
                  </a:lnTo>
                  <a:lnTo>
                    <a:pt x="32" y="67"/>
                  </a:lnTo>
                  <a:lnTo>
                    <a:pt x="30" y="83"/>
                  </a:lnTo>
                  <a:lnTo>
                    <a:pt x="11" y="119"/>
                  </a:lnTo>
                  <a:lnTo>
                    <a:pt x="7" y="82"/>
                  </a:lnTo>
                  <a:lnTo>
                    <a:pt x="0" y="62"/>
                  </a:lnTo>
                  <a:lnTo>
                    <a:pt x="10" y="15"/>
                  </a:lnTo>
                  <a:lnTo>
                    <a:pt x="11" y="15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0" name="Freeform 158"/>
            <p:cNvSpPr/>
            <p:nvPr/>
          </p:nvSpPr>
          <p:spPr>
            <a:xfrm>
              <a:off x="2744" y="2659"/>
              <a:ext cx="13" cy="42"/>
            </a:xfrm>
            <a:custGeom>
              <a:avLst/>
              <a:gdLst>
                <a:gd name="txL" fmla="*/ 0 w 13"/>
                <a:gd name="txT" fmla="*/ 0 h 42"/>
                <a:gd name="txR" fmla="*/ 13 w 13"/>
                <a:gd name="txB" fmla="*/ 42 h 42"/>
              </a:gdLst>
              <a:ahLst/>
              <a:cxnLst>
                <a:cxn ang="0">
                  <a:pos x="1" y="22"/>
                </a:cxn>
                <a:cxn ang="0">
                  <a:pos x="8" y="0"/>
                </a:cxn>
                <a:cxn ang="0">
                  <a:pos x="12" y="23"/>
                </a:cxn>
                <a:cxn ang="0">
                  <a:pos x="5" y="41"/>
                </a:cxn>
                <a:cxn ang="0">
                  <a:pos x="0" y="23"/>
                </a:cxn>
                <a:cxn ang="0">
                  <a:pos x="0" y="24"/>
                </a:cxn>
                <a:cxn ang="0">
                  <a:pos x="1" y="22"/>
                </a:cxn>
              </a:cxnLst>
              <a:rect l="txL" t="txT" r="txR" b="txB"/>
              <a:pathLst>
                <a:path w="13" h="42">
                  <a:moveTo>
                    <a:pt x="1" y="22"/>
                  </a:moveTo>
                  <a:lnTo>
                    <a:pt x="8" y="0"/>
                  </a:lnTo>
                  <a:lnTo>
                    <a:pt x="12" y="23"/>
                  </a:lnTo>
                  <a:lnTo>
                    <a:pt x="5" y="41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2"/>
                  </a:lnTo>
                </a:path>
              </a:pathLst>
            </a:custGeom>
            <a:noFill/>
            <a:ln w="0" cap="flat" cmpd="sng">
              <a:solidFill>
                <a:srgbClr val="16161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1" name="Freeform 159"/>
            <p:cNvSpPr/>
            <p:nvPr/>
          </p:nvSpPr>
          <p:spPr>
            <a:xfrm>
              <a:off x="922" y="1114"/>
              <a:ext cx="532" cy="906"/>
            </a:xfrm>
            <a:custGeom>
              <a:avLst/>
              <a:gdLst>
                <a:gd name="txL" fmla="*/ 0 w 532"/>
                <a:gd name="txT" fmla="*/ 0 h 906"/>
                <a:gd name="txR" fmla="*/ 532 w 532"/>
                <a:gd name="txB" fmla="*/ 906 h 906"/>
              </a:gdLst>
              <a:ahLst/>
              <a:cxnLst>
                <a:cxn ang="0">
                  <a:pos x="260" y="98"/>
                </a:cxn>
                <a:cxn ang="0">
                  <a:pos x="268" y="62"/>
                </a:cxn>
                <a:cxn ang="0">
                  <a:pos x="320" y="3"/>
                </a:cxn>
                <a:cxn ang="0">
                  <a:pos x="0" y="0"/>
                </a:cxn>
                <a:cxn ang="0">
                  <a:pos x="25" y="65"/>
                </a:cxn>
                <a:cxn ang="0">
                  <a:pos x="27" y="162"/>
                </a:cxn>
                <a:cxn ang="0">
                  <a:pos x="38" y="241"/>
                </a:cxn>
                <a:cxn ang="0">
                  <a:pos x="44" y="254"/>
                </a:cxn>
                <a:cxn ang="0">
                  <a:pos x="38" y="273"/>
                </a:cxn>
                <a:cxn ang="0">
                  <a:pos x="50" y="300"/>
                </a:cxn>
                <a:cxn ang="0">
                  <a:pos x="99" y="420"/>
                </a:cxn>
                <a:cxn ang="0">
                  <a:pos x="94" y="449"/>
                </a:cxn>
                <a:cxn ang="0">
                  <a:pos x="94" y="498"/>
                </a:cxn>
                <a:cxn ang="0">
                  <a:pos x="99" y="533"/>
                </a:cxn>
                <a:cxn ang="0">
                  <a:pos x="140" y="568"/>
                </a:cxn>
                <a:cxn ang="0">
                  <a:pos x="135" y="620"/>
                </a:cxn>
                <a:cxn ang="0">
                  <a:pos x="160" y="652"/>
                </a:cxn>
                <a:cxn ang="0">
                  <a:pos x="207" y="674"/>
                </a:cxn>
                <a:cxn ang="0">
                  <a:pos x="224" y="684"/>
                </a:cxn>
                <a:cxn ang="0">
                  <a:pos x="236" y="710"/>
                </a:cxn>
                <a:cxn ang="0">
                  <a:pos x="240" y="717"/>
                </a:cxn>
                <a:cxn ang="0">
                  <a:pos x="258" y="731"/>
                </a:cxn>
                <a:cxn ang="0">
                  <a:pos x="279" y="738"/>
                </a:cxn>
                <a:cxn ang="0">
                  <a:pos x="297" y="766"/>
                </a:cxn>
                <a:cxn ang="0">
                  <a:pos x="314" y="780"/>
                </a:cxn>
                <a:cxn ang="0">
                  <a:pos x="332" y="801"/>
                </a:cxn>
                <a:cxn ang="0">
                  <a:pos x="350" y="801"/>
                </a:cxn>
                <a:cxn ang="0">
                  <a:pos x="381" y="814"/>
                </a:cxn>
                <a:cxn ang="0">
                  <a:pos x="403" y="843"/>
                </a:cxn>
                <a:cxn ang="0">
                  <a:pos x="421" y="870"/>
                </a:cxn>
                <a:cxn ang="0">
                  <a:pos x="447" y="877"/>
                </a:cxn>
                <a:cxn ang="0">
                  <a:pos x="464" y="892"/>
                </a:cxn>
                <a:cxn ang="0">
                  <a:pos x="490" y="905"/>
                </a:cxn>
                <a:cxn ang="0">
                  <a:pos x="517" y="884"/>
                </a:cxn>
                <a:cxn ang="0">
                  <a:pos x="522" y="877"/>
                </a:cxn>
                <a:cxn ang="0">
                  <a:pos x="531" y="850"/>
                </a:cxn>
                <a:cxn ang="0">
                  <a:pos x="522" y="831"/>
                </a:cxn>
                <a:cxn ang="0">
                  <a:pos x="508" y="793"/>
                </a:cxn>
                <a:cxn ang="0">
                  <a:pos x="478" y="766"/>
                </a:cxn>
                <a:cxn ang="0">
                  <a:pos x="456" y="717"/>
                </a:cxn>
                <a:cxn ang="0">
                  <a:pos x="442" y="682"/>
                </a:cxn>
                <a:cxn ang="0">
                  <a:pos x="442" y="563"/>
                </a:cxn>
                <a:cxn ang="0">
                  <a:pos x="436" y="484"/>
                </a:cxn>
                <a:cxn ang="0">
                  <a:pos x="428" y="446"/>
                </a:cxn>
                <a:cxn ang="0">
                  <a:pos x="408" y="400"/>
                </a:cxn>
                <a:cxn ang="0">
                  <a:pos x="370" y="365"/>
                </a:cxn>
                <a:cxn ang="0">
                  <a:pos x="326" y="341"/>
                </a:cxn>
                <a:cxn ang="0">
                  <a:pos x="298" y="314"/>
                </a:cxn>
                <a:cxn ang="0">
                  <a:pos x="284" y="284"/>
                </a:cxn>
                <a:cxn ang="0">
                  <a:pos x="270" y="262"/>
                </a:cxn>
                <a:cxn ang="0">
                  <a:pos x="248" y="246"/>
                </a:cxn>
                <a:cxn ang="0">
                  <a:pos x="251" y="233"/>
                </a:cxn>
                <a:cxn ang="0">
                  <a:pos x="246" y="206"/>
                </a:cxn>
                <a:cxn ang="0">
                  <a:pos x="237" y="192"/>
                </a:cxn>
                <a:cxn ang="0">
                  <a:pos x="237" y="157"/>
                </a:cxn>
                <a:cxn ang="0">
                  <a:pos x="260" y="98"/>
                </a:cxn>
              </a:cxnLst>
              <a:rect l="txL" t="txT" r="txR" b="txB"/>
              <a:pathLst>
                <a:path w="532" h="906">
                  <a:moveTo>
                    <a:pt x="260" y="98"/>
                  </a:moveTo>
                  <a:lnTo>
                    <a:pt x="268" y="62"/>
                  </a:lnTo>
                  <a:lnTo>
                    <a:pt x="320" y="3"/>
                  </a:lnTo>
                  <a:lnTo>
                    <a:pt x="0" y="0"/>
                  </a:lnTo>
                  <a:lnTo>
                    <a:pt x="25" y="65"/>
                  </a:lnTo>
                  <a:lnTo>
                    <a:pt x="27" y="162"/>
                  </a:lnTo>
                  <a:lnTo>
                    <a:pt x="38" y="241"/>
                  </a:lnTo>
                  <a:lnTo>
                    <a:pt x="44" y="254"/>
                  </a:lnTo>
                  <a:lnTo>
                    <a:pt x="38" y="273"/>
                  </a:lnTo>
                  <a:lnTo>
                    <a:pt x="50" y="300"/>
                  </a:lnTo>
                  <a:lnTo>
                    <a:pt x="99" y="420"/>
                  </a:lnTo>
                  <a:lnTo>
                    <a:pt x="94" y="449"/>
                  </a:lnTo>
                  <a:lnTo>
                    <a:pt x="94" y="498"/>
                  </a:lnTo>
                  <a:lnTo>
                    <a:pt x="99" y="533"/>
                  </a:lnTo>
                  <a:lnTo>
                    <a:pt x="140" y="568"/>
                  </a:lnTo>
                  <a:lnTo>
                    <a:pt x="135" y="620"/>
                  </a:lnTo>
                  <a:lnTo>
                    <a:pt x="160" y="652"/>
                  </a:lnTo>
                  <a:lnTo>
                    <a:pt x="207" y="674"/>
                  </a:lnTo>
                  <a:lnTo>
                    <a:pt x="224" y="684"/>
                  </a:lnTo>
                  <a:lnTo>
                    <a:pt x="236" y="710"/>
                  </a:lnTo>
                  <a:lnTo>
                    <a:pt x="240" y="717"/>
                  </a:lnTo>
                  <a:lnTo>
                    <a:pt x="258" y="731"/>
                  </a:lnTo>
                  <a:lnTo>
                    <a:pt x="279" y="738"/>
                  </a:lnTo>
                  <a:lnTo>
                    <a:pt x="297" y="766"/>
                  </a:lnTo>
                  <a:lnTo>
                    <a:pt x="314" y="780"/>
                  </a:lnTo>
                  <a:lnTo>
                    <a:pt x="332" y="801"/>
                  </a:lnTo>
                  <a:lnTo>
                    <a:pt x="350" y="801"/>
                  </a:lnTo>
                  <a:lnTo>
                    <a:pt x="381" y="814"/>
                  </a:lnTo>
                  <a:lnTo>
                    <a:pt x="403" y="843"/>
                  </a:lnTo>
                  <a:lnTo>
                    <a:pt x="421" y="870"/>
                  </a:lnTo>
                  <a:lnTo>
                    <a:pt x="447" y="877"/>
                  </a:lnTo>
                  <a:lnTo>
                    <a:pt x="464" y="892"/>
                  </a:lnTo>
                  <a:lnTo>
                    <a:pt x="490" y="905"/>
                  </a:lnTo>
                  <a:lnTo>
                    <a:pt x="517" y="884"/>
                  </a:lnTo>
                  <a:lnTo>
                    <a:pt x="522" y="877"/>
                  </a:lnTo>
                  <a:lnTo>
                    <a:pt x="531" y="850"/>
                  </a:lnTo>
                  <a:lnTo>
                    <a:pt x="522" y="831"/>
                  </a:lnTo>
                  <a:lnTo>
                    <a:pt x="508" y="793"/>
                  </a:lnTo>
                  <a:lnTo>
                    <a:pt x="478" y="766"/>
                  </a:lnTo>
                  <a:lnTo>
                    <a:pt x="456" y="717"/>
                  </a:lnTo>
                  <a:lnTo>
                    <a:pt x="442" y="682"/>
                  </a:lnTo>
                  <a:lnTo>
                    <a:pt x="442" y="563"/>
                  </a:lnTo>
                  <a:lnTo>
                    <a:pt x="436" y="484"/>
                  </a:lnTo>
                  <a:lnTo>
                    <a:pt x="428" y="446"/>
                  </a:lnTo>
                  <a:lnTo>
                    <a:pt x="408" y="400"/>
                  </a:lnTo>
                  <a:lnTo>
                    <a:pt x="370" y="365"/>
                  </a:lnTo>
                  <a:lnTo>
                    <a:pt x="326" y="341"/>
                  </a:lnTo>
                  <a:lnTo>
                    <a:pt x="298" y="314"/>
                  </a:lnTo>
                  <a:lnTo>
                    <a:pt x="284" y="284"/>
                  </a:lnTo>
                  <a:lnTo>
                    <a:pt x="270" y="262"/>
                  </a:lnTo>
                  <a:lnTo>
                    <a:pt x="248" y="246"/>
                  </a:lnTo>
                  <a:lnTo>
                    <a:pt x="251" y="233"/>
                  </a:lnTo>
                  <a:lnTo>
                    <a:pt x="246" y="206"/>
                  </a:lnTo>
                  <a:lnTo>
                    <a:pt x="237" y="192"/>
                  </a:lnTo>
                  <a:lnTo>
                    <a:pt x="237" y="157"/>
                  </a:lnTo>
                  <a:lnTo>
                    <a:pt x="260" y="98"/>
                  </a:lnTo>
                </a:path>
              </a:pathLst>
            </a:custGeom>
            <a:solidFill>
              <a:srgbClr val="CCFFFF">
                <a:alpha val="100000"/>
              </a:srgbClr>
            </a:solidFill>
            <a:ln w="0" cap="flat" cmpd="sng">
              <a:solidFill>
                <a:srgbClr val="16161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2" name="Freeform 160"/>
            <p:cNvSpPr/>
            <p:nvPr/>
          </p:nvSpPr>
          <p:spPr>
            <a:xfrm>
              <a:off x="1925" y="1635"/>
              <a:ext cx="1105" cy="1138"/>
            </a:xfrm>
            <a:custGeom>
              <a:avLst/>
              <a:gdLst>
                <a:gd name="txL" fmla="*/ 0 w 1105"/>
                <a:gd name="txT" fmla="*/ 0 h 1138"/>
                <a:gd name="txR" fmla="*/ 1105 w 1105"/>
                <a:gd name="txB" fmla="*/ 1138 h 1138"/>
              </a:gdLst>
              <a:ahLst/>
              <a:cxnLst>
                <a:cxn ang="0">
                  <a:pos x="582" y="397"/>
                </a:cxn>
                <a:cxn ang="0">
                  <a:pos x="651" y="323"/>
                </a:cxn>
                <a:cxn ang="0">
                  <a:pos x="732" y="64"/>
                </a:cxn>
                <a:cxn ang="0">
                  <a:pos x="797" y="1"/>
                </a:cxn>
                <a:cxn ang="0">
                  <a:pos x="916" y="15"/>
                </a:cxn>
                <a:cxn ang="0">
                  <a:pos x="922" y="68"/>
                </a:cxn>
                <a:cxn ang="0">
                  <a:pos x="929" y="126"/>
                </a:cxn>
                <a:cxn ang="0">
                  <a:pos x="933" y="152"/>
                </a:cxn>
                <a:cxn ang="0">
                  <a:pos x="957" y="178"/>
                </a:cxn>
                <a:cxn ang="0">
                  <a:pos x="977" y="223"/>
                </a:cxn>
                <a:cxn ang="0">
                  <a:pos x="995" y="286"/>
                </a:cxn>
                <a:cxn ang="0">
                  <a:pos x="988" y="329"/>
                </a:cxn>
                <a:cxn ang="0">
                  <a:pos x="1021" y="366"/>
                </a:cxn>
                <a:cxn ang="0">
                  <a:pos x="1071" y="410"/>
                </a:cxn>
                <a:cxn ang="0">
                  <a:pos x="1104" y="449"/>
                </a:cxn>
                <a:cxn ang="0">
                  <a:pos x="1032" y="479"/>
                </a:cxn>
                <a:cxn ang="0">
                  <a:pos x="1000" y="477"/>
                </a:cxn>
                <a:cxn ang="0">
                  <a:pos x="954" y="525"/>
                </a:cxn>
                <a:cxn ang="0">
                  <a:pos x="956" y="609"/>
                </a:cxn>
                <a:cxn ang="0">
                  <a:pos x="963" y="628"/>
                </a:cxn>
                <a:cxn ang="0">
                  <a:pos x="954" y="660"/>
                </a:cxn>
                <a:cxn ang="0">
                  <a:pos x="945" y="689"/>
                </a:cxn>
                <a:cxn ang="0">
                  <a:pos x="891" y="730"/>
                </a:cxn>
                <a:cxn ang="0">
                  <a:pos x="843" y="764"/>
                </a:cxn>
                <a:cxn ang="0">
                  <a:pos x="829" y="843"/>
                </a:cxn>
                <a:cxn ang="0">
                  <a:pos x="832" y="916"/>
                </a:cxn>
                <a:cxn ang="0">
                  <a:pos x="816" y="962"/>
                </a:cxn>
                <a:cxn ang="0">
                  <a:pos x="785" y="1020"/>
                </a:cxn>
                <a:cxn ang="0">
                  <a:pos x="619" y="1089"/>
                </a:cxn>
                <a:cxn ang="0">
                  <a:pos x="615" y="1023"/>
                </a:cxn>
                <a:cxn ang="0">
                  <a:pos x="584" y="1025"/>
                </a:cxn>
                <a:cxn ang="0">
                  <a:pos x="521" y="1035"/>
                </a:cxn>
                <a:cxn ang="0">
                  <a:pos x="499" y="996"/>
                </a:cxn>
                <a:cxn ang="0">
                  <a:pos x="445" y="986"/>
                </a:cxn>
                <a:cxn ang="0">
                  <a:pos x="370" y="1018"/>
                </a:cxn>
                <a:cxn ang="0">
                  <a:pos x="316" y="1002"/>
                </a:cxn>
                <a:cxn ang="0">
                  <a:pos x="294" y="979"/>
                </a:cxn>
                <a:cxn ang="0">
                  <a:pos x="208" y="979"/>
                </a:cxn>
                <a:cxn ang="0">
                  <a:pos x="152" y="981"/>
                </a:cxn>
                <a:cxn ang="0">
                  <a:pos x="140" y="925"/>
                </a:cxn>
                <a:cxn ang="0">
                  <a:pos x="136" y="852"/>
                </a:cxn>
                <a:cxn ang="0">
                  <a:pos x="132" y="753"/>
                </a:cxn>
                <a:cxn ang="0">
                  <a:pos x="98" y="725"/>
                </a:cxn>
                <a:cxn ang="0">
                  <a:pos x="85" y="701"/>
                </a:cxn>
                <a:cxn ang="0">
                  <a:pos x="53" y="661"/>
                </a:cxn>
                <a:cxn ang="0">
                  <a:pos x="29" y="606"/>
                </a:cxn>
                <a:cxn ang="0">
                  <a:pos x="22" y="535"/>
                </a:cxn>
                <a:cxn ang="0">
                  <a:pos x="7" y="490"/>
                </a:cxn>
                <a:cxn ang="0">
                  <a:pos x="11" y="425"/>
                </a:cxn>
                <a:cxn ang="0">
                  <a:pos x="56" y="320"/>
                </a:cxn>
                <a:cxn ang="0">
                  <a:pos x="99" y="409"/>
                </a:cxn>
                <a:cxn ang="0">
                  <a:pos x="173" y="485"/>
                </a:cxn>
                <a:cxn ang="0">
                  <a:pos x="330" y="439"/>
                </a:cxn>
                <a:cxn ang="0">
                  <a:pos x="437" y="381"/>
                </a:cxn>
                <a:cxn ang="0">
                  <a:pos x="526" y="422"/>
                </a:cxn>
              </a:cxnLst>
              <a:rect l="txL" t="txT" r="txR" b="txB"/>
              <a:pathLst>
                <a:path w="1105" h="1138">
                  <a:moveTo>
                    <a:pt x="526" y="422"/>
                  </a:moveTo>
                  <a:lnTo>
                    <a:pt x="546" y="407"/>
                  </a:lnTo>
                  <a:lnTo>
                    <a:pt x="561" y="409"/>
                  </a:lnTo>
                  <a:lnTo>
                    <a:pt x="582" y="397"/>
                  </a:lnTo>
                  <a:lnTo>
                    <a:pt x="609" y="398"/>
                  </a:lnTo>
                  <a:lnTo>
                    <a:pt x="618" y="377"/>
                  </a:lnTo>
                  <a:lnTo>
                    <a:pt x="620" y="357"/>
                  </a:lnTo>
                  <a:lnTo>
                    <a:pt x="651" y="323"/>
                  </a:lnTo>
                  <a:lnTo>
                    <a:pt x="665" y="237"/>
                  </a:lnTo>
                  <a:lnTo>
                    <a:pt x="696" y="190"/>
                  </a:lnTo>
                  <a:lnTo>
                    <a:pt x="724" y="149"/>
                  </a:lnTo>
                  <a:lnTo>
                    <a:pt x="732" y="64"/>
                  </a:lnTo>
                  <a:lnTo>
                    <a:pt x="749" y="16"/>
                  </a:lnTo>
                  <a:lnTo>
                    <a:pt x="764" y="9"/>
                  </a:lnTo>
                  <a:lnTo>
                    <a:pt x="779" y="11"/>
                  </a:lnTo>
                  <a:lnTo>
                    <a:pt x="797" y="1"/>
                  </a:lnTo>
                  <a:lnTo>
                    <a:pt x="837" y="13"/>
                  </a:lnTo>
                  <a:lnTo>
                    <a:pt x="840" y="0"/>
                  </a:lnTo>
                  <a:lnTo>
                    <a:pt x="891" y="5"/>
                  </a:lnTo>
                  <a:lnTo>
                    <a:pt x="916" y="15"/>
                  </a:lnTo>
                  <a:lnTo>
                    <a:pt x="922" y="33"/>
                  </a:lnTo>
                  <a:lnTo>
                    <a:pt x="891" y="35"/>
                  </a:lnTo>
                  <a:lnTo>
                    <a:pt x="904" y="62"/>
                  </a:lnTo>
                  <a:lnTo>
                    <a:pt x="922" y="68"/>
                  </a:lnTo>
                  <a:lnTo>
                    <a:pt x="933" y="93"/>
                  </a:lnTo>
                  <a:lnTo>
                    <a:pt x="906" y="98"/>
                  </a:lnTo>
                  <a:lnTo>
                    <a:pt x="907" y="115"/>
                  </a:lnTo>
                  <a:lnTo>
                    <a:pt x="929" y="126"/>
                  </a:lnTo>
                  <a:lnTo>
                    <a:pt x="939" y="138"/>
                  </a:lnTo>
                  <a:lnTo>
                    <a:pt x="937" y="146"/>
                  </a:lnTo>
                  <a:lnTo>
                    <a:pt x="922" y="150"/>
                  </a:lnTo>
                  <a:lnTo>
                    <a:pt x="933" y="152"/>
                  </a:lnTo>
                  <a:lnTo>
                    <a:pt x="936" y="163"/>
                  </a:lnTo>
                  <a:lnTo>
                    <a:pt x="952" y="165"/>
                  </a:lnTo>
                  <a:lnTo>
                    <a:pt x="947" y="177"/>
                  </a:lnTo>
                  <a:lnTo>
                    <a:pt x="957" y="178"/>
                  </a:lnTo>
                  <a:lnTo>
                    <a:pt x="962" y="195"/>
                  </a:lnTo>
                  <a:lnTo>
                    <a:pt x="958" y="199"/>
                  </a:lnTo>
                  <a:lnTo>
                    <a:pt x="967" y="212"/>
                  </a:lnTo>
                  <a:lnTo>
                    <a:pt x="977" y="223"/>
                  </a:lnTo>
                  <a:lnTo>
                    <a:pt x="989" y="252"/>
                  </a:lnTo>
                  <a:lnTo>
                    <a:pt x="1006" y="268"/>
                  </a:lnTo>
                  <a:lnTo>
                    <a:pt x="1002" y="286"/>
                  </a:lnTo>
                  <a:lnTo>
                    <a:pt x="995" y="286"/>
                  </a:lnTo>
                  <a:lnTo>
                    <a:pt x="991" y="309"/>
                  </a:lnTo>
                  <a:lnTo>
                    <a:pt x="974" y="307"/>
                  </a:lnTo>
                  <a:lnTo>
                    <a:pt x="980" y="327"/>
                  </a:lnTo>
                  <a:lnTo>
                    <a:pt x="988" y="329"/>
                  </a:lnTo>
                  <a:lnTo>
                    <a:pt x="991" y="335"/>
                  </a:lnTo>
                  <a:lnTo>
                    <a:pt x="1000" y="341"/>
                  </a:lnTo>
                  <a:lnTo>
                    <a:pt x="1003" y="354"/>
                  </a:lnTo>
                  <a:lnTo>
                    <a:pt x="1021" y="366"/>
                  </a:lnTo>
                  <a:lnTo>
                    <a:pt x="1032" y="375"/>
                  </a:lnTo>
                  <a:lnTo>
                    <a:pt x="1042" y="392"/>
                  </a:lnTo>
                  <a:lnTo>
                    <a:pt x="1056" y="393"/>
                  </a:lnTo>
                  <a:lnTo>
                    <a:pt x="1071" y="410"/>
                  </a:lnTo>
                  <a:lnTo>
                    <a:pt x="1078" y="414"/>
                  </a:lnTo>
                  <a:lnTo>
                    <a:pt x="1086" y="434"/>
                  </a:lnTo>
                  <a:lnTo>
                    <a:pt x="1101" y="434"/>
                  </a:lnTo>
                  <a:lnTo>
                    <a:pt x="1104" y="449"/>
                  </a:lnTo>
                  <a:lnTo>
                    <a:pt x="1082" y="477"/>
                  </a:lnTo>
                  <a:lnTo>
                    <a:pt x="1065" y="470"/>
                  </a:lnTo>
                  <a:lnTo>
                    <a:pt x="1035" y="471"/>
                  </a:lnTo>
                  <a:lnTo>
                    <a:pt x="1032" y="479"/>
                  </a:lnTo>
                  <a:lnTo>
                    <a:pt x="1027" y="465"/>
                  </a:lnTo>
                  <a:lnTo>
                    <a:pt x="1009" y="459"/>
                  </a:lnTo>
                  <a:lnTo>
                    <a:pt x="1000" y="463"/>
                  </a:lnTo>
                  <a:lnTo>
                    <a:pt x="1000" y="477"/>
                  </a:lnTo>
                  <a:lnTo>
                    <a:pt x="996" y="477"/>
                  </a:lnTo>
                  <a:lnTo>
                    <a:pt x="988" y="469"/>
                  </a:lnTo>
                  <a:lnTo>
                    <a:pt x="973" y="482"/>
                  </a:lnTo>
                  <a:lnTo>
                    <a:pt x="954" y="525"/>
                  </a:lnTo>
                  <a:lnTo>
                    <a:pt x="949" y="560"/>
                  </a:lnTo>
                  <a:lnTo>
                    <a:pt x="952" y="579"/>
                  </a:lnTo>
                  <a:lnTo>
                    <a:pt x="948" y="602"/>
                  </a:lnTo>
                  <a:lnTo>
                    <a:pt x="956" y="609"/>
                  </a:lnTo>
                  <a:lnTo>
                    <a:pt x="949" y="618"/>
                  </a:lnTo>
                  <a:lnTo>
                    <a:pt x="955" y="621"/>
                  </a:lnTo>
                  <a:lnTo>
                    <a:pt x="953" y="627"/>
                  </a:lnTo>
                  <a:lnTo>
                    <a:pt x="963" y="628"/>
                  </a:lnTo>
                  <a:lnTo>
                    <a:pt x="954" y="639"/>
                  </a:lnTo>
                  <a:lnTo>
                    <a:pt x="959" y="645"/>
                  </a:lnTo>
                  <a:lnTo>
                    <a:pt x="950" y="652"/>
                  </a:lnTo>
                  <a:lnTo>
                    <a:pt x="954" y="660"/>
                  </a:lnTo>
                  <a:lnTo>
                    <a:pt x="947" y="663"/>
                  </a:lnTo>
                  <a:lnTo>
                    <a:pt x="963" y="675"/>
                  </a:lnTo>
                  <a:lnTo>
                    <a:pt x="943" y="676"/>
                  </a:lnTo>
                  <a:lnTo>
                    <a:pt x="945" y="689"/>
                  </a:lnTo>
                  <a:lnTo>
                    <a:pt x="935" y="685"/>
                  </a:lnTo>
                  <a:lnTo>
                    <a:pt x="933" y="693"/>
                  </a:lnTo>
                  <a:lnTo>
                    <a:pt x="921" y="691"/>
                  </a:lnTo>
                  <a:lnTo>
                    <a:pt x="891" y="730"/>
                  </a:lnTo>
                  <a:lnTo>
                    <a:pt x="873" y="743"/>
                  </a:lnTo>
                  <a:lnTo>
                    <a:pt x="860" y="716"/>
                  </a:lnTo>
                  <a:lnTo>
                    <a:pt x="863" y="747"/>
                  </a:lnTo>
                  <a:lnTo>
                    <a:pt x="843" y="764"/>
                  </a:lnTo>
                  <a:lnTo>
                    <a:pt x="831" y="789"/>
                  </a:lnTo>
                  <a:lnTo>
                    <a:pt x="802" y="813"/>
                  </a:lnTo>
                  <a:lnTo>
                    <a:pt x="827" y="815"/>
                  </a:lnTo>
                  <a:lnTo>
                    <a:pt x="829" y="843"/>
                  </a:lnTo>
                  <a:lnTo>
                    <a:pt x="822" y="857"/>
                  </a:lnTo>
                  <a:lnTo>
                    <a:pt x="833" y="862"/>
                  </a:lnTo>
                  <a:lnTo>
                    <a:pt x="845" y="873"/>
                  </a:lnTo>
                  <a:lnTo>
                    <a:pt x="832" y="916"/>
                  </a:lnTo>
                  <a:lnTo>
                    <a:pt x="812" y="906"/>
                  </a:lnTo>
                  <a:lnTo>
                    <a:pt x="817" y="922"/>
                  </a:lnTo>
                  <a:lnTo>
                    <a:pt x="816" y="941"/>
                  </a:lnTo>
                  <a:lnTo>
                    <a:pt x="816" y="962"/>
                  </a:lnTo>
                  <a:lnTo>
                    <a:pt x="808" y="975"/>
                  </a:lnTo>
                  <a:lnTo>
                    <a:pt x="789" y="952"/>
                  </a:lnTo>
                  <a:lnTo>
                    <a:pt x="804" y="991"/>
                  </a:lnTo>
                  <a:lnTo>
                    <a:pt x="785" y="1020"/>
                  </a:lnTo>
                  <a:lnTo>
                    <a:pt x="781" y="1054"/>
                  </a:lnTo>
                  <a:lnTo>
                    <a:pt x="632" y="1137"/>
                  </a:lnTo>
                  <a:lnTo>
                    <a:pt x="623" y="1127"/>
                  </a:lnTo>
                  <a:lnTo>
                    <a:pt x="619" y="1089"/>
                  </a:lnTo>
                  <a:lnTo>
                    <a:pt x="625" y="1080"/>
                  </a:lnTo>
                  <a:lnTo>
                    <a:pt x="624" y="1057"/>
                  </a:lnTo>
                  <a:lnTo>
                    <a:pt x="619" y="1042"/>
                  </a:lnTo>
                  <a:lnTo>
                    <a:pt x="615" y="1023"/>
                  </a:lnTo>
                  <a:lnTo>
                    <a:pt x="611" y="1039"/>
                  </a:lnTo>
                  <a:lnTo>
                    <a:pt x="595" y="1035"/>
                  </a:lnTo>
                  <a:lnTo>
                    <a:pt x="592" y="1019"/>
                  </a:lnTo>
                  <a:lnTo>
                    <a:pt x="584" y="1025"/>
                  </a:lnTo>
                  <a:lnTo>
                    <a:pt x="577" y="1022"/>
                  </a:lnTo>
                  <a:lnTo>
                    <a:pt x="571" y="1011"/>
                  </a:lnTo>
                  <a:lnTo>
                    <a:pt x="569" y="1029"/>
                  </a:lnTo>
                  <a:lnTo>
                    <a:pt x="521" y="1035"/>
                  </a:lnTo>
                  <a:lnTo>
                    <a:pt x="524" y="1027"/>
                  </a:lnTo>
                  <a:lnTo>
                    <a:pt x="524" y="1007"/>
                  </a:lnTo>
                  <a:lnTo>
                    <a:pt x="517" y="996"/>
                  </a:lnTo>
                  <a:lnTo>
                    <a:pt x="499" y="996"/>
                  </a:lnTo>
                  <a:lnTo>
                    <a:pt x="489" y="1009"/>
                  </a:lnTo>
                  <a:lnTo>
                    <a:pt x="477" y="989"/>
                  </a:lnTo>
                  <a:lnTo>
                    <a:pt x="454" y="969"/>
                  </a:lnTo>
                  <a:lnTo>
                    <a:pt x="445" y="986"/>
                  </a:lnTo>
                  <a:lnTo>
                    <a:pt x="453" y="998"/>
                  </a:lnTo>
                  <a:lnTo>
                    <a:pt x="395" y="1034"/>
                  </a:lnTo>
                  <a:lnTo>
                    <a:pt x="377" y="1021"/>
                  </a:lnTo>
                  <a:lnTo>
                    <a:pt x="370" y="1018"/>
                  </a:lnTo>
                  <a:lnTo>
                    <a:pt x="327" y="1057"/>
                  </a:lnTo>
                  <a:lnTo>
                    <a:pt x="318" y="1053"/>
                  </a:lnTo>
                  <a:lnTo>
                    <a:pt x="321" y="1019"/>
                  </a:lnTo>
                  <a:lnTo>
                    <a:pt x="316" y="1002"/>
                  </a:lnTo>
                  <a:lnTo>
                    <a:pt x="319" y="978"/>
                  </a:lnTo>
                  <a:lnTo>
                    <a:pt x="310" y="953"/>
                  </a:lnTo>
                  <a:lnTo>
                    <a:pt x="309" y="973"/>
                  </a:lnTo>
                  <a:lnTo>
                    <a:pt x="294" y="979"/>
                  </a:lnTo>
                  <a:lnTo>
                    <a:pt x="290" y="967"/>
                  </a:lnTo>
                  <a:lnTo>
                    <a:pt x="274" y="965"/>
                  </a:lnTo>
                  <a:lnTo>
                    <a:pt x="225" y="992"/>
                  </a:lnTo>
                  <a:lnTo>
                    <a:pt x="208" y="979"/>
                  </a:lnTo>
                  <a:lnTo>
                    <a:pt x="192" y="984"/>
                  </a:lnTo>
                  <a:lnTo>
                    <a:pt x="189" y="963"/>
                  </a:lnTo>
                  <a:lnTo>
                    <a:pt x="177" y="959"/>
                  </a:lnTo>
                  <a:lnTo>
                    <a:pt x="152" y="981"/>
                  </a:lnTo>
                  <a:lnTo>
                    <a:pt x="145" y="955"/>
                  </a:lnTo>
                  <a:lnTo>
                    <a:pt x="149" y="951"/>
                  </a:lnTo>
                  <a:lnTo>
                    <a:pt x="148" y="939"/>
                  </a:lnTo>
                  <a:lnTo>
                    <a:pt x="140" y="925"/>
                  </a:lnTo>
                  <a:lnTo>
                    <a:pt x="145" y="907"/>
                  </a:lnTo>
                  <a:lnTo>
                    <a:pt x="142" y="892"/>
                  </a:lnTo>
                  <a:lnTo>
                    <a:pt x="130" y="869"/>
                  </a:lnTo>
                  <a:lnTo>
                    <a:pt x="136" y="852"/>
                  </a:lnTo>
                  <a:lnTo>
                    <a:pt x="130" y="828"/>
                  </a:lnTo>
                  <a:lnTo>
                    <a:pt x="113" y="818"/>
                  </a:lnTo>
                  <a:lnTo>
                    <a:pt x="130" y="797"/>
                  </a:lnTo>
                  <a:lnTo>
                    <a:pt x="132" y="753"/>
                  </a:lnTo>
                  <a:lnTo>
                    <a:pt x="119" y="736"/>
                  </a:lnTo>
                  <a:lnTo>
                    <a:pt x="119" y="719"/>
                  </a:lnTo>
                  <a:lnTo>
                    <a:pt x="101" y="711"/>
                  </a:lnTo>
                  <a:lnTo>
                    <a:pt x="98" y="725"/>
                  </a:lnTo>
                  <a:lnTo>
                    <a:pt x="67" y="747"/>
                  </a:lnTo>
                  <a:lnTo>
                    <a:pt x="65" y="701"/>
                  </a:lnTo>
                  <a:lnTo>
                    <a:pt x="97" y="707"/>
                  </a:lnTo>
                  <a:lnTo>
                    <a:pt x="85" y="701"/>
                  </a:lnTo>
                  <a:lnTo>
                    <a:pt x="66" y="685"/>
                  </a:lnTo>
                  <a:lnTo>
                    <a:pt x="49" y="687"/>
                  </a:lnTo>
                  <a:lnTo>
                    <a:pt x="43" y="665"/>
                  </a:lnTo>
                  <a:lnTo>
                    <a:pt x="53" y="661"/>
                  </a:lnTo>
                  <a:lnTo>
                    <a:pt x="65" y="663"/>
                  </a:lnTo>
                  <a:lnTo>
                    <a:pt x="50" y="649"/>
                  </a:lnTo>
                  <a:lnTo>
                    <a:pt x="30" y="645"/>
                  </a:lnTo>
                  <a:lnTo>
                    <a:pt x="29" y="606"/>
                  </a:lnTo>
                  <a:lnTo>
                    <a:pt x="37" y="596"/>
                  </a:lnTo>
                  <a:lnTo>
                    <a:pt x="29" y="587"/>
                  </a:lnTo>
                  <a:lnTo>
                    <a:pt x="35" y="567"/>
                  </a:lnTo>
                  <a:lnTo>
                    <a:pt x="22" y="535"/>
                  </a:lnTo>
                  <a:lnTo>
                    <a:pt x="7" y="533"/>
                  </a:lnTo>
                  <a:lnTo>
                    <a:pt x="8" y="514"/>
                  </a:lnTo>
                  <a:lnTo>
                    <a:pt x="4" y="504"/>
                  </a:lnTo>
                  <a:lnTo>
                    <a:pt x="7" y="490"/>
                  </a:lnTo>
                  <a:lnTo>
                    <a:pt x="0" y="479"/>
                  </a:lnTo>
                  <a:lnTo>
                    <a:pt x="8" y="445"/>
                  </a:lnTo>
                  <a:lnTo>
                    <a:pt x="4" y="425"/>
                  </a:lnTo>
                  <a:lnTo>
                    <a:pt x="11" y="425"/>
                  </a:lnTo>
                  <a:lnTo>
                    <a:pt x="14" y="398"/>
                  </a:lnTo>
                  <a:lnTo>
                    <a:pt x="25" y="365"/>
                  </a:lnTo>
                  <a:lnTo>
                    <a:pt x="41" y="354"/>
                  </a:lnTo>
                  <a:lnTo>
                    <a:pt x="56" y="320"/>
                  </a:lnTo>
                  <a:lnTo>
                    <a:pt x="68" y="309"/>
                  </a:lnTo>
                  <a:lnTo>
                    <a:pt x="86" y="305"/>
                  </a:lnTo>
                  <a:lnTo>
                    <a:pt x="91" y="396"/>
                  </a:lnTo>
                  <a:lnTo>
                    <a:pt x="99" y="409"/>
                  </a:lnTo>
                  <a:lnTo>
                    <a:pt x="108" y="445"/>
                  </a:lnTo>
                  <a:lnTo>
                    <a:pt x="143" y="453"/>
                  </a:lnTo>
                  <a:lnTo>
                    <a:pt x="157" y="481"/>
                  </a:lnTo>
                  <a:lnTo>
                    <a:pt x="173" y="485"/>
                  </a:lnTo>
                  <a:lnTo>
                    <a:pt x="192" y="475"/>
                  </a:lnTo>
                  <a:lnTo>
                    <a:pt x="231" y="460"/>
                  </a:lnTo>
                  <a:lnTo>
                    <a:pt x="319" y="466"/>
                  </a:lnTo>
                  <a:lnTo>
                    <a:pt x="330" y="439"/>
                  </a:lnTo>
                  <a:lnTo>
                    <a:pt x="353" y="435"/>
                  </a:lnTo>
                  <a:lnTo>
                    <a:pt x="359" y="406"/>
                  </a:lnTo>
                  <a:lnTo>
                    <a:pt x="384" y="385"/>
                  </a:lnTo>
                  <a:lnTo>
                    <a:pt x="437" y="381"/>
                  </a:lnTo>
                  <a:lnTo>
                    <a:pt x="438" y="401"/>
                  </a:lnTo>
                  <a:lnTo>
                    <a:pt x="454" y="395"/>
                  </a:lnTo>
                  <a:lnTo>
                    <a:pt x="507" y="429"/>
                  </a:lnTo>
                  <a:lnTo>
                    <a:pt x="526" y="422"/>
                  </a:lnTo>
                </a:path>
              </a:pathLst>
            </a:custGeom>
            <a:solidFill>
              <a:srgbClr val="00FF00">
                <a:alpha val="100000"/>
              </a:srgbClr>
            </a:solidFill>
            <a:ln w="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3" name="Freeform 161"/>
            <p:cNvSpPr/>
            <p:nvPr/>
          </p:nvSpPr>
          <p:spPr>
            <a:xfrm>
              <a:off x="2482" y="1537"/>
              <a:ext cx="186" cy="117"/>
            </a:xfrm>
            <a:custGeom>
              <a:avLst/>
              <a:gdLst>
                <a:gd name="txL" fmla="*/ 0 w 186"/>
                <a:gd name="txT" fmla="*/ 0 h 117"/>
                <a:gd name="txR" fmla="*/ 186 w 186"/>
                <a:gd name="txB" fmla="*/ 117 h 117"/>
              </a:gdLst>
              <a:ahLst/>
              <a:cxnLst>
                <a:cxn ang="0">
                  <a:pos x="5" y="70"/>
                </a:cxn>
                <a:cxn ang="0">
                  <a:pos x="10" y="76"/>
                </a:cxn>
                <a:cxn ang="0">
                  <a:pos x="16" y="81"/>
                </a:cxn>
                <a:cxn ang="0">
                  <a:pos x="21" y="87"/>
                </a:cxn>
                <a:cxn ang="0">
                  <a:pos x="26" y="92"/>
                </a:cxn>
                <a:cxn ang="0">
                  <a:pos x="32" y="97"/>
                </a:cxn>
                <a:cxn ang="0">
                  <a:pos x="38" y="101"/>
                </a:cxn>
                <a:cxn ang="0">
                  <a:pos x="44" y="105"/>
                </a:cxn>
                <a:cxn ang="0">
                  <a:pos x="51" y="109"/>
                </a:cxn>
                <a:cxn ang="0">
                  <a:pos x="58" y="112"/>
                </a:cxn>
                <a:cxn ang="0">
                  <a:pos x="64" y="114"/>
                </a:cxn>
                <a:cxn ang="0">
                  <a:pos x="72" y="115"/>
                </a:cxn>
                <a:cxn ang="0">
                  <a:pos x="80" y="116"/>
                </a:cxn>
                <a:cxn ang="0">
                  <a:pos x="88" y="115"/>
                </a:cxn>
                <a:cxn ang="0">
                  <a:pos x="97" y="113"/>
                </a:cxn>
                <a:cxn ang="0">
                  <a:pos x="106" y="111"/>
                </a:cxn>
                <a:cxn ang="0">
                  <a:pos x="109" y="104"/>
                </a:cxn>
                <a:cxn ang="0">
                  <a:pos x="110" y="99"/>
                </a:cxn>
                <a:cxn ang="0">
                  <a:pos x="110" y="93"/>
                </a:cxn>
                <a:cxn ang="0">
                  <a:pos x="111" y="88"/>
                </a:cxn>
                <a:cxn ang="0">
                  <a:pos x="112" y="82"/>
                </a:cxn>
                <a:cxn ang="0">
                  <a:pos x="112" y="77"/>
                </a:cxn>
                <a:cxn ang="0">
                  <a:pos x="112" y="71"/>
                </a:cxn>
                <a:cxn ang="0">
                  <a:pos x="113" y="65"/>
                </a:cxn>
                <a:cxn ang="0">
                  <a:pos x="114" y="60"/>
                </a:cxn>
                <a:cxn ang="0">
                  <a:pos x="114" y="55"/>
                </a:cxn>
                <a:cxn ang="0">
                  <a:pos x="116" y="51"/>
                </a:cxn>
                <a:cxn ang="0">
                  <a:pos x="118" y="47"/>
                </a:cxn>
                <a:cxn ang="0">
                  <a:pos x="120" y="43"/>
                </a:cxn>
                <a:cxn ang="0">
                  <a:pos x="123" y="40"/>
                </a:cxn>
                <a:cxn ang="0">
                  <a:pos x="127" y="37"/>
                </a:cxn>
                <a:cxn ang="0">
                  <a:pos x="131" y="36"/>
                </a:cxn>
                <a:cxn ang="0">
                  <a:pos x="133" y="37"/>
                </a:cxn>
                <a:cxn ang="0">
                  <a:pos x="136" y="38"/>
                </a:cxn>
                <a:cxn ang="0">
                  <a:pos x="138" y="40"/>
                </a:cxn>
                <a:cxn ang="0">
                  <a:pos x="141" y="42"/>
                </a:cxn>
                <a:cxn ang="0">
                  <a:pos x="144" y="44"/>
                </a:cxn>
                <a:cxn ang="0">
                  <a:pos x="147" y="46"/>
                </a:cxn>
                <a:cxn ang="0">
                  <a:pos x="150" y="47"/>
                </a:cxn>
                <a:cxn ang="0">
                  <a:pos x="154" y="49"/>
                </a:cxn>
                <a:cxn ang="0">
                  <a:pos x="158" y="49"/>
                </a:cxn>
                <a:cxn ang="0">
                  <a:pos x="162" y="49"/>
                </a:cxn>
                <a:cxn ang="0">
                  <a:pos x="166" y="48"/>
                </a:cxn>
                <a:cxn ang="0">
                  <a:pos x="170" y="45"/>
                </a:cxn>
                <a:cxn ang="0">
                  <a:pos x="175" y="42"/>
                </a:cxn>
                <a:cxn ang="0">
                  <a:pos x="180" y="37"/>
                </a:cxn>
                <a:cxn ang="0">
                  <a:pos x="185" y="30"/>
                </a:cxn>
                <a:cxn ang="0">
                  <a:pos x="185" y="27"/>
                </a:cxn>
                <a:cxn ang="0">
                  <a:pos x="185" y="24"/>
                </a:cxn>
                <a:cxn ang="0">
                  <a:pos x="185" y="22"/>
                </a:cxn>
                <a:cxn ang="0">
                  <a:pos x="185" y="20"/>
                </a:cxn>
                <a:cxn ang="0">
                  <a:pos x="185" y="18"/>
                </a:cxn>
                <a:cxn ang="0">
                  <a:pos x="185" y="16"/>
                </a:cxn>
                <a:cxn ang="0">
                  <a:pos x="185" y="14"/>
                </a:cxn>
                <a:cxn ang="0">
                  <a:pos x="184" y="12"/>
                </a:cxn>
                <a:cxn ang="0">
                  <a:pos x="184" y="10"/>
                </a:cxn>
                <a:cxn ang="0">
                  <a:pos x="183" y="8"/>
                </a:cxn>
                <a:cxn ang="0">
                  <a:pos x="182" y="7"/>
                </a:cxn>
                <a:cxn ang="0">
                  <a:pos x="182" y="5"/>
                </a:cxn>
                <a:cxn ang="0">
                  <a:pos x="180" y="3"/>
                </a:cxn>
                <a:cxn ang="0">
                  <a:pos x="179" y="2"/>
                </a:cxn>
                <a:cxn ang="0">
                  <a:pos x="178" y="1"/>
                </a:cxn>
              </a:cxnLst>
              <a:rect l="txL" t="txT" r="txR" b="txB"/>
              <a:pathLst>
                <a:path w="186" h="117">
                  <a:moveTo>
                    <a:pt x="0" y="65"/>
                  </a:moveTo>
                  <a:lnTo>
                    <a:pt x="5" y="70"/>
                  </a:lnTo>
                  <a:lnTo>
                    <a:pt x="8" y="73"/>
                  </a:lnTo>
                  <a:lnTo>
                    <a:pt x="10" y="76"/>
                  </a:lnTo>
                  <a:lnTo>
                    <a:pt x="13" y="79"/>
                  </a:lnTo>
                  <a:lnTo>
                    <a:pt x="16" y="81"/>
                  </a:lnTo>
                  <a:lnTo>
                    <a:pt x="18" y="84"/>
                  </a:lnTo>
                  <a:lnTo>
                    <a:pt x="21" y="87"/>
                  </a:lnTo>
                  <a:lnTo>
                    <a:pt x="24" y="89"/>
                  </a:lnTo>
                  <a:lnTo>
                    <a:pt x="26" y="92"/>
                  </a:lnTo>
                  <a:lnTo>
                    <a:pt x="29" y="95"/>
                  </a:lnTo>
                  <a:lnTo>
                    <a:pt x="32" y="97"/>
                  </a:lnTo>
                  <a:lnTo>
                    <a:pt x="35" y="99"/>
                  </a:lnTo>
                  <a:lnTo>
                    <a:pt x="38" y="101"/>
                  </a:lnTo>
                  <a:lnTo>
                    <a:pt x="41" y="103"/>
                  </a:lnTo>
                  <a:lnTo>
                    <a:pt x="44" y="105"/>
                  </a:lnTo>
                  <a:lnTo>
                    <a:pt x="48" y="107"/>
                  </a:lnTo>
                  <a:lnTo>
                    <a:pt x="51" y="109"/>
                  </a:lnTo>
                  <a:lnTo>
                    <a:pt x="54" y="111"/>
                  </a:lnTo>
                  <a:lnTo>
                    <a:pt x="58" y="112"/>
                  </a:lnTo>
                  <a:lnTo>
                    <a:pt x="61" y="113"/>
                  </a:lnTo>
                  <a:lnTo>
                    <a:pt x="64" y="114"/>
                  </a:lnTo>
                  <a:lnTo>
                    <a:pt x="68" y="115"/>
                  </a:lnTo>
                  <a:lnTo>
                    <a:pt x="72" y="115"/>
                  </a:lnTo>
                  <a:lnTo>
                    <a:pt x="76" y="116"/>
                  </a:lnTo>
                  <a:lnTo>
                    <a:pt x="80" y="116"/>
                  </a:lnTo>
                  <a:lnTo>
                    <a:pt x="84" y="115"/>
                  </a:lnTo>
                  <a:lnTo>
                    <a:pt x="88" y="115"/>
                  </a:lnTo>
                  <a:lnTo>
                    <a:pt x="92" y="115"/>
                  </a:lnTo>
                  <a:lnTo>
                    <a:pt x="97" y="113"/>
                  </a:lnTo>
                  <a:lnTo>
                    <a:pt x="102" y="112"/>
                  </a:lnTo>
                  <a:lnTo>
                    <a:pt x="106" y="111"/>
                  </a:lnTo>
                  <a:lnTo>
                    <a:pt x="108" y="106"/>
                  </a:lnTo>
                  <a:lnTo>
                    <a:pt x="109" y="104"/>
                  </a:lnTo>
                  <a:lnTo>
                    <a:pt x="109" y="101"/>
                  </a:lnTo>
                  <a:lnTo>
                    <a:pt x="110" y="99"/>
                  </a:lnTo>
                  <a:lnTo>
                    <a:pt x="110" y="96"/>
                  </a:lnTo>
                  <a:lnTo>
                    <a:pt x="110" y="93"/>
                  </a:lnTo>
                  <a:lnTo>
                    <a:pt x="111" y="91"/>
                  </a:lnTo>
                  <a:lnTo>
                    <a:pt x="111" y="88"/>
                  </a:lnTo>
                  <a:lnTo>
                    <a:pt x="111" y="85"/>
                  </a:lnTo>
                  <a:lnTo>
                    <a:pt x="112" y="82"/>
                  </a:lnTo>
                  <a:lnTo>
                    <a:pt x="112" y="79"/>
                  </a:lnTo>
                  <a:lnTo>
                    <a:pt x="112" y="77"/>
                  </a:lnTo>
                  <a:lnTo>
                    <a:pt x="112" y="74"/>
                  </a:lnTo>
                  <a:lnTo>
                    <a:pt x="112" y="71"/>
                  </a:lnTo>
                  <a:lnTo>
                    <a:pt x="112" y="68"/>
                  </a:lnTo>
                  <a:lnTo>
                    <a:pt x="113" y="65"/>
                  </a:lnTo>
                  <a:lnTo>
                    <a:pt x="113" y="63"/>
                  </a:lnTo>
                  <a:lnTo>
                    <a:pt x="114" y="60"/>
                  </a:lnTo>
                  <a:lnTo>
                    <a:pt x="114" y="58"/>
                  </a:lnTo>
                  <a:lnTo>
                    <a:pt x="114" y="55"/>
                  </a:lnTo>
                  <a:lnTo>
                    <a:pt x="115" y="53"/>
                  </a:lnTo>
                  <a:lnTo>
                    <a:pt x="116" y="51"/>
                  </a:lnTo>
                  <a:lnTo>
                    <a:pt x="117" y="49"/>
                  </a:lnTo>
                  <a:lnTo>
                    <a:pt x="118" y="47"/>
                  </a:lnTo>
                  <a:lnTo>
                    <a:pt x="119" y="45"/>
                  </a:lnTo>
                  <a:lnTo>
                    <a:pt x="120" y="43"/>
                  </a:lnTo>
                  <a:lnTo>
                    <a:pt x="122" y="41"/>
                  </a:lnTo>
                  <a:lnTo>
                    <a:pt x="123" y="40"/>
                  </a:lnTo>
                  <a:lnTo>
                    <a:pt x="125" y="39"/>
                  </a:lnTo>
                  <a:lnTo>
                    <a:pt x="127" y="37"/>
                  </a:lnTo>
                  <a:lnTo>
                    <a:pt x="130" y="37"/>
                  </a:lnTo>
                  <a:lnTo>
                    <a:pt x="131" y="36"/>
                  </a:lnTo>
                  <a:lnTo>
                    <a:pt x="132" y="36"/>
                  </a:lnTo>
                  <a:lnTo>
                    <a:pt x="133" y="37"/>
                  </a:lnTo>
                  <a:lnTo>
                    <a:pt x="134" y="37"/>
                  </a:lnTo>
                  <a:lnTo>
                    <a:pt x="136" y="38"/>
                  </a:lnTo>
                  <a:lnTo>
                    <a:pt x="137" y="39"/>
                  </a:lnTo>
                  <a:lnTo>
                    <a:pt x="138" y="40"/>
                  </a:lnTo>
                  <a:lnTo>
                    <a:pt x="140" y="41"/>
                  </a:lnTo>
                  <a:lnTo>
                    <a:pt x="141" y="42"/>
                  </a:lnTo>
                  <a:lnTo>
                    <a:pt x="142" y="43"/>
                  </a:lnTo>
                  <a:lnTo>
                    <a:pt x="144" y="44"/>
                  </a:lnTo>
                  <a:lnTo>
                    <a:pt x="145" y="45"/>
                  </a:lnTo>
                  <a:lnTo>
                    <a:pt x="147" y="46"/>
                  </a:lnTo>
                  <a:lnTo>
                    <a:pt x="148" y="47"/>
                  </a:lnTo>
                  <a:lnTo>
                    <a:pt x="150" y="47"/>
                  </a:lnTo>
                  <a:lnTo>
                    <a:pt x="152" y="48"/>
                  </a:lnTo>
                  <a:lnTo>
                    <a:pt x="154" y="49"/>
                  </a:lnTo>
                  <a:lnTo>
                    <a:pt x="156" y="49"/>
                  </a:lnTo>
                  <a:lnTo>
                    <a:pt x="158" y="49"/>
                  </a:lnTo>
                  <a:lnTo>
                    <a:pt x="160" y="49"/>
                  </a:lnTo>
                  <a:lnTo>
                    <a:pt x="162" y="49"/>
                  </a:lnTo>
                  <a:lnTo>
                    <a:pt x="164" y="49"/>
                  </a:lnTo>
                  <a:lnTo>
                    <a:pt x="166" y="48"/>
                  </a:lnTo>
                  <a:lnTo>
                    <a:pt x="168" y="47"/>
                  </a:lnTo>
                  <a:lnTo>
                    <a:pt x="170" y="45"/>
                  </a:lnTo>
                  <a:lnTo>
                    <a:pt x="172" y="44"/>
                  </a:lnTo>
                  <a:lnTo>
                    <a:pt x="175" y="42"/>
                  </a:lnTo>
                  <a:lnTo>
                    <a:pt x="177" y="39"/>
                  </a:lnTo>
                  <a:lnTo>
                    <a:pt x="180" y="37"/>
                  </a:lnTo>
                  <a:lnTo>
                    <a:pt x="182" y="33"/>
                  </a:lnTo>
                  <a:lnTo>
                    <a:pt x="185" y="30"/>
                  </a:lnTo>
                  <a:lnTo>
                    <a:pt x="185" y="27"/>
                  </a:lnTo>
                  <a:lnTo>
                    <a:pt x="185" y="25"/>
                  </a:lnTo>
                  <a:lnTo>
                    <a:pt x="185" y="24"/>
                  </a:lnTo>
                  <a:lnTo>
                    <a:pt x="185" y="23"/>
                  </a:lnTo>
                  <a:lnTo>
                    <a:pt x="185" y="22"/>
                  </a:lnTo>
                  <a:lnTo>
                    <a:pt x="185" y="21"/>
                  </a:lnTo>
                  <a:lnTo>
                    <a:pt x="185" y="20"/>
                  </a:lnTo>
                  <a:lnTo>
                    <a:pt x="185" y="19"/>
                  </a:lnTo>
                  <a:lnTo>
                    <a:pt x="185" y="18"/>
                  </a:lnTo>
                  <a:lnTo>
                    <a:pt x="185" y="17"/>
                  </a:lnTo>
                  <a:lnTo>
                    <a:pt x="185" y="16"/>
                  </a:lnTo>
                  <a:lnTo>
                    <a:pt x="185" y="15"/>
                  </a:lnTo>
                  <a:lnTo>
                    <a:pt x="185" y="14"/>
                  </a:lnTo>
                  <a:lnTo>
                    <a:pt x="184" y="13"/>
                  </a:lnTo>
                  <a:lnTo>
                    <a:pt x="184" y="12"/>
                  </a:lnTo>
                  <a:lnTo>
                    <a:pt x="184" y="11"/>
                  </a:lnTo>
                  <a:lnTo>
                    <a:pt x="184" y="10"/>
                  </a:lnTo>
                  <a:lnTo>
                    <a:pt x="184" y="9"/>
                  </a:lnTo>
                  <a:lnTo>
                    <a:pt x="183" y="8"/>
                  </a:lnTo>
                  <a:lnTo>
                    <a:pt x="183" y="7"/>
                  </a:lnTo>
                  <a:lnTo>
                    <a:pt x="182" y="7"/>
                  </a:lnTo>
                  <a:lnTo>
                    <a:pt x="182" y="6"/>
                  </a:lnTo>
                  <a:lnTo>
                    <a:pt x="182" y="5"/>
                  </a:lnTo>
                  <a:lnTo>
                    <a:pt x="181" y="4"/>
                  </a:lnTo>
                  <a:lnTo>
                    <a:pt x="180" y="3"/>
                  </a:lnTo>
                  <a:lnTo>
                    <a:pt x="179" y="2"/>
                  </a:lnTo>
                  <a:lnTo>
                    <a:pt x="178" y="1"/>
                  </a:lnTo>
                  <a:lnTo>
                    <a:pt x="177" y="0"/>
                  </a:lnTo>
                </a:path>
              </a:pathLst>
            </a:custGeom>
            <a:noFill/>
            <a:ln w="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4" name="Freeform 162"/>
            <p:cNvSpPr/>
            <p:nvPr/>
          </p:nvSpPr>
          <p:spPr>
            <a:xfrm>
              <a:off x="2246" y="1635"/>
              <a:ext cx="605" cy="465"/>
            </a:xfrm>
            <a:custGeom>
              <a:avLst/>
              <a:gdLst>
                <a:gd name="txL" fmla="*/ 0 w 605"/>
                <a:gd name="txT" fmla="*/ 0 h 465"/>
                <a:gd name="txR" fmla="*/ 605 w 605"/>
                <a:gd name="txB" fmla="*/ 465 h 465"/>
              </a:gdLst>
              <a:ahLst/>
              <a:cxnLst>
                <a:cxn ang="0">
                  <a:pos x="604" y="33"/>
                </a:cxn>
                <a:cxn ang="0">
                  <a:pos x="598" y="17"/>
                </a:cxn>
                <a:cxn ang="0">
                  <a:pos x="573" y="5"/>
                </a:cxn>
                <a:cxn ang="0">
                  <a:pos x="550" y="5"/>
                </a:cxn>
                <a:cxn ang="0">
                  <a:pos x="516" y="1"/>
                </a:cxn>
                <a:cxn ang="0">
                  <a:pos x="516" y="13"/>
                </a:cxn>
                <a:cxn ang="0">
                  <a:pos x="501" y="12"/>
                </a:cxn>
                <a:cxn ang="0">
                  <a:pos x="478" y="0"/>
                </a:cxn>
                <a:cxn ang="0">
                  <a:pos x="457" y="12"/>
                </a:cxn>
                <a:cxn ang="0">
                  <a:pos x="443" y="9"/>
                </a:cxn>
                <a:cxn ang="0">
                  <a:pos x="427" y="16"/>
                </a:cxn>
                <a:cxn ang="0">
                  <a:pos x="412" y="67"/>
                </a:cxn>
                <a:cxn ang="0">
                  <a:pos x="402" y="153"/>
                </a:cxn>
                <a:cxn ang="0">
                  <a:pos x="338" y="238"/>
                </a:cxn>
                <a:cxn ang="0">
                  <a:pos x="328" y="321"/>
                </a:cxn>
                <a:cxn ang="0">
                  <a:pos x="298" y="357"/>
                </a:cxn>
                <a:cxn ang="0">
                  <a:pos x="297" y="378"/>
                </a:cxn>
                <a:cxn ang="0">
                  <a:pos x="278" y="400"/>
                </a:cxn>
                <a:cxn ang="0">
                  <a:pos x="257" y="398"/>
                </a:cxn>
                <a:cxn ang="0">
                  <a:pos x="239" y="408"/>
                </a:cxn>
                <a:cxn ang="0">
                  <a:pos x="221" y="405"/>
                </a:cxn>
                <a:cxn ang="0">
                  <a:pos x="187" y="428"/>
                </a:cxn>
                <a:cxn ang="0">
                  <a:pos x="134" y="394"/>
                </a:cxn>
                <a:cxn ang="0">
                  <a:pos x="115" y="401"/>
                </a:cxn>
                <a:cxn ang="0">
                  <a:pos x="118" y="378"/>
                </a:cxn>
                <a:cxn ang="0">
                  <a:pos x="62" y="385"/>
                </a:cxn>
                <a:cxn ang="0">
                  <a:pos x="39" y="404"/>
                </a:cxn>
                <a:cxn ang="0">
                  <a:pos x="32" y="435"/>
                </a:cxn>
                <a:cxn ang="0">
                  <a:pos x="7" y="441"/>
                </a:cxn>
                <a:cxn ang="0">
                  <a:pos x="0" y="464"/>
                </a:cxn>
                <a:cxn ang="0">
                  <a:pos x="0" y="464"/>
                </a:cxn>
              </a:cxnLst>
              <a:rect l="txL" t="txT" r="txR" b="txB"/>
              <a:pathLst>
                <a:path w="605" h="465">
                  <a:moveTo>
                    <a:pt x="604" y="33"/>
                  </a:moveTo>
                  <a:lnTo>
                    <a:pt x="598" y="17"/>
                  </a:lnTo>
                  <a:lnTo>
                    <a:pt x="573" y="5"/>
                  </a:lnTo>
                  <a:lnTo>
                    <a:pt x="550" y="5"/>
                  </a:lnTo>
                  <a:lnTo>
                    <a:pt x="516" y="1"/>
                  </a:lnTo>
                  <a:lnTo>
                    <a:pt x="516" y="13"/>
                  </a:lnTo>
                  <a:lnTo>
                    <a:pt x="501" y="12"/>
                  </a:lnTo>
                  <a:lnTo>
                    <a:pt x="478" y="0"/>
                  </a:lnTo>
                  <a:lnTo>
                    <a:pt x="457" y="12"/>
                  </a:lnTo>
                  <a:lnTo>
                    <a:pt x="443" y="9"/>
                  </a:lnTo>
                  <a:lnTo>
                    <a:pt x="427" y="16"/>
                  </a:lnTo>
                  <a:lnTo>
                    <a:pt x="412" y="67"/>
                  </a:lnTo>
                  <a:lnTo>
                    <a:pt x="402" y="153"/>
                  </a:lnTo>
                  <a:lnTo>
                    <a:pt x="338" y="238"/>
                  </a:lnTo>
                  <a:lnTo>
                    <a:pt x="328" y="321"/>
                  </a:lnTo>
                  <a:lnTo>
                    <a:pt x="298" y="357"/>
                  </a:lnTo>
                  <a:lnTo>
                    <a:pt x="297" y="378"/>
                  </a:lnTo>
                  <a:lnTo>
                    <a:pt x="278" y="400"/>
                  </a:lnTo>
                  <a:lnTo>
                    <a:pt x="257" y="398"/>
                  </a:lnTo>
                  <a:lnTo>
                    <a:pt x="239" y="408"/>
                  </a:lnTo>
                  <a:lnTo>
                    <a:pt x="221" y="405"/>
                  </a:lnTo>
                  <a:lnTo>
                    <a:pt x="187" y="428"/>
                  </a:lnTo>
                  <a:lnTo>
                    <a:pt x="134" y="394"/>
                  </a:lnTo>
                  <a:lnTo>
                    <a:pt x="115" y="401"/>
                  </a:lnTo>
                  <a:lnTo>
                    <a:pt x="118" y="378"/>
                  </a:lnTo>
                  <a:lnTo>
                    <a:pt x="62" y="385"/>
                  </a:lnTo>
                  <a:lnTo>
                    <a:pt x="39" y="404"/>
                  </a:lnTo>
                  <a:lnTo>
                    <a:pt x="32" y="435"/>
                  </a:lnTo>
                  <a:lnTo>
                    <a:pt x="7" y="441"/>
                  </a:lnTo>
                  <a:lnTo>
                    <a:pt x="0" y="464"/>
                  </a:lnTo>
                </a:path>
              </a:pathLst>
            </a:custGeom>
            <a:noFill/>
            <a:ln w="3429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53425" name="Freeform 163"/>
            <p:cNvSpPr/>
            <p:nvPr/>
          </p:nvSpPr>
          <p:spPr>
            <a:xfrm>
              <a:off x="2012" y="1938"/>
              <a:ext cx="245" cy="183"/>
            </a:xfrm>
            <a:custGeom>
              <a:avLst/>
              <a:gdLst>
                <a:gd name="txL" fmla="*/ 0 w 245"/>
                <a:gd name="txT" fmla="*/ 0 h 183"/>
                <a:gd name="txR" fmla="*/ 245 w 245"/>
                <a:gd name="txB" fmla="*/ 183 h 183"/>
              </a:gdLst>
              <a:ahLst/>
              <a:cxnLst>
                <a:cxn ang="0">
                  <a:pos x="0" y="0"/>
                </a:cxn>
                <a:cxn ang="0">
                  <a:pos x="2" y="38"/>
                </a:cxn>
                <a:cxn ang="0">
                  <a:pos x="5" y="79"/>
                </a:cxn>
                <a:cxn ang="0">
                  <a:pos x="4" y="94"/>
                </a:cxn>
                <a:cxn ang="0">
                  <a:pos x="14" y="106"/>
                </a:cxn>
                <a:cxn ang="0">
                  <a:pos x="19" y="142"/>
                </a:cxn>
                <a:cxn ang="0">
                  <a:pos x="54" y="148"/>
                </a:cxn>
                <a:cxn ang="0">
                  <a:pos x="70" y="180"/>
                </a:cxn>
                <a:cxn ang="0">
                  <a:pos x="87" y="182"/>
                </a:cxn>
                <a:cxn ang="0">
                  <a:pos x="122" y="164"/>
                </a:cxn>
                <a:cxn ang="0">
                  <a:pos x="148" y="157"/>
                </a:cxn>
                <a:cxn ang="0">
                  <a:pos x="196" y="159"/>
                </a:cxn>
                <a:cxn ang="0">
                  <a:pos x="229" y="164"/>
                </a:cxn>
                <a:cxn ang="0">
                  <a:pos x="238" y="155"/>
                </a:cxn>
                <a:cxn ang="0">
                  <a:pos x="244" y="139"/>
                </a:cxn>
                <a:cxn ang="0">
                  <a:pos x="243" y="139"/>
                </a:cxn>
              </a:cxnLst>
              <a:rect l="txL" t="txT" r="txR" b="txB"/>
              <a:pathLst>
                <a:path w="245" h="183">
                  <a:moveTo>
                    <a:pt x="0" y="0"/>
                  </a:moveTo>
                  <a:lnTo>
                    <a:pt x="2" y="38"/>
                  </a:lnTo>
                  <a:lnTo>
                    <a:pt x="5" y="79"/>
                  </a:lnTo>
                  <a:lnTo>
                    <a:pt x="4" y="94"/>
                  </a:lnTo>
                  <a:lnTo>
                    <a:pt x="14" y="106"/>
                  </a:lnTo>
                  <a:lnTo>
                    <a:pt x="19" y="142"/>
                  </a:lnTo>
                  <a:lnTo>
                    <a:pt x="54" y="148"/>
                  </a:lnTo>
                  <a:lnTo>
                    <a:pt x="70" y="180"/>
                  </a:lnTo>
                  <a:lnTo>
                    <a:pt x="87" y="182"/>
                  </a:lnTo>
                  <a:lnTo>
                    <a:pt x="122" y="164"/>
                  </a:lnTo>
                  <a:lnTo>
                    <a:pt x="148" y="157"/>
                  </a:lnTo>
                  <a:lnTo>
                    <a:pt x="196" y="159"/>
                  </a:lnTo>
                  <a:lnTo>
                    <a:pt x="229" y="164"/>
                  </a:lnTo>
                  <a:lnTo>
                    <a:pt x="238" y="155"/>
                  </a:lnTo>
                  <a:lnTo>
                    <a:pt x="244" y="139"/>
                  </a:lnTo>
                  <a:lnTo>
                    <a:pt x="243" y="139"/>
                  </a:lnTo>
                </a:path>
              </a:pathLst>
            </a:custGeom>
            <a:noFill/>
            <a:ln w="3429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53252" name="Text Box 164"/>
          <p:cNvSpPr txBox="1"/>
          <p:nvPr/>
        </p:nvSpPr>
        <p:spPr>
          <a:xfrm>
            <a:off x="762000" y="2895600"/>
            <a:ext cx="184150" cy="64135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p>
            <a:pPr eaLnBrk="1" hangingPunct="1">
              <a:buNone/>
            </a:pPr>
            <a:endParaRPr lang="id-ID" altLang="en-US" sz="3600" b="1" dirty="0">
              <a:solidFill>
                <a:srgbClr val="FFFF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53253" name="Text Box 165"/>
          <p:cNvSpPr txBox="1"/>
          <p:nvPr/>
        </p:nvSpPr>
        <p:spPr>
          <a:xfrm>
            <a:off x="3575050" y="4114800"/>
            <a:ext cx="184150" cy="64135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p>
            <a:pPr algn="ctr" eaLnBrk="1" hangingPunct="1">
              <a:buNone/>
            </a:pPr>
            <a:endParaRPr lang="id-ID" altLang="en-US" sz="3600" b="1" dirty="0">
              <a:solidFill>
                <a:srgbClr val="FFFF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53254" name="Text Box 166"/>
          <p:cNvSpPr txBox="1"/>
          <p:nvPr/>
        </p:nvSpPr>
        <p:spPr>
          <a:xfrm>
            <a:off x="3149600" y="4800600"/>
            <a:ext cx="184150" cy="64135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p>
            <a:pPr algn="ctr" eaLnBrk="1" hangingPunct="1">
              <a:buNone/>
            </a:pPr>
            <a:endParaRPr lang="id-ID" altLang="en-US" sz="3600" b="1" dirty="0">
              <a:solidFill>
                <a:srgbClr val="FFFF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53255" name="Text Box 167"/>
          <p:cNvSpPr txBox="1"/>
          <p:nvPr/>
        </p:nvSpPr>
        <p:spPr>
          <a:xfrm>
            <a:off x="3581400" y="3124200"/>
            <a:ext cx="472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  <a:buNone/>
            </a:pPr>
            <a:endParaRPr lang="id-ID" altLang="en-US" dirty="0">
              <a:latin typeface="Monotype Corsiva" panose="03010101010201010101" pitchFamily="66" charset="0"/>
              <a:ea typeface="Arial Unicode MS" pitchFamily="34" charset="-128"/>
            </a:endParaRPr>
          </a:p>
        </p:txBody>
      </p:sp>
      <p:sp>
        <p:nvSpPr>
          <p:cNvPr id="84136" name="Text Box 168"/>
          <p:cNvSpPr txBox="1">
            <a:spLocks noChangeArrowheads="1"/>
          </p:cNvSpPr>
          <p:nvPr/>
        </p:nvSpPr>
        <p:spPr bwMode="auto">
          <a:xfrm>
            <a:off x="1524000" y="3048000"/>
            <a:ext cx="6172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endParaRPr kumimoji="0" lang="id-ID" b="1" kern="1200" cap="none" spc="0" normalizeH="0" baseline="0" noProof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onotype Corsiva" panose="03010101010201010101" pitchFamily="66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84137" name="Picture 169" descr="indflag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3500"/>
            <a:ext cx="2735263" cy="191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138" name="Rectangle 170"/>
          <p:cNvSpPr>
            <a:spLocks noChangeArrowheads="1"/>
          </p:cNvSpPr>
          <p:nvPr/>
        </p:nvSpPr>
        <p:spPr bwMode="auto">
          <a:xfrm>
            <a:off x="-76200" y="228600"/>
            <a:ext cx="228600" cy="6629400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3259" name="Rectangle 171"/>
          <p:cNvSpPr/>
          <p:nvPr/>
        </p:nvSpPr>
        <p:spPr>
          <a:xfrm>
            <a:off x="4211638" y="41275"/>
            <a:ext cx="3386137" cy="1155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eaLnBrk="1" hangingPunct="1"/>
            <a:r>
              <a:rPr lang="en-US" altLang="en-US" sz="2000" b="1" dirty="0">
                <a:latin typeface="Times New Roman" panose="02020603050405020304" pitchFamily="18" charset="0"/>
              </a:rPr>
              <a:t>Terima kasih,</a:t>
            </a:r>
            <a:br>
              <a:rPr lang="en-US" altLang="en-US" sz="2000" b="1" dirty="0">
                <a:latin typeface="Times New Roman" panose="02020603050405020304" pitchFamily="18" charset="0"/>
              </a:rPr>
            </a:br>
            <a:r>
              <a:rPr lang="en-US" altLang="en-US" sz="2000" b="1" dirty="0">
                <a:latin typeface="Times New Roman" panose="02020603050405020304" pitchFamily="18" charset="0"/>
              </a:rPr>
              <a:t>semoga bermanfaat ! ! !</a:t>
            </a:r>
            <a:endParaRPr lang="en-US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3" name="Group 172"/>
          <p:cNvGrpSpPr/>
          <p:nvPr/>
        </p:nvGrpSpPr>
        <p:grpSpPr>
          <a:xfrm>
            <a:off x="7451725" y="552450"/>
            <a:ext cx="1296988" cy="1147763"/>
            <a:chOff x="190" y="141"/>
            <a:chExt cx="720" cy="723"/>
          </a:xfrm>
        </p:grpSpPr>
        <p:sp>
          <p:nvSpPr>
            <p:cNvPr id="53261" name="Text Box 173"/>
            <p:cNvSpPr txBox="1"/>
            <p:nvPr/>
          </p:nvSpPr>
          <p:spPr>
            <a:xfrm>
              <a:off x="190" y="576"/>
              <a:ext cx="72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>
                <a:buNone/>
              </a:pPr>
              <a:r>
                <a:rPr lang="en-US" altLang="ja-JP" sz="600" b="1" dirty="0">
                  <a:solidFill>
                    <a:srgbClr val="EAEAEA"/>
                  </a:solidFill>
                  <a:latin typeface="Times New Roman" panose="02020603050405020304" pitchFamily="18" charset="0"/>
                  <a:ea typeface="MS Mincho" pitchFamily="49" charset="-128"/>
                </a:rPr>
                <a:t>UTAMAKAN KESELAMATAN DAN KESEHATAN KERJA</a:t>
              </a:r>
              <a:endParaRPr lang="en-US" altLang="en-US" sz="600" dirty="0">
                <a:solidFill>
                  <a:srgbClr val="EAEAEA"/>
                </a:solidFill>
                <a:latin typeface="Tahoma" panose="020B0604030504040204" pitchFamily="34" charset="0"/>
                <a:ea typeface="MS Mincho" pitchFamily="49" charset="-128"/>
              </a:endParaRPr>
            </a:p>
          </p:txBody>
        </p:sp>
        <p:grpSp>
          <p:nvGrpSpPr>
            <p:cNvPr id="53262" name="Group 174"/>
            <p:cNvGrpSpPr>
              <a:grpSpLocks noChangeAspect="1"/>
            </p:cNvGrpSpPr>
            <p:nvPr/>
          </p:nvGrpSpPr>
          <p:grpSpPr>
            <a:xfrm>
              <a:off x="356" y="141"/>
              <a:ext cx="386" cy="387"/>
              <a:chOff x="2530" y="3480"/>
              <a:chExt cx="1599" cy="1648"/>
            </a:xfrm>
          </p:grpSpPr>
          <p:sp>
            <p:nvSpPr>
              <p:cNvPr id="53263" name="AutoShape 175"/>
              <p:cNvSpPr>
                <a:spLocks noChangeAspect="1"/>
              </p:cNvSpPr>
              <p:nvPr/>
            </p:nvSpPr>
            <p:spPr>
              <a:xfrm>
                <a:off x="3009" y="3990"/>
                <a:ext cx="641" cy="662"/>
              </a:xfrm>
              <a:prstGeom prst="plus">
                <a:avLst>
                  <a:gd name="adj" fmla="val 28051"/>
                </a:avLst>
              </a:prstGeom>
              <a:solidFill>
                <a:srgbClr val="008000"/>
              </a:solidFill>
              <a:ln w="9525">
                <a:noFill/>
              </a:ln>
            </p:spPr>
            <p:txBody>
              <a:bodyPr anchor="ctr" anchorCtr="0"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264" name="WordArt 176"/>
              <p:cNvSpPr>
                <a:spLocks noChangeAspect="1" noTextEdit="1"/>
              </p:cNvSpPr>
              <p:nvPr/>
            </p:nvSpPr>
            <p:spPr>
              <a:xfrm rot="57924">
                <a:off x="2552" y="3506"/>
                <a:ext cx="1577" cy="1615"/>
              </a:xfrm>
              <a:prstGeom prst="rect">
                <a:avLst/>
              </a:prstGeom>
            </p:spPr>
            <p:txBody>
              <a:bodyPr wrap="none" fromWordArt="1">
                <a:prstTxWarp prst="textArchUp">
                  <a:avLst>
                    <a:gd name="adj" fmla="val 5548815"/>
                  </a:avLst>
                </a:prstTxWarp>
                <a:normAutofit/>
              </a:bodyPr>
              <a:p>
                <a:pPr algn="ctr"/>
                <a:r>
                  <a:rPr lang="en-US" sz="4400" normalizeH="1">
                    <a:solidFill>
                      <a:srgbClr val="008000"/>
                    </a:solidFill>
                    <a:latin typeface="Marlett" charset="0"/>
                    <a:ea typeface="Marlett" charset="0"/>
                  </a:rPr>
                  <a:t>ggggggggggg</a:t>
                </a:r>
                <a:endParaRPr lang="en-US" sz="4400" normalizeH="1">
                  <a:solidFill>
                    <a:srgbClr val="008000"/>
                  </a:solidFill>
                  <a:latin typeface="Marlett" charset="0"/>
                  <a:ea typeface="Marlett" charset="0"/>
                </a:endParaRPr>
              </a:p>
            </p:txBody>
          </p:sp>
          <p:sp>
            <p:nvSpPr>
              <p:cNvPr id="53265" name="AutoShape 177"/>
              <p:cNvSpPr>
                <a:spLocks noChangeAspect="1"/>
              </p:cNvSpPr>
              <p:nvPr/>
            </p:nvSpPr>
            <p:spPr>
              <a:xfrm rot="-420707">
                <a:off x="2530" y="3480"/>
                <a:ext cx="1599" cy="1648"/>
              </a:xfrm>
              <a:custGeom>
                <a:avLst/>
                <a:gdLst>
                  <a:gd name="txL" fmla="*/ 3161 w 21600"/>
                  <a:gd name="txT" fmla="*/ 3159 h 21600"/>
                  <a:gd name="txR" fmla="*/ 18439 w 21600"/>
                  <a:gd name="txB" fmla="*/ 18441 h 2160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460" y="10800"/>
                    </a:moveTo>
                    <a:cubicBezTo>
                      <a:pt x="3460" y="14854"/>
                      <a:pt x="6746" y="18140"/>
                      <a:pt x="10800" y="18140"/>
                    </a:cubicBezTo>
                    <a:cubicBezTo>
                      <a:pt x="14854" y="18140"/>
                      <a:pt x="18140" y="14854"/>
                      <a:pt x="18140" y="10800"/>
                    </a:cubicBezTo>
                    <a:cubicBezTo>
                      <a:pt x="18140" y="6746"/>
                      <a:pt x="14854" y="3460"/>
                      <a:pt x="10800" y="3460"/>
                    </a:cubicBezTo>
                    <a:cubicBezTo>
                      <a:pt x="6746" y="3460"/>
                      <a:pt x="3460" y="6746"/>
                      <a:pt x="3460" y="10800"/>
                    </a:cubicBezTo>
                    <a:close/>
                  </a:path>
                </a:pathLst>
              </a:custGeom>
              <a:solidFill>
                <a:srgbClr val="008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</p:spTree>
  </p:cSld>
  <p:clrMapOvr>
    <a:masterClrMapping/>
  </p:clrMapOvr>
  <p:transition spd="med">
    <p:wheel spokes="8"/>
    <p:sndAc>
      <p:stSnd>
        <p:snd r:embed="rId3" name="01- BagimuNegri edit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,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8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0" fill="hold"/>
                                        <p:tgtEl>
                                          <p:spTgt spid="8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0" name="Group 29"/>
          <p:cNvGrpSpPr/>
          <p:nvPr/>
        </p:nvGrpSpPr>
        <p:grpSpPr>
          <a:xfrm>
            <a:off x="0" y="12700"/>
            <a:ext cx="6994525" cy="652463"/>
            <a:chOff x="-1" y="0"/>
            <a:chExt cx="7772400" cy="723900"/>
          </a:xfrm>
        </p:grpSpPr>
        <p:sp>
          <p:nvSpPr>
            <p:cNvPr id="3" name="Rectangle 2"/>
            <p:cNvSpPr/>
            <p:nvPr/>
          </p:nvSpPr>
          <p:spPr>
            <a:xfrm>
              <a:off x="-1" y="0"/>
              <a:ext cx="7049140" cy="7239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Right Triangle 3"/>
            <p:cNvSpPr/>
            <p:nvPr/>
          </p:nvSpPr>
          <p:spPr>
            <a:xfrm rot="5400000">
              <a:off x="7048819" y="320"/>
              <a:ext cx="723900" cy="723260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1" y="0"/>
              <a:ext cx="1742880" cy="723900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rot="5400000">
              <a:off x="1714335" y="320"/>
              <a:ext cx="723900" cy="723260"/>
            </a:xfrm>
            <a:prstGeom prst="rtTriangle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2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7" name="Rectangle 97"/>
          <p:cNvSpPr>
            <a:spLocks noChangeArrowheads="1"/>
          </p:cNvSpPr>
          <p:nvPr/>
        </p:nvSpPr>
        <p:spPr bwMode="auto">
          <a:xfrm>
            <a:off x="2057400" y="146050"/>
            <a:ext cx="44751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9100" indent="-38290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19100" marR="0" lvl="0" indent="-382905" algn="just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defRPr/>
            </a:pPr>
            <a:r>
              <a:rPr kumimoji="0" lang="en-US" sz="324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ell Gothic Std Black" panose="020B0706020202040204" pitchFamily="34" charset="0"/>
                <a:ea typeface="+mn-ea"/>
                <a:cs typeface="Aharoni" pitchFamily="2" charset="-79"/>
              </a:rPr>
              <a:t>KASUS KECELAKAAN</a:t>
            </a:r>
            <a:endParaRPr kumimoji="0" lang="en-US" sz="324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ell Gothic Std Black" panose="020B0706020202040204" pitchFamily="34" charset="0"/>
              <a:ea typeface="+mn-ea"/>
              <a:cs typeface="Aharoni" pitchFamily="2" charset="-79"/>
            </a:endParaRPr>
          </a:p>
        </p:txBody>
      </p:sp>
      <p:pic>
        <p:nvPicPr>
          <p:cNvPr id="12292" name="Picture 6" descr="Hasil gambar untuk kebakaran kosamb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" y="1052513"/>
            <a:ext cx="4367212" cy="2274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Picture 8" descr="Hasil gambar untuk kebakaran kosamb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3" y="1457325"/>
            <a:ext cx="4775200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33825"/>
            <a:ext cx="4338638" cy="2290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2" descr="Hasil gambar untuk kecelakaan konstruks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4724400"/>
            <a:ext cx="4799013" cy="229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57338"/>
          </a:xfrm>
          <a:solidFill>
            <a:srgbClr val="0000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1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TANTANGAN  K3:</a:t>
            </a:r>
            <a:br>
              <a:rPr kumimoji="0" lang="en-US" sz="3200" b="1" i="1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200" b="1" i="0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Kasus</a:t>
            </a:r>
            <a:r>
              <a:rPr kumimoji="0" lang="en-US" sz="3200" b="1" i="1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Kec</a:t>
            </a:r>
            <a:r>
              <a:rPr kumimoji="0" lang="id-ID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ELAKAAN</a:t>
            </a:r>
            <a:r>
              <a:rPr kumimoji="0" lang="en-US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Kerja</a:t>
            </a:r>
            <a:r>
              <a:rPr kumimoji="0" lang="en-US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</a:t>
            </a:r>
            <a:r>
              <a:rPr kumimoji="0" lang="en-US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br>
              <a:rPr kumimoji="0" lang="id-ID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</a:t>
            </a:r>
            <a:r>
              <a:rPr kumimoji="0" lang="id-ID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ENYAKIT AKIBAT KERJA</a:t>
            </a:r>
            <a:r>
              <a:rPr kumimoji="0" lang="en-US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id-ID" sz="3200" b="1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Tinggi</a:t>
            </a:r>
            <a:endParaRPr kumimoji="0" lang="en-US" sz="3200" b="0" i="0" u="none" strike="noStrike" kern="1200" cap="all" spc="0" normalizeH="0" baseline="0" noProof="0" dirty="0" smtClean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179388" y="2636838"/>
            <a:ext cx="8856662" cy="2447925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Font typeface="Wingdings" panose="05000000000000000000" pitchFamily="2" charset="2"/>
              <a:buNone/>
            </a:pPr>
            <a:r>
              <a:rPr lang="id-ID" altLang="en-US" sz="4000" b="1" dirty="0">
                <a:solidFill>
                  <a:srgbClr val="FFFF00"/>
                </a:solidFill>
              </a:rPr>
              <a:t> </a:t>
            </a:r>
            <a:r>
              <a:rPr lang="en-US" altLang="en-US" sz="4000" b="1" dirty="0">
                <a:solidFill>
                  <a:srgbClr val="FFFF00"/>
                </a:solidFill>
              </a:rPr>
              <a:t>Masalah </a:t>
            </a:r>
            <a:r>
              <a:rPr lang="id-ID" altLang="en-US" sz="4000" b="1" dirty="0">
                <a:solidFill>
                  <a:srgbClr val="FFFF00"/>
                </a:solidFill>
              </a:rPr>
              <a:t>:</a:t>
            </a:r>
            <a:endParaRPr lang="en-US" altLang="en-US" sz="4000" b="1" dirty="0">
              <a:solidFill>
                <a:srgbClr val="FFFF00"/>
              </a:solidFill>
            </a:endParaRPr>
          </a:p>
          <a:p>
            <a:pPr eaLnBrk="1" hangingPunct="1">
              <a:buFont typeface="Wingdings 3" panose="05040102010807070707" pitchFamily="18" charset="2"/>
              <a:buChar char=""/>
            </a:pPr>
            <a:r>
              <a:rPr lang="en-US" altLang="en-US" sz="3000" dirty="0">
                <a:solidFill>
                  <a:schemeClr val="tx1"/>
                </a:solidFill>
              </a:rPr>
              <a:t>Kualitas penerapan K3 rendah;</a:t>
            </a:r>
            <a:endParaRPr lang="en-US" altLang="en-US" sz="3000" dirty="0">
              <a:solidFill>
                <a:schemeClr val="tx1"/>
              </a:solidFill>
            </a:endParaRPr>
          </a:p>
          <a:p>
            <a:pPr eaLnBrk="1" hangingPunct="1">
              <a:buFont typeface="Wingdings 3" panose="05040102010807070707" pitchFamily="18" charset="2"/>
              <a:buChar char=""/>
            </a:pPr>
            <a:r>
              <a:rPr lang="en-US" altLang="en-US" sz="3000" dirty="0">
                <a:solidFill>
                  <a:schemeClr val="tx1"/>
                </a:solidFill>
              </a:rPr>
              <a:t>Kualitas riksa uji K3 rendah;</a:t>
            </a:r>
            <a:endParaRPr lang="en-US" altLang="en-US" sz="3000" dirty="0">
              <a:solidFill>
                <a:schemeClr val="tx1"/>
              </a:solidFill>
            </a:endParaRPr>
          </a:p>
          <a:p>
            <a:pPr eaLnBrk="1" hangingPunct="1">
              <a:buFont typeface="Wingdings 3" panose="05040102010807070707" pitchFamily="18" charset="2"/>
              <a:buChar char=""/>
            </a:pPr>
            <a:r>
              <a:rPr lang="en-US" altLang="en-US" sz="3000" b="1" dirty="0">
                <a:solidFill>
                  <a:srgbClr val="FFC000"/>
                </a:solidFill>
              </a:rPr>
              <a:t>Kuantitas dan Kualitas </a:t>
            </a:r>
            <a:r>
              <a:rPr lang="id-ID" altLang="en-US" sz="3000" b="1" dirty="0">
                <a:solidFill>
                  <a:srgbClr val="FFC000"/>
                </a:solidFill>
              </a:rPr>
              <a:t> </a:t>
            </a:r>
            <a:r>
              <a:rPr lang="en-US" altLang="en-US" sz="3000" b="1" dirty="0">
                <a:solidFill>
                  <a:srgbClr val="FFC000"/>
                </a:solidFill>
              </a:rPr>
              <a:t>Pengawasan rendah;</a:t>
            </a:r>
            <a:endParaRPr lang="en-US" altLang="en-US" sz="3000" b="1" dirty="0">
              <a:solidFill>
                <a:srgbClr val="FFC000"/>
              </a:solidFill>
            </a:endParaRPr>
          </a:p>
          <a:p>
            <a:pPr eaLnBrk="1" hangingPunct="1">
              <a:buFont typeface="Wingdings 3" panose="05040102010807070707" pitchFamily="18" charset="2"/>
              <a:buChar char=""/>
            </a:pPr>
            <a:r>
              <a:rPr lang="en-US" altLang="en-US" sz="3000" dirty="0">
                <a:solidFill>
                  <a:schemeClr val="tx1"/>
                </a:solidFill>
              </a:rPr>
              <a:t>Obyek pengawasan K3 semakin komplek;</a:t>
            </a:r>
            <a:endParaRPr lang="en-US" altLang="en-US" sz="30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000" dirty="0">
              <a:solidFill>
                <a:srgbClr val="FFFF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000" dirty="0">
              <a:solidFill>
                <a:srgbClr val="FFFF00"/>
              </a:solidFill>
            </a:endParaRPr>
          </a:p>
        </p:txBody>
      </p:sp>
      <p:pic>
        <p:nvPicPr>
          <p:cNvPr id="14340" name="Picture 5" descr="Hasil gambar untuk penerapan K3 di perusaha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03825"/>
            <a:ext cx="3605213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Picture 13" descr="https://cdn.sindonews.net/photos/2017/07/19/23557/96478-rendahnya-penerapan-k3-jadi-faktor-tingginya-angka-kecelakaan-3F6_high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5203825"/>
            <a:ext cx="3097213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Picture 15" descr="Hasil gambar untuk pekerja tidak menerapkan k3 di pabri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5203825"/>
            <a:ext cx="2519363" cy="167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08263" y="255588"/>
            <a:ext cx="6535738" cy="755650"/>
          </a:xfrm>
          <a:solidFill>
            <a:srgbClr val="FF9933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484505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haroni" pitchFamily="2" charset="-79"/>
                <a:ea typeface="+mj-ea"/>
                <a:cs typeface="Aharoni" pitchFamily="2" charset="-79"/>
              </a:rPr>
              <a:t>PENDAHULUAN</a:t>
            </a:r>
            <a:endParaRPr kumimoji="0" lang="en-US" sz="4800" b="0" i="0" u="none" strike="noStrike" kern="1200" cap="all" spc="0" normalizeH="0" baseline="0" noProof="0" dirty="0" smtClean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  <p:grpSp>
        <p:nvGrpSpPr>
          <p:cNvPr id="16387" name="Group 3"/>
          <p:cNvGrpSpPr/>
          <p:nvPr/>
        </p:nvGrpSpPr>
        <p:grpSpPr>
          <a:xfrm>
            <a:off x="2462213" y="3124200"/>
            <a:ext cx="7138987" cy="858838"/>
            <a:chOff x="1263" y="1767"/>
            <a:chExt cx="3627" cy="541"/>
          </a:xfrm>
        </p:grpSpPr>
        <p:grpSp>
          <p:nvGrpSpPr>
            <p:cNvPr id="16459" name="Group 4"/>
            <p:cNvGrpSpPr/>
            <p:nvPr/>
          </p:nvGrpSpPr>
          <p:grpSpPr>
            <a:xfrm>
              <a:off x="1263" y="1767"/>
              <a:ext cx="384" cy="541"/>
              <a:chOff x="816" y="1758"/>
              <a:chExt cx="384" cy="541"/>
            </a:xfrm>
          </p:grpSpPr>
          <p:sp>
            <p:nvSpPr>
              <p:cNvPr id="65541" name="Oval 5"/>
              <p:cNvSpPr>
                <a:spLocks noChangeArrowheads="1"/>
              </p:cNvSpPr>
              <p:nvPr/>
            </p:nvSpPr>
            <p:spPr bwMode="gray">
              <a:xfrm>
                <a:off x="816" y="1890"/>
                <a:ext cx="132" cy="40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5542" name="Oval 6"/>
              <p:cNvSpPr>
                <a:spLocks noChangeArrowheads="1"/>
              </p:cNvSpPr>
              <p:nvPr/>
            </p:nvSpPr>
            <p:spPr bwMode="gray">
              <a:xfrm>
                <a:off x="816" y="1831"/>
                <a:ext cx="336" cy="40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2001"/>
                    </a:schemeClr>
                  </a:gs>
                  <a:gs pos="100000">
                    <a:schemeClr val="accent2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5543" name="Oval 7"/>
              <p:cNvSpPr>
                <a:spLocks noChangeArrowheads="1"/>
              </p:cNvSpPr>
              <p:nvPr/>
            </p:nvSpPr>
            <p:spPr bwMode="gray">
              <a:xfrm>
                <a:off x="841" y="1758"/>
                <a:ext cx="334" cy="40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54118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5544" name="Oval 8"/>
              <p:cNvSpPr>
                <a:spLocks noChangeArrowheads="1"/>
              </p:cNvSpPr>
              <p:nvPr/>
            </p:nvSpPr>
            <p:spPr bwMode="gray">
              <a:xfrm>
                <a:off x="866" y="1885"/>
                <a:ext cx="334" cy="40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63529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466" name="Oval 9"/>
              <p:cNvSpPr/>
              <p:nvPr/>
            </p:nvSpPr>
            <p:spPr>
              <a:xfrm>
                <a:off x="859" y="1860"/>
                <a:ext cx="300" cy="409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</a:ln>
            </p:spPr>
            <p:txBody>
              <a:bodyPr anchor="ctr" anchorCtr="0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6467" name="Oval 10"/>
              <p:cNvSpPr/>
              <p:nvPr/>
            </p:nvSpPr>
            <p:spPr>
              <a:xfrm>
                <a:off x="864" y="1919"/>
                <a:ext cx="250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6468" name="Oval 11"/>
              <p:cNvSpPr/>
              <p:nvPr/>
            </p:nvSpPr>
            <p:spPr>
              <a:xfrm>
                <a:off x="868" y="1921"/>
                <a:ext cx="207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6469" name="Oval 12"/>
              <p:cNvSpPr/>
              <p:nvPr/>
            </p:nvSpPr>
            <p:spPr>
              <a:xfrm>
                <a:off x="871" y="1923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6470" name="Oval 13"/>
              <p:cNvSpPr/>
              <p:nvPr/>
            </p:nvSpPr>
            <p:spPr>
              <a:xfrm>
                <a:off x="886" y="1931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6460" name="Text Box 15"/>
            <p:cNvSpPr txBox="1"/>
            <p:nvPr/>
          </p:nvSpPr>
          <p:spPr>
            <a:xfrm>
              <a:off x="1754" y="1767"/>
              <a:ext cx="3136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Untuk</a:t>
              </a:r>
              <a:r>
                <a:rPr lang="en-US" altLang="en-US" b="1" dirty="0"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>
                  <a:solidFill>
                    <a:srgbClr val="FFFF00"/>
                  </a:solidFill>
                  <a:latin typeface="Verdana" panose="020B0604030504040204" pitchFamily="34" charset="0"/>
                </a:rPr>
                <a:t>mengurangi kerugian </a:t>
              </a:r>
              <a:r>
                <a:rPr lang="en-US" altLang="en-US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akibat kecelakaan kerja oleh manajemen</a:t>
              </a:r>
              <a:endParaRPr lang="en-US" altLang="en-US" b="1" dirty="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461" name="Text Box 16"/>
            <p:cNvSpPr txBox="1"/>
            <p:nvPr/>
          </p:nvSpPr>
          <p:spPr>
            <a:xfrm>
              <a:off x="1353" y="1934"/>
              <a:ext cx="20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2</a:t>
              </a:r>
              <a:endParaRPr lang="en-US" altLang="en-US" sz="2400" b="1" dirty="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16388" name="Group 17"/>
          <p:cNvGrpSpPr/>
          <p:nvPr/>
        </p:nvGrpSpPr>
        <p:grpSpPr>
          <a:xfrm>
            <a:off x="2514600" y="4716463"/>
            <a:ext cx="5062538" cy="609600"/>
            <a:chOff x="1275" y="3015"/>
            <a:chExt cx="3189" cy="384"/>
          </a:xfrm>
        </p:grpSpPr>
        <p:grpSp>
          <p:nvGrpSpPr>
            <p:cNvPr id="16447" name="Group 18"/>
            <p:cNvGrpSpPr/>
            <p:nvPr/>
          </p:nvGrpSpPr>
          <p:grpSpPr>
            <a:xfrm>
              <a:off x="1275" y="3015"/>
              <a:ext cx="384" cy="384"/>
              <a:chOff x="816" y="1872"/>
              <a:chExt cx="384" cy="384"/>
            </a:xfrm>
          </p:grpSpPr>
          <p:sp>
            <p:nvSpPr>
              <p:cNvPr id="65555" name="Oval 19"/>
              <p:cNvSpPr>
                <a:spLocks noChangeArrowheads="1"/>
              </p:cNvSpPr>
              <p:nvPr/>
            </p:nvSpPr>
            <p:spPr bwMode="gray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556" name="Oval 20"/>
              <p:cNvSpPr>
                <a:spLocks noChangeArrowheads="1"/>
              </p:cNvSpPr>
              <p:nvPr/>
            </p:nvSpPr>
            <p:spPr bwMode="gray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2001"/>
                    </a:schemeClr>
                  </a:gs>
                  <a:gs pos="100000">
                    <a:schemeClr val="accent2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557" name="Oval 21"/>
              <p:cNvSpPr>
                <a:spLocks noChangeArrowheads="1"/>
              </p:cNvSpPr>
              <p:nvPr/>
            </p:nvSpPr>
            <p:spPr bwMode="gray">
              <a:xfrm>
                <a:off x="841" y="1897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54118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558" name="Oval 22"/>
              <p:cNvSpPr>
                <a:spLocks noChangeArrowheads="1"/>
              </p:cNvSpPr>
              <p:nvPr/>
            </p:nvSpPr>
            <p:spPr bwMode="gray">
              <a:xfrm>
                <a:off x="866" y="1922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63529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454" name="Oval 23"/>
              <p:cNvSpPr/>
              <p:nvPr/>
            </p:nvSpPr>
            <p:spPr>
              <a:xfrm>
                <a:off x="859" y="1914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</a:ln>
            </p:spPr>
            <p:txBody>
              <a:bodyPr anchor="ctr" anchorCtr="0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55" name="Oval 24"/>
              <p:cNvSpPr/>
              <p:nvPr/>
            </p:nvSpPr>
            <p:spPr>
              <a:xfrm>
                <a:off x="864" y="1919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56" name="Oval 25"/>
              <p:cNvSpPr/>
              <p:nvPr/>
            </p:nvSpPr>
            <p:spPr>
              <a:xfrm>
                <a:off x="868" y="1921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57" name="Oval 26"/>
              <p:cNvSpPr/>
              <p:nvPr/>
            </p:nvSpPr>
            <p:spPr>
              <a:xfrm>
                <a:off x="871" y="1923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58" name="Oval 27"/>
              <p:cNvSpPr/>
              <p:nvPr/>
            </p:nvSpPr>
            <p:spPr>
              <a:xfrm>
                <a:off x="886" y="1931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448" name="Text Box 29"/>
            <p:cNvSpPr txBox="1"/>
            <p:nvPr/>
          </p:nvSpPr>
          <p:spPr>
            <a:xfrm>
              <a:off x="1728" y="3037"/>
              <a:ext cx="273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id-ID" altLang="en-US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9" name="Text Box 30"/>
            <p:cNvSpPr txBox="1"/>
            <p:nvPr/>
          </p:nvSpPr>
          <p:spPr>
            <a:xfrm>
              <a:off x="1362" y="3058"/>
              <a:ext cx="2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389" name="Group 76"/>
          <p:cNvGrpSpPr/>
          <p:nvPr/>
        </p:nvGrpSpPr>
        <p:grpSpPr>
          <a:xfrm>
            <a:off x="2505075" y="2017713"/>
            <a:ext cx="6934200" cy="1096962"/>
            <a:chOff x="1248" y="1169"/>
            <a:chExt cx="4368" cy="691"/>
          </a:xfrm>
        </p:grpSpPr>
        <p:sp>
          <p:nvSpPr>
            <p:cNvPr id="16433" name="Text Box 48"/>
            <p:cNvSpPr txBox="1"/>
            <p:nvPr/>
          </p:nvSpPr>
          <p:spPr>
            <a:xfrm>
              <a:off x="1824" y="1220"/>
              <a:ext cx="3792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Merupakan</a:t>
              </a:r>
              <a:r>
                <a:rPr lang="en-US" altLang="en-US" b="1" dirty="0">
                  <a:solidFill>
                    <a:schemeClr val="tx2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>
                  <a:solidFill>
                    <a:srgbClr val="FFFF00"/>
                  </a:solidFill>
                  <a:latin typeface="Verdana" panose="020B0604030504040204" pitchFamily="34" charset="0"/>
                </a:rPr>
                <a:t>kebutuhan dan hak tenaga kerja</a:t>
              </a:r>
              <a:r>
                <a:rPr lang="en-US" altLang="en-US" b="1" dirty="0">
                  <a:solidFill>
                    <a:schemeClr val="tx2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dalam perlindungan K3 untuk mewujudkan kesejahteraan </a:t>
              </a:r>
              <a:endParaRPr lang="en-US" altLang="en-US" b="1" dirty="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grpSp>
          <p:nvGrpSpPr>
            <p:cNvPr id="16434" name="Group 62"/>
            <p:cNvGrpSpPr/>
            <p:nvPr/>
          </p:nvGrpSpPr>
          <p:grpSpPr>
            <a:xfrm>
              <a:off x="1248" y="1169"/>
              <a:ext cx="358" cy="428"/>
              <a:chOff x="1248" y="1169"/>
              <a:chExt cx="358" cy="428"/>
            </a:xfrm>
          </p:grpSpPr>
          <p:grpSp>
            <p:nvGrpSpPr>
              <p:cNvPr id="16435" name="Group 61"/>
              <p:cNvGrpSpPr/>
              <p:nvPr/>
            </p:nvGrpSpPr>
            <p:grpSpPr>
              <a:xfrm>
                <a:off x="1248" y="1169"/>
                <a:ext cx="358" cy="428"/>
                <a:chOff x="2016" y="881"/>
                <a:chExt cx="358" cy="428"/>
              </a:xfrm>
            </p:grpSpPr>
            <p:sp>
              <p:nvSpPr>
                <p:cNvPr id="16437" name="Text Box 50"/>
                <p:cNvSpPr txBox="1"/>
                <p:nvPr/>
              </p:nvSpPr>
              <p:spPr>
                <a:xfrm>
                  <a:off x="2078" y="960"/>
                  <a:ext cx="255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en-US" sz="2400" b="1" dirty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3</a:t>
                  </a:r>
                  <a:endParaRPr lang="en-US" altLang="en-US" sz="2400" b="1" dirty="0">
                    <a:solidFill>
                      <a:srgbClr val="00000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65587" name="Oval 51"/>
                <p:cNvSpPr>
                  <a:spLocks noChangeArrowheads="1"/>
                </p:cNvSpPr>
                <p:nvPr/>
              </p:nvSpPr>
              <p:spPr bwMode="gray">
                <a:xfrm>
                  <a:off x="2016" y="900"/>
                  <a:ext cx="16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588" name="Oval 52"/>
                <p:cNvSpPr>
                  <a:spLocks noChangeArrowheads="1"/>
                </p:cNvSpPr>
                <p:nvPr/>
              </p:nvSpPr>
              <p:spPr bwMode="gray">
                <a:xfrm>
                  <a:off x="2016" y="900"/>
                  <a:ext cx="16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589" name="Oval 53"/>
                <p:cNvSpPr>
                  <a:spLocks noChangeArrowheads="1"/>
                </p:cNvSpPr>
                <p:nvPr/>
              </p:nvSpPr>
              <p:spPr bwMode="gray">
                <a:xfrm>
                  <a:off x="2034" y="881"/>
                  <a:ext cx="33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590" name="Oval 54"/>
                <p:cNvSpPr>
                  <a:spLocks noChangeArrowheads="1"/>
                </p:cNvSpPr>
                <p:nvPr/>
              </p:nvSpPr>
              <p:spPr bwMode="gray">
                <a:xfrm>
                  <a:off x="2040" y="899"/>
                  <a:ext cx="33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6442" name="Oval 55"/>
                <p:cNvSpPr/>
                <p:nvPr/>
              </p:nvSpPr>
              <p:spPr>
                <a:xfrm>
                  <a:off x="2052" y="894"/>
                  <a:ext cx="300" cy="409"/>
                </a:xfrm>
                <a:prstGeom prst="ellipse">
                  <a:avLst/>
                </a:prstGeom>
                <a:solidFill>
                  <a:srgbClr val="333333"/>
                </a:solidFill>
                <a:ln w="38100">
                  <a:noFill/>
                </a:ln>
              </p:spPr>
              <p:txBody>
                <a:bodyPr anchor="ctr" anchorCtr="0">
                  <a:spAutoFit/>
                </a:bodyPr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43" name="Oval 56"/>
                <p:cNvSpPr/>
                <p:nvPr/>
              </p:nvSpPr>
              <p:spPr>
                <a:xfrm>
                  <a:off x="2064" y="959"/>
                  <a:ext cx="291" cy="29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95959"/>
                    </a:gs>
                    <a:gs pos="100000">
                      <a:srgbClr val="C0C0C0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44" name="Oval 57"/>
                <p:cNvSpPr/>
                <p:nvPr/>
              </p:nvSpPr>
              <p:spPr>
                <a:xfrm>
                  <a:off x="2068" y="961"/>
                  <a:ext cx="283" cy="2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E9E9E9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45" name="Oval 58"/>
                <p:cNvSpPr/>
                <p:nvPr/>
              </p:nvSpPr>
              <p:spPr>
                <a:xfrm>
                  <a:off x="2071" y="963"/>
                  <a:ext cx="270" cy="26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89898"/>
                    </a:gs>
                    <a:gs pos="100000">
                      <a:srgbClr val="C0C0C0">
                        <a:alpha val="48000"/>
                      </a:srgbClr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46" name="Oval 59"/>
                <p:cNvSpPr/>
                <p:nvPr/>
              </p:nvSpPr>
              <p:spPr>
                <a:xfrm>
                  <a:off x="2086" y="971"/>
                  <a:ext cx="240" cy="2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0C0C0">
                        <a:alpha val="37999"/>
                      </a:srgbClr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  <p:sp>
            <p:nvSpPr>
              <p:cNvPr id="16436" name="Text Box 60"/>
              <p:cNvSpPr txBox="1"/>
              <p:nvPr/>
            </p:nvSpPr>
            <p:spPr>
              <a:xfrm>
                <a:off x="1310" y="1248"/>
                <a:ext cx="255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2400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1</a:t>
                </a:r>
                <a:endParaRPr lang="en-US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</p:txBody>
          </p:sp>
        </p:grpSp>
      </p:grpSp>
      <p:grpSp>
        <p:nvGrpSpPr>
          <p:cNvPr id="16390" name="Group 77"/>
          <p:cNvGrpSpPr/>
          <p:nvPr/>
        </p:nvGrpSpPr>
        <p:grpSpPr>
          <a:xfrm>
            <a:off x="2514600" y="3962400"/>
            <a:ext cx="6477000" cy="708025"/>
            <a:chOff x="1248" y="2292"/>
            <a:chExt cx="4080" cy="446"/>
          </a:xfrm>
        </p:grpSpPr>
        <p:sp>
          <p:nvSpPr>
            <p:cNvPr id="16419" name="Text Box 33"/>
            <p:cNvSpPr txBox="1"/>
            <p:nvPr/>
          </p:nvSpPr>
          <p:spPr>
            <a:xfrm>
              <a:off x="1824" y="2292"/>
              <a:ext cx="350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Merupakan</a:t>
              </a:r>
              <a:r>
                <a:rPr lang="en-US" altLang="en-US" b="1" dirty="0"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>
                  <a:solidFill>
                    <a:srgbClr val="FFFF00"/>
                  </a:solidFill>
                  <a:latin typeface="Verdana" panose="020B0604030504040204" pitchFamily="34" charset="0"/>
                </a:rPr>
                <a:t>persyaratan perdagangan global</a:t>
              </a:r>
              <a:endParaRPr lang="en-US" altLang="en-US" b="1" dirty="0">
                <a:solidFill>
                  <a:srgbClr val="FFFF00"/>
                </a:solidFill>
                <a:latin typeface="Verdana" panose="020B0604030504040204" pitchFamily="34" charset="0"/>
              </a:endParaRPr>
            </a:p>
          </p:txBody>
        </p:sp>
        <p:grpSp>
          <p:nvGrpSpPr>
            <p:cNvPr id="16420" name="Group 63"/>
            <p:cNvGrpSpPr/>
            <p:nvPr/>
          </p:nvGrpSpPr>
          <p:grpSpPr>
            <a:xfrm>
              <a:off x="1248" y="2309"/>
              <a:ext cx="358" cy="428"/>
              <a:chOff x="1248" y="1169"/>
              <a:chExt cx="358" cy="428"/>
            </a:xfrm>
          </p:grpSpPr>
          <p:grpSp>
            <p:nvGrpSpPr>
              <p:cNvPr id="16421" name="Group 64"/>
              <p:cNvGrpSpPr/>
              <p:nvPr/>
            </p:nvGrpSpPr>
            <p:grpSpPr>
              <a:xfrm>
                <a:off x="1248" y="1169"/>
                <a:ext cx="358" cy="428"/>
                <a:chOff x="2016" y="881"/>
                <a:chExt cx="358" cy="428"/>
              </a:xfrm>
            </p:grpSpPr>
            <p:sp>
              <p:nvSpPr>
                <p:cNvPr id="16423" name="Text Box 65"/>
                <p:cNvSpPr txBox="1"/>
                <p:nvPr/>
              </p:nvSpPr>
              <p:spPr>
                <a:xfrm>
                  <a:off x="2078" y="960"/>
                  <a:ext cx="255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en-US" sz="2400" b="1" dirty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3</a:t>
                  </a:r>
                  <a:endParaRPr lang="en-US" altLang="en-US" sz="2400" b="1" dirty="0">
                    <a:solidFill>
                      <a:srgbClr val="00000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65602" name="Oval 66"/>
                <p:cNvSpPr>
                  <a:spLocks noChangeArrowheads="1"/>
                </p:cNvSpPr>
                <p:nvPr/>
              </p:nvSpPr>
              <p:spPr bwMode="gray">
                <a:xfrm>
                  <a:off x="2016" y="900"/>
                  <a:ext cx="16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603" name="Oval 67"/>
                <p:cNvSpPr>
                  <a:spLocks noChangeArrowheads="1"/>
                </p:cNvSpPr>
                <p:nvPr/>
              </p:nvSpPr>
              <p:spPr bwMode="gray">
                <a:xfrm>
                  <a:off x="2016" y="900"/>
                  <a:ext cx="16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604" name="Oval 68"/>
                <p:cNvSpPr>
                  <a:spLocks noChangeArrowheads="1"/>
                </p:cNvSpPr>
                <p:nvPr/>
              </p:nvSpPr>
              <p:spPr bwMode="gray">
                <a:xfrm>
                  <a:off x="2034" y="881"/>
                  <a:ext cx="33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5605" name="Oval 69"/>
                <p:cNvSpPr>
                  <a:spLocks noChangeArrowheads="1"/>
                </p:cNvSpPr>
                <p:nvPr/>
              </p:nvSpPr>
              <p:spPr bwMode="gray">
                <a:xfrm>
                  <a:off x="2040" y="899"/>
                  <a:ext cx="334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6428" name="Oval 70"/>
                <p:cNvSpPr/>
                <p:nvPr/>
              </p:nvSpPr>
              <p:spPr>
                <a:xfrm>
                  <a:off x="2052" y="894"/>
                  <a:ext cx="300" cy="409"/>
                </a:xfrm>
                <a:prstGeom prst="ellipse">
                  <a:avLst/>
                </a:prstGeom>
                <a:solidFill>
                  <a:srgbClr val="333333"/>
                </a:solidFill>
                <a:ln w="38100">
                  <a:noFill/>
                </a:ln>
              </p:spPr>
              <p:txBody>
                <a:bodyPr anchor="ctr" anchorCtr="0">
                  <a:spAutoFit/>
                </a:bodyPr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29" name="Oval 71"/>
                <p:cNvSpPr/>
                <p:nvPr/>
              </p:nvSpPr>
              <p:spPr>
                <a:xfrm>
                  <a:off x="2064" y="959"/>
                  <a:ext cx="291" cy="29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95959"/>
                    </a:gs>
                    <a:gs pos="100000">
                      <a:srgbClr val="C0C0C0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30" name="Oval 72"/>
                <p:cNvSpPr/>
                <p:nvPr/>
              </p:nvSpPr>
              <p:spPr>
                <a:xfrm>
                  <a:off x="2068" y="961"/>
                  <a:ext cx="283" cy="2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E9E9E9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31" name="Oval 73"/>
                <p:cNvSpPr/>
                <p:nvPr/>
              </p:nvSpPr>
              <p:spPr>
                <a:xfrm>
                  <a:off x="2071" y="963"/>
                  <a:ext cx="270" cy="26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89898"/>
                    </a:gs>
                    <a:gs pos="100000">
                      <a:srgbClr val="C0C0C0">
                        <a:alpha val="48000"/>
                      </a:srgbClr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6432" name="Oval 74"/>
                <p:cNvSpPr/>
                <p:nvPr/>
              </p:nvSpPr>
              <p:spPr>
                <a:xfrm>
                  <a:off x="2086" y="971"/>
                  <a:ext cx="240" cy="2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0C0C0">
                        <a:alpha val="37999"/>
                      </a:srgbClr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vert="eaVert" wrap="none" anchor="ctr" anchorCtr="0"/>
                <a:lstStyle>
                  <a:lvl1pPr marL="2857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20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6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0" fontAlgn="base" hangingPunct="0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tx1"/>
                    </a:buClr>
                    <a:buSzPct val="80000"/>
                    <a:buFont typeface="Wingdings 3" panose="05040102010807070707" pitchFamily="18" charset="2"/>
                    <a:buChar char=""/>
                    <a:defRPr sz="1400" kern="1200">
                      <a:solidFill>
                        <a:srgbClr val="0F496F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d-ID" altLang="en-US" sz="2400" dirty="0">
                    <a:solidFill>
                      <a:schemeClr val="tx1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  <p:sp>
            <p:nvSpPr>
              <p:cNvPr id="16422" name="Text Box 75"/>
              <p:cNvSpPr txBox="1"/>
              <p:nvPr/>
            </p:nvSpPr>
            <p:spPr>
              <a:xfrm>
                <a:off x="1310" y="1248"/>
                <a:ext cx="255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2400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3</a:t>
                </a:r>
                <a:endParaRPr lang="en-US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</p:txBody>
          </p:sp>
        </p:grpSp>
      </p:grpSp>
      <p:grpSp>
        <p:nvGrpSpPr>
          <p:cNvPr id="16391" name="Group 11"/>
          <p:cNvGrpSpPr/>
          <p:nvPr/>
        </p:nvGrpSpPr>
        <p:grpSpPr>
          <a:xfrm>
            <a:off x="76200" y="-76200"/>
            <a:ext cx="2998788" cy="1601788"/>
            <a:chOff x="1997" y="1314"/>
            <a:chExt cx="1889" cy="1009"/>
          </a:xfrm>
        </p:grpSpPr>
        <p:grpSp>
          <p:nvGrpSpPr>
            <p:cNvPr id="16412" name="Group 12"/>
            <p:cNvGrpSpPr/>
            <p:nvPr/>
          </p:nvGrpSpPr>
          <p:grpSpPr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2" name="Oval 13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3" name="Oval 14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8" name="Oval 15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9" name="Oval 16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17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18"/>
            <p:cNvSpPr>
              <a:spLocks noChangeArrowheads="1"/>
            </p:cNvSpPr>
            <p:nvPr/>
          </p:nvSpPr>
          <p:spPr bwMode="gray">
            <a:xfrm rot="10590971">
              <a:off x="2159" y="1355"/>
              <a:ext cx="1360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392" name="TextBox 73"/>
          <p:cNvSpPr txBox="1"/>
          <p:nvPr/>
        </p:nvSpPr>
        <p:spPr>
          <a:xfrm>
            <a:off x="457200" y="152400"/>
            <a:ext cx="182880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5400" b="1" dirty="0">
                <a:latin typeface="Square721 Cn BT" pitchFamily="34" charset="0"/>
              </a:rPr>
              <a:t>K3</a:t>
            </a:r>
            <a:endParaRPr lang="en-US" altLang="en-US" sz="5400" b="1" dirty="0">
              <a:latin typeface="Square721 Cn BT" pitchFamily="34" charset="0"/>
            </a:endParaRPr>
          </a:p>
        </p:txBody>
      </p:sp>
      <p:sp>
        <p:nvSpPr>
          <p:cNvPr id="16393" name="Text Box 33"/>
          <p:cNvSpPr txBox="1"/>
          <p:nvPr/>
        </p:nvSpPr>
        <p:spPr>
          <a:xfrm>
            <a:off x="3429000" y="4648200"/>
            <a:ext cx="56388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Menciptakan tempat kerja yang</a:t>
            </a:r>
            <a:r>
              <a:rPr lang="en-US" alt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>
                <a:solidFill>
                  <a:srgbClr val="FFFF00"/>
                </a:solidFill>
                <a:latin typeface="Verdana" panose="020B0604030504040204" pitchFamily="34" charset="0"/>
              </a:rPr>
              <a:t>sehat, aman dan produktif</a:t>
            </a:r>
            <a:endParaRPr lang="en-US" altLang="en-US" b="1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grpSp>
        <p:nvGrpSpPr>
          <p:cNvPr id="16394" name="Group 17"/>
          <p:cNvGrpSpPr/>
          <p:nvPr/>
        </p:nvGrpSpPr>
        <p:grpSpPr>
          <a:xfrm>
            <a:off x="2514600" y="5410200"/>
            <a:ext cx="5062538" cy="609600"/>
            <a:chOff x="1275" y="3015"/>
            <a:chExt cx="3189" cy="384"/>
          </a:xfrm>
        </p:grpSpPr>
        <p:grpSp>
          <p:nvGrpSpPr>
            <p:cNvPr id="16400" name="Group 18"/>
            <p:cNvGrpSpPr/>
            <p:nvPr/>
          </p:nvGrpSpPr>
          <p:grpSpPr>
            <a:xfrm>
              <a:off x="1275" y="3015"/>
              <a:ext cx="384" cy="384"/>
              <a:chOff x="816" y="1872"/>
              <a:chExt cx="384" cy="384"/>
            </a:xfrm>
          </p:grpSpPr>
          <p:sp>
            <p:nvSpPr>
              <p:cNvPr id="80" name="Oval 19"/>
              <p:cNvSpPr>
                <a:spLocks noChangeArrowheads="1"/>
              </p:cNvSpPr>
              <p:nvPr/>
            </p:nvSpPr>
            <p:spPr bwMode="gray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" name="Oval 20"/>
              <p:cNvSpPr>
                <a:spLocks noChangeArrowheads="1"/>
              </p:cNvSpPr>
              <p:nvPr/>
            </p:nvSpPr>
            <p:spPr bwMode="gray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2001"/>
                    </a:schemeClr>
                  </a:gs>
                  <a:gs pos="100000">
                    <a:schemeClr val="accent2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Oval 21"/>
              <p:cNvSpPr>
                <a:spLocks noChangeArrowheads="1"/>
              </p:cNvSpPr>
              <p:nvPr/>
            </p:nvSpPr>
            <p:spPr bwMode="gray">
              <a:xfrm>
                <a:off x="841" y="1897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54118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3" name="Oval 22"/>
              <p:cNvSpPr>
                <a:spLocks noChangeArrowheads="1"/>
              </p:cNvSpPr>
              <p:nvPr/>
            </p:nvSpPr>
            <p:spPr bwMode="gray">
              <a:xfrm>
                <a:off x="866" y="1920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63529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407" name="Oval 23"/>
              <p:cNvSpPr/>
              <p:nvPr/>
            </p:nvSpPr>
            <p:spPr>
              <a:xfrm>
                <a:off x="859" y="1914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</a:ln>
            </p:spPr>
            <p:txBody>
              <a:bodyPr anchor="ctr" anchorCtr="0">
                <a:spAutoFit/>
              </a:bodyPr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08" name="Oval 24"/>
              <p:cNvSpPr/>
              <p:nvPr/>
            </p:nvSpPr>
            <p:spPr>
              <a:xfrm>
                <a:off x="864" y="1919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09" name="Oval 25"/>
              <p:cNvSpPr/>
              <p:nvPr/>
            </p:nvSpPr>
            <p:spPr>
              <a:xfrm>
                <a:off x="868" y="1921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10" name="Oval 26"/>
              <p:cNvSpPr/>
              <p:nvPr/>
            </p:nvSpPr>
            <p:spPr>
              <a:xfrm>
                <a:off x="871" y="1923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11" name="Oval 27"/>
              <p:cNvSpPr/>
              <p:nvPr/>
            </p:nvSpPr>
            <p:spPr>
              <a:xfrm>
                <a:off x="886" y="1931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 anchorCtr="0"/>
              <a:lstStyle>
                <a:lvl1pPr marL="2857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0" fontAlgn="base" hangingPunct="0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>
                    <a:solidFill>
                      <a:srgbClr val="0F496F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d-ID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401" name="Text Box 29"/>
            <p:cNvSpPr txBox="1"/>
            <p:nvPr/>
          </p:nvSpPr>
          <p:spPr>
            <a:xfrm>
              <a:off x="1728" y="3037"/>
              <a:ext cx="273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id-ID" altLang="en-US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02" name="Text Box 30"/>
            <p:cNvSpPr txBox="1"/>
            <p:nvPr/>
          </p:nvSpPr>
          <p:spPr>
            <a:xfrm>
              <a:off x="1362" y="3058"/>
              <a:ext cx="224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857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0" fontAlgn="base" hangingPunct="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>
                  <a:solidFill>
                    <a:srgbClr val="0F496F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395" name="Text Box 33"/>
          <p:cNvSpPr txBox="1"/>
          <p:nvPr/>
        </p:nvSpPr>
        <p:spPr>
          <a:xfrm>
            <a:off x="3429000" y="5543550"/>
            <a:ext cx="5562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rgbClr val="0F496F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Telah menjadi </a:t>
            </a:r>
            <a:r>
              <a:rPr lang="en-US" altLang="en-US" b="1" dirty="0">
                <a:solidFill>
                  <a:srgbClr val="FFFF00"/>
                </a:solidFill>
                <a:latin typeface="Verdana" panose="020B0604030504040204" pitchFamily="34" charset="0"/>
              </a:rPr>
              <a:t>komitmen global</a:t>
            </a:r>
            <a:endParaRPr lang="en-US" altLang="en-US" b="1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4108" name="Rectangle 97"/>
          <p:cNvSpPr>
            <a:spLocks noChangeArrowheads="1"/>
          </p:cNvSpPr>
          <p:nvPr/>
        </p:nvSpPr>
        <p:spPr bwMode="auto">
          <a:xfrm>
            <a:off x="3360738" y="1368425"/>
            <a:ext cx="58420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419100" marR="0" lvl="0" indent="-382905" algn="just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haroni" pitchFamily="2" charset="-79"/>
              </a:rPr>
              <a:t>Mengapa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haroni" pitchFamily="2" charset="-79"/>
              </a:rPr>
              <a:t> K3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haroni" pitchFamily="2" charset="-79"/>
              </a:rPr>
              <a:t>Penting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haroni" pitchFamily="2" charset="-79"/>
              </a:rPr>
              <a:t> 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Aharoni" pitchFamily="2" charset="-79"/>
            </a:endParaRPr>
          </a:p>
        </p:txBody>
      </p:sp>
      <p:pic>
        <p:nvPicPr>
          <p:cNvPr id="16397" name="Picture 85" descr="http://citraindonesia.com/wp-content/uploads/2015/04/tenaga-kerja-indonesia.jpg"/>
          <p:cNvPicPr>
            <a:picLocks noChangeAspect="1"/>
          </p:cNvPicPr>
          <p:nvPr/>
        </p:nvPicPr>
        <p:blipFill>
          <a:blip r:embed="rId1">
            <a:lum contrast="-30000"/>
          </a:blip>
          <a:stretch>
            <a:fillRect/>
          </a:stretch>
        </p:blipFill>
        <p:spPr>
          <a:xfrm>
            <a:off x="0" y="3276600"/>
            <a:ext cx="2438400" cy="198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8" name="Picture 87" descr="https://encrypted-tbn1.gstatic.com/images?q=tbn:ANd9GcT6YH1ftfgaIGu5TUFfjQtkExZ-U6M2Bf5BYq2dHAuGB8nsh_q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800"/>
            <a:ext cx="24384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9" name="Picture 89" descr="http://vovworld.vn/Uploaded/anhdung/2013_09_10/lao%20do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775"/>
            <a:ext cx="2438400" cy="1647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5" descr="http://images.all-free-download.com/images/graphiclarge/abstract_background_template_for_style_design_26760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00"/>
            <a:ext cx="9151938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Oval 4"/>
          <p:cNvSpPr>
            <a:spLocks noChangeArrowheads="1"/>
          </p:cNvSpPr>
          <p:nvPr/>
        </p:nvSpPr>
        <p:spPr bwMode="auto">
          <a:xfrm>
            <a:off x="3048000" y="2743200"/>
            <a:ext cx="2971800" cy="2362200"/>
          </a:xfrm>
          <a:prstGeom prst="ellipse">
            <a:avLst/>
          </a:prstGeom>
          <a:solidFill>
            <a:srgbClr val="99FF99"/>
          </a:solidFill>
          <a:ln w="38100">
            <a:solidFill>
              <a:srgbClr val="000099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TEMPAT KERJA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581400" y="2403475"/>
            <a:ext cx="1387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3962400" y="243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3962400" y="2514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3581400" y="2133600"/>
            <a:ext cx="1828800" cy="762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SDM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0" name="Oval 9"/>
          <p:cNvSpPr>
            <a:spLocks noChangeArrowheads="1"/>
          </p:cNvSpPr>
          <p:nvPr/>
        </p:nvSpPr>
        <p:spPr bwMode="auto">
          <a:xfrm>
            <a:off x="1905000" y="2590800"/>
            <a:ext cx="1752600" cy="838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BAHAN</a:t>
            </a: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1600200" y="3505200"/>
            <a:ext cx="1752600" cy="838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PERALATAN</a:t>
            </a: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2" name="Oval 11"/>
          <p:cNvSpPr>
            <a:spLocks noChangeArrowheads="1"/>
          </p:cNvSpPr>
          <p:nvPr/>
        </p:nvSpPr>
        <p:spPr bwMode="auto">
          <a:xfrm>
            <a:off x="1828800" y="4419600"/>
            <a:ext cx="2133600" cy="762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PROSES PRODUKSI</a:t>
            </a: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3505200" y="4953000"/>
            <a:ext cx="2438400" cy="838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CARA KERJA</a:t>
            </a:r>
            <a:endParaRPr kumimoji="0" 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4" name="Oval 13"/>
          <p:cNvSpPr>
            <a:spLocks noChangeArrowheads="1"/>
          </p:cNvSpPr>
          <p:nvPr/>
        </p:nvSpPr>
        <p:spPr bwMode="auto">
          <a:xfrm>
            <a:off x="5105400" y="4114800"/>
            <a:ext cx="2286000" cy="914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SIFAT PEKERJAAN</a:t>
            </a:r>
            <a:endParaRPr kumimoji="0" 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5" name="Oval 14"/>
          <p:cNvSpPr>
            <a:spLocks noChangeArrowheads="1"/>
          </p:cNvSpPr>
          <p:nvPr/>
        </p:nvSpPr>
        <p:spPr bwMode="auto">
          <a:xfrm>
            <a:off x="5029200" y="2606675"/>
            <a:ext cx="2362200" cy="914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bg2">
                <a:lumMod val="75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LINGKUNGAN KERJA</a:t>
            </a:r>
            <a:endParaRPr kumimoji="0" 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6" name="Rectangle 15"/>
          <p:cNvSpPr>
            <a:spLocks noChangeArrowheads="1"/>
          </p:cNvSpPr>
          <p:nvPr/>
        </p:nvSpPr>
        <p:spPr bwMode="auto">
          <a:xfrm>
            <a:off x="152400" y="3581400"/>
            <a:ext cx="11430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FAKTOR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PENYEBAB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7" name="Rectangle 16"/>
          <p:cNvSpPr>
            <a:spLocks noChangeArrowheads="1"/>
          </p:cNvSpPr>
          <p:nvPr/>
        </p:nvSpPr>
        <p:spPr bwMode="auto">
          <a:xfrm>
            <a:off x="7086600" y="3429000"/>
            <a:ext cx="914400" cy="6858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AMAN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SEHAT</a:t>
            </a: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8" name="Text Box 17"/>
          <p:cNvSpPr txBox="1">
            <a:spLocks noChangeArrowheads="1"/>
          </p:cNvSpPr>
          <p:nvPr/>
        </p:nvSpPr>
        <p:spPr bwMode="auto">
          <a:xfrm>
            <a:off x="5867400" y="3657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49" name="Text Box 18"/>
          <p:cNvSpPr txBox="1">
            <a:spLocks noChangeArrowheads="1"/>
          </p:cNvSpPr>
          <p:nvPr/>
        </p:nvSpPr>
        <p:spPr bwMode="auto">
          <a:xfrm>
            <a:off x="3352800" y="59436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ANALISIS</a:t>
            </a: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1" name="Line 20"/>
          <p:cNvSpPr>
            <a:spLocks noChangeShapeType="1"/>
          </p:cNvSpPr>
          <p:nvPr/>
        </p:nvSpPr>
        <p:spPr bwMode="auto">
          <a:xfrm flipH="1">
            <a:off x="762000" y="6172200"/>
            <a:ext cx="3124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2" name="Line 21"/>
          <p:cNvSpPr>
            <a:spLocks noChangeShapeType="1"/>
          </p:cNvSpPr>
          <p:nvPr/>
        </p:nvSpPr>
        <p:spPr bwMode="auto">
          <a:xfrm flipV="1">
            <a:off x="762000" y="4267200"/>
            <a:ext cx="0" cy="1905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4763" y="1811338"/>
            <a:ext cx="1584325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MANAJEMEN</a:t>
            </a:r>
            <a:endParaRPr kumimoji="0" 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4" name="Line 23"/>
          <p:cNvSpPr>
            <a:spLocks noChangeShapeType="1"/>
          </p:cNvSpPr>
          <p:nvPr/>
        </p:nvSpPr>
        <p:spPr bwMode="auto">
          <a:xfrm flipH="1" flipV="1">
            <a:off x="762000" y="2819400"/>
            <a:ext cx="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5" name="Line 24"/>
          <p:cNvSpPr>
            <a:spLocks noChangeShapeType="1"/>
          </p:cNvSpPr>
          <p:nvPr/>
        </p:nvSpPr>
        <p:spPr bwMode="auto">
          <a:xfrm flipV="1">
            <a:off x="1371600" y="2286000"/>
            <a:ext cx="2362200" cy="1524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6" name="Line 25"/>
          <p:cNvSpPr>
            <a:spLocks noChangeShapeType="1"/>
          </p:cNvSpPr>
          <p:nvPr/>
        </p:nvSpPr>
        <p:spPr bwMode="auto">
          <a:xfrm>
            <a:off x="1371600" y="2514600"/>
            <a:ext cx="533400" cy="4572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7" name="Line 26"/>
          <p:cNvSpPr>
            <a:spLocks noChangeShapeType="1"/>
          </p:cNvSpPr>
          <p:nvPr/>
        </p:nvSpPr>
        <p:spPr bwMode="auto">
          <a:xfrm>
            <a:off x="1295400" y="2438400"/>
            <a:ext cx="381000" cy="13716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8" name="Line 27"/>
          <p:cNvSpPr>
            <a:spLocks noChangeShapeType="1"/>
          </p:cNvSpPr>
          <p:nvPr/>
        </p:nvSpPr>
        <p:spPr bwMode="auto">
          <a:xfrm>
            <a:off x="1295400" y="2438400"/>
            <a:ext cx="3657600" cy="6096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59" name="Line 28"/>
          <p:cNvSpPr>
            <a:spLocks noChangeShapeType="1"/>
          </p:cNvSpPr>
          <p:nvPr/>
        </p:nvSpPr>
        <p:spPr bwMode="auto">
          <a:xfrm>
            <a:off x="1295400" y="2514600"/>
            <a:ext cx="1143000" cy="20574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0" name="Oval 29"/>
          <p:cNvSpPr>
            <a:spLocks noChangeArrowheads="1"/>
          </p:cNvSpPr>
          <p:nvPr/>
        </p:nvSpPr>
        <p:spPr bwMode="auto">
          <a:xfrm>
            <a:off x="8077200" y="3124200"/>
            <a:ext cx="1135063" cy="1219200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Prod</a:t>
            </a: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uk</a:t>
            </a:r>
            <a:endPara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tivitas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1" name="AutoShape 30"/>
          <p:cNvSpPr>
            <a:spLocks noChangeArrowheads="1"/>
          </p:cNvSpPr>
          <p:nvPr/>
        </p:nvSpPr>
        <p:spPr bwMode="auto">
          <a:xfrm rot="16224545">
            <a:off x="8310563" y="2438400"/>
            <a:ext cx="533400" cy="7620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CC"/>
          </a:solidFill>
          <a:ln w="9525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2" name="Text Box 31"/>
          <p:cNvSpPr txBox="1">
            <a:spLocks noChangeArrowheads="1"/>
          </p:cNvSpPr>
          <p:nvPr/>
        </p:nvSpPr>
        <p:spPr bwMode="auto">
          <a:xfrm>
            <a:off x="6629400" y="5181600"/>
            <a:ext cx="1981200" cy="406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>
                <a:solidFill>
                  <a:srgbClr val="0F496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>
                <a:solidFill>
                  <a:srgbClr val="0F496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>
                <a:solidFill>
                  <a:srgbClr val="0F496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>
                <a:solidFill>
                  <a:srgbClr val="0F496F"/>
                </a:solidFill>
                <a:latin typeface="Century Gothic" panose="020B0502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KECELAKAAN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4" name="Line 33"/>
          <p:cNvSpPr>
            <a:spLocks noChangeShapeType="1"/>
          </p:cNvSpPr>
          <p:nvPr/>
        </p:nvSpPr>
        <p:spPr bwMode="auto">
          <a:xfrm>
            <a:off x="7620000" y="4114800"/>
            <a:ext cx="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5" name="Line 34"/>
          <p:cNvSpPr>
            <a:spLocks noChangeShapeType="1"/>
          </p:cNvSpPr>
          <p:nvPr/>
        </p:nvSpPr>
        <p:spPr bwMode="auto">
          <a:xfrm flipV="1">
            <a:off x="1295400" y="3200400"/>
            <a:ext cx="3810000" cy="685800"/>
          </a:xfrm>
          <a:prstGeom prst="line">
            <a:avLst/>
          </a:prstGeom>
          <a:noFill/>
          <a:ln w="19050">
            <a:solidFill>
              <a:srgbClr val="0000FF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6" name="Line 35"/>
          <p:cNvSpPr>
            <a:spLocks noChangeShapeType="1"/>
          </p:cNvSpPr>
          <p:nvPr/>
        </p:nvSpPr>
        <p:spPr bwMode="auto">
          <a:xfrm>
            <a:off x="1371600" y="3886200"/>
            <a:ext cx="3810000" cy="609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7" name="Line 36"/>
          <p:cNvSpPr>
            <a:spLocks noChangeShapeType="1"/>
          </p:cNvSpPr>
          <p:nvPr/>
        </p:nvSpPr>
        <p:spPr bwMode="auto">
          <a:xfrm flipV="1">
            <a:off x="1295400" y="2438400"/>
            <a:ext cx="2362200" cy="1447800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8" name="Line 37"/>
          <p:cNvSpPr>
            <a:spLocks noChangeShapeType="1"/>
          </p:cNvSpPr>
          <p:nvPr/>
        </p:nvSpPr>
        <p:spPr bwMode="auto">
          <a:xfrm flipV="1">
            <a:off x="1295400" y="3048000"/>
            <a:ext cx="762000" cy="8382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69" name="Line 38"/>
          <p:cNvSpPr>
            <a:spLocks noChangeShapeType="1"/>
          </p:cNvSpPr>
          <p:nvPr/>
        </p:nvSpPr>
        <p:spPr bwMode="auto">
          <a:xfrm>
            <a:off x="1295400" y="3886200"/>
            <a:ext cx="3200400" cy="10668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70" name="Line 39"/>
          <p:cNvSpPr>
            <a:spLocks noChangeShapeType="1"/>
          </p:cNvSpPr>
          <p:nvPr/>
        </p:nvSpPr>
        <p:spPr bwMode="auto">
          <a:xfrm>
            <a:off x="1295400" y="3886200"/>
            <a:ext cx="914400" cy="6858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471" name="AutoShape 40"/>
          <p:cNvSpPr>
            <a:spLocks noChangeArrowheads="1"/>
          </p:cNvSpPr>
          <p:nvPr/>
        </p:nvSpPr>
        <p:spPr bwMode="auto">
          <a:xfrm>
            <a:off x="6096000" y="3505200"/>
            <a:ext cx="838200" cy="6096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99CC"/>
          </a:solidFill>
          <a:ln w="9525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/>
          <a:p>
            <a:pPr marL="484505" marR="0" algn="ctr" defTabSz="914400" eaLnBrk="1" fontAlgn="auto" hangingPunct="1"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1" kern="1200" cap="none" spc="0" normalizeH="0" baseline="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haroni" pitchFamily="2" charset="-79"/>
              </a:rPr>
              <a:t>PERATURAN PELAKSANAAN UU No. 1 TAHUN 1970</a:t>
            </a:r>
            <a:endParaRPr kumimoji="0" lang="en-US" sz="3600" b="1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latin typeface="Impact" panose="020B0806030902050204" pitchFamily="34" charset="0"/>
              <a:ea typeface="+mj-ea"/>
              <a:cs typeface="Aharoni" pitchFamily="2" charset="-79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86400" y="5608638"/>
            <a:ext cx="2133600" cy="587375"/>
            <a:chOff x="5486400" y="5608320"/>
            <a:chExt cx="2133600" cy="587464"/>
          </a:xfrm>
        </p:grpSpPr>
        <p:sp>
          <p:nvSpPr>
            <p:cNvPr id="18450" name="Line 19"/>
            <p:cNvSpPr>
              <a:spLocks noChangeShapeType="1"/>
            </p:cNvSpPr>
            <p:nvPr/>
          </p:nvSpPr>
          <p:spPr bwMode="auto">
            <a:xfrm flipH="1">
              <a:off x="5486400" y="6171967"/>
              <a:ext cx="21336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1" name="Line 33"/>
            <p:cNvSpPr>
              <a:spLocks noChangeShapeType="1"/>
            </p:cNvSpPr>
            <p:nvPr/>
          </p:nvSpPr>
          <p:spPr bwMode="auto">
            <a:xfrm flipH="1">
              <a:off x="7616825" y="5608320"/>
              <a:ext cx="3175" cy="5874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6475413" cy="609600"/>
          </a:xfrm>
          <a:solidFill>
            <a:schemeClr val="bg1"/>
          </a:solidFill>
          <a:effectLst>
            <a:outerShdw dist="107763" dir="8100000" algn="ctr" rotWithShape="0">
              <a:schemeClr val="bg2"/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1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Dif.&amp; </a:t>
            </a:r>
            <a:r>
              <a:rPr kumimoji="0" lang="en-US" sz="3200" b="1" i="1" u="none" strike="noStrike" kern="1200" cap="all" spc="0" normalizeH="0" baseline="0" noProof="0" dirty="0" err="1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Tuj</a:t>
            </a:r>
            <a:r>
              <a:rPr kumimoji="0" lang="en-US" sz="3200" b="1" i="1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. K3</a:t>
            </a:r>
            <a:endParaRPr kumimoji="0" lang="en-US" sz="3200" b="1" i="1" u="none" strike="noStrike" kern="1200" cap="all" spc="0" normalizeH="0" baseline="0" noProof="0" dirty="0" smtClean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071688" y="4311650"/>
            <a:ext cx="6096000" cy="2357438"/>
          </a:xfrm>
        </p:spPr>
        <p:txBody>
          <a:bodyPr vert="horz" wrap="square" lIns="91440" tIns="45720" rIns="91440" bIns="45720" numCol="1" rtlCol="0" anchor="ctr" anchorCtr="0" compatLnSpc="1">
            <a:normAutofit fontScale="85000" lnSpcReduction="20000"/>
          </a:bodyPr>
          <a:lstStyle/>
          <a:p>
            <a:pPr marL="457200" marR="0" lvl="4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8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Ke-Ilmuan</a:t>
            </a:r>
            <a:r>
              <a:rPr kumimoji="0" lang="en-US" sz="28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: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Suatu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ilmu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pengetahuan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dan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penerapannya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dalam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upaya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mencegah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terjadinya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kec</a:t>
            </a: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 </a:t>
            </a:r>
            <a:r>
              <a:rPr kumimoji="0" lang="en-US" sz="20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kerja</a:t>
            </a: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kebakaran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peledakan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, PAK &amp;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pencemaran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lingk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kerja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.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    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(ACCIDENT PREVENTION)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endParaRPr kumimoji="0" lang="en-US" sz="2000" b="1" i="1" u="sng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grpSp>
        <p:nvGrpSpPr>
          <p:cNvPr id="20484" name="Group 8"/>
          <p:cNvGrpSpPr/>
          <p:nvPr/>
        </p:nvGrpSpPr>
        <p:grpSpPr>
          <a:xfrm>
            <a:off x="32385" y="1075690"/>
            <a:ext cx="2895600" cy="4278313"/>
            <a:chOff x="0" y="672"/>
            <a:chExt cx="1824" cy="2695"/>
          </a:xfrm>
        </p:grpSpPr>
        <p:grpSp>
          <p:nvGrpSpPr>
            <p:cNvPr id="20487" name="Group 9"/>
            <p:cNvGrpSpPr/>
            <p:nvPr/>
          </p:nvGrpSpPr>
          <p:grpSpPr>
            <a:xfrm>
              <a:off x="81" y="768"/>
              <a:ext cx="1552" cy="2519"/>
              <a:chOff x="738" y="884"/>
              <a:chExt cx="1552" cy="2519"/>
            </a:xfrm>
          </p:grpSpPr>
          <p:sp>
            <p:nvSpPr>
              <p:cNvPr id="20500" name="Freeform 10"/>
              <p:cNvSpPr/>
              <p:nvPr/>
            </p:nvSpPr>
            <p:spPr>
              <a:xfrm>
                <a:off x="1313" y="2968"/>
                <a:ext cx="330" cy="435"/>
              </a:xfrm>
              <a:custGeom>
                <a:avLst/>
                <a:gdLst>
                  <a:gd name="txL" fmla="*/ 0 w 330"/>
                  <a:gd name="txT" fmla="*/ 0 h 435"/>
                  <a:gd name="txR" fmla="*/ 330 w 330"/>
                  <a:gd name="txB" fmla="*/ 435 h 435"/>
                </a:gdLst>
                <a:ahLst/>
                <a:cxnLst>
                  <a:cxn ang="0">
                    <a:pos x="125" y="32"/>
                  </a:cxn>
                  <a:cxn ang="0">
                    <a:pos x="118" y="105"/>
                  </a:cxn>
                  <a:cxn ang="0">
                    <a:pos x="107" y="156"/>
                  </a:cxn>
                  <a:cxn ang="0">
                    <a:pos x="65" y="218"/>
                  </a:cxn>
                  <a:cxn ang="0">
                    <a:pos x="36" y="258"/>
                  </a:cxn>
                  <a:cxn ang="0">
                    <a:pos x="11" y="309"/>
                  </a:cxn>
                  <a:cxn ang="0">
                    <a:pos x="0" y="345"/>
                  </a:cxn>
                  <a:cxn ang="0">
                    <a:pos x="0" y="374"/>
                  </a:cxn>
                  <a:cxn ang="0">
                    <a:pos x="42" y="401"/>
                  </a:cxn>
                  <a:cxn ang="0">
                    <a:pos x="78" y="407"/>
                  </a:cxn>
                  <a:cxn ang="0">
                    <a:pos x="94" y="420"/>
                  </a:cxn>
                  <a:cxn ang="0">
                    <a:pos x="118" y="435"/>
                  </a:cxn>
                  <a:cxn ang="0">
                    <a:pos x="149" y="435"/>
                  </a:cxn>
                  <a:cxn ang="0">
                    <a:pos x="185" y="417"/>
                  </a:cxn>
                  <a:cxn ang="0">
                    <a:pos x="190" y="393"/>
                  </a:cxn>
                  <a:cxn ang="0">
                    <a:pos x="210" y="367"/>
                  </a:cxn>
                  <a:cxn ang="0">
                    <a:pos x="230" y="334"/>
                  </a:cxn>
                  <a:cxn ang="0">
                    <a:pos x="247" y="287"/>
                  </a:cxn>
                  <a:cxn ang="0">
                    <a:pos x="259" y="240"/>
                  </a:cxn>
                  <a:cxn ang="0">
                    <a:pos x="283" y="218"/>
                  </a:cxn>
                  <a:cxn ang="0">
                    <a:pos x="306" y="204"/>
                  </a:cxn>
                  <a:cxn ang="0">
                    <a:pos x="330" y="182"/>
                  </a:cxn>
                  <a:cxn ang="0">
                    <a:pos x="330" y="137"/>
                  </a:cxn>
                  <a:cxn ang="0">
                    <a:pos x="306" y="105"/>
                  </a:cxn>
                  <a:cxn ang="0">
                    <a:pos x="283" y="64"/>
                  </a:cxn>
                  <a:cxn ang="0">
                    <a:pos x="272" y="0"/>
                  </a:cxn>
                  <a:cxn ang="0">
                    <a:pos x="125" y="32"/>
                  </a:cxn>
                </a:cxnLst>
                <a:rect l="txL" t="txT" r="txR" b="txB"/>
                <a:pathLst>
                  <a:path w="330" h="435">
                    <a:moveTo>
                      <a:pt x="125" y="32"/>
                    </a:moveTo>
                    <a:lnTo>
                      <a:pt x="118" y="105"/>
                    </a:lnTo>
                    <a:lnTo>
                      <a:pt x="107" y="156"/>
                    </a:lnTo>
                    <a:lnTo>
                      <a:pt x="65" y="218"/>
                    </a:lnTo>
                    <a:lnTo>
                      <a:pt x="36" y="258"/>
                    </a:lnTo>
                    <a:lnTo>
                      <a:pt x="11" y="309"/>
                    </a:lnTo>
                    <a:lnTo>
                      <a:pt x="0" y="345"/>
                    </a:lnTo>
                    <a:lnTo>
                      <a:pt x="0" y="374"/>
                    </a:lnTo>
                    <a:lnTo>
                      <a:pt x="42" y="401"/>
                    </a:lnTo>
                    <a:lnTo>
                      <a:pt x="78" y="407"/>
                    </a:lnTo>
                    <a:lnTo>
                      <a:pt x="94" y="420"/>
                    </a:lnTo>
                    <a:lnTo>
                      <a:pt x="118" y="435"/>
                    </a:lnTo>
                    <a:lnTo>
                      <a:pt x="149" y="435"/>
                    </a:lnTo>
                    <a:lnTo>
                      <a:pt x="185" y="417"/>
                    </a:lnTo>
                    <a:lnTo>
                      <a:pt x="190" y="393"/>
                    </a:lnTo>
                    <a:lnTo>
                      <a:pt x="210" y="367"/>
                    </a:lnTo>
                    <a:lnTo>
                      <a:pt x="230" y="334"/>
                    </a:lnTo>
                    <a:lnTo>
                      <a:pt x="247" y="287"/>
                    </a:lnTo>
                    <a:lnTo>
                      <a:pt x="259" y="240"/>
                    </a:lnTo>
                    <a:lnTo>
                      <a:pt x="283" y="218"/>
                    </a:lnTo>
                    <a:lnTo>
                      <a:pt x="306" y="204"/>
                    </a:lnTo>
                    <a:lnTo>
                      <a:pt x="330" y="182"/>
                    </a:lnTo>
                    <a:lnTo>
                      <a:pt x="330" y="137"/>
                    </a:lnTo>
                    <a:lnTo>
                      <a:pt x="306" y="105"/>
                    </a:lnTo>
                    <a:lnTo>
                      <a:pt x="283" y="64"/>
                    </a:lnTo>
                    <a:lnTo>
                      <a:pt x="272" y="0"/>
                    </a:lnTo>
                    <a:lnTo>
                      <a:pt x="125" y="32"/>
                    </a:lnTo>
                    <a:close/>
                  </a:path>
                </a:pathLst>
              </a:custGeom>
              <a:solidFill>
                <a:srgbClr val="80400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1" name="Freeform 11"/>
              <p:cNvSpPr/>
              <p:nvPr/>
            </p:nvSpPr>
            <p:spPr>
              <a:xfrm>
                <a:off x="1788" y="2957"/>
                <a:ext cx="328" cy="436"/>
              </a:xfrm>
              <a:custGeom>
                <a:avLst/>
                <a:gdLst>
                  <a:gd name="txL" fmla="*/ 0 w 328"/>
                  <a:gd name="txT" fmla="*/ 0 h 436"/>
                  <a:gd name="txR" fmla="*/ 328 w 328"/>
                  <a:gd name="txB" fmla="*/ 436 h 436"/>
                </a:gdLst>
                <a:ahLst/>
                <a:cxnLst>
                  <a:cxn ang="0">
                    <a:pos x="205" y="33"/>
                  </a:cxn>
                  <a:cxn ang="0">
                    <a:pos x="210" y="105"/>
                  </a:cxn>
                  <a:cxn ang="0">
                    <a:pos x="223" y="156"/>
                  </a:cxn>
                  <a:cxn ang="0">
                    <a:pos x="263" y="218"/>
                  </a:cxn>
                  <a:cxn ang="0">
                    <a:pos x="292" y="258"/>
                  </a:cxn>
                  <a:cxn ang="0">
                    <a:pos x="316" y="309"/>
                  </a:cxn>
                  <a:cxn ang="0">
                    <a:pos x="328" y="345"/>
                  </a:cxn>
                  <a:cxn ang="0">
                    <a:pos x="328" y="375"/>
                  </a:cxn>
                  <a:cxn ang="0">
                    <a:pos x="287" y="401"/>
                  </a:cxn>
                  <a:cxn ang="0">
                    <a:pos x="252" y="407"/>
                  </a:cxn>
                  <a:cxn ang="0">
                    <a:pos x="234" y="420"/>
                  </a:cxn>
                  <a:cxn ang="0">
                    <a:pos x="210" y="436"/>
                  </a:cxn>
                  <a:cxn ang="0">
                    <a:pos x="181" y="436"/>
                  </a:cxn>
                  <a:cxn ang="0">
                    <a:pos x="145" y="418"/>
                  </a:cxn>
                  <a:cxn ang="0">
                    <a:pos x="140" y="393"/>
                  </a:cxn>
                  <a:cxn ang="0">
                    <a:pos x="120" y="367"/>
                  </a:cxn>
                  <a:cxn ang="0">
                    <a:pos x="102" y="334"/>
                  </a:cxn>
                  <a:cxn ang="0">
                    <a:pos x="84" y="288"/>
                  </a:cxn>
                  <a:cxn ang="0">
                    <a:pos x="73" y="240"/>
                  </a:cxn>
                  <a:cxn ang="0">
                    <a:pos x="49" y="218"/>
                  </a:cxn>
                  <a:cxn ang="0">
                    <a:pos x="24" y="204"/>
                  </a:cxn>
                  <a:cxn ang="0">
                    <a:pos x="0" y="182"/>
                  </a:cxn>
                  <a:cxn ang="0">
                    <a:pos x="0" y="137"/>
                  </a:cxn>
                  <a:cxn ang="0">
                    <a:pos x="24" y="105"/>
                  </a:cxn>
                  <a:cxn ang="0">
                    <a:pos x="49" y="65"/>
                  </a:cxn>
                  <a:cxn ang="0">
                    <a:pos x="60" y="0"/>
                  </a:cxn>
                  <a:cxn ang="0">
                    <a:pos x="205" y="33"/>
                  </a:cxn>
                </a:cxnLst>
                <a:rect l="txL" t="txT" r="txR" b="txB"/>
                <a:pathLst>
                  <a:path w="328" h="436">
                    <a:moveTo>
                      <a:pt x="205" y="33"/>
                    </a:moveTo>
                    <a:lnTo>
                      <a:pt x="210" y="105"/>
                    </a:lnTo>
                    <a:lnTo>
                      <a:pt x="223" y="156"/>
                    </a:lnTo>
                    <a:lnTo>
                      <a:pt x="263" y="218"/>
                    </a:lnTo>
                    <a:lnTo>
                      <a:pt x="292" y="258"/>
                    </a:lnTo>
                    <a:lnTo>
                      <a:pt x="316" y="309"/>
                    </a:lnTo>
                    <a:lnTo>
                      <a:pt x="328" y="345"/>
                    </a:lnTo>
                    <a:lnTo>
                      <a:pt x="328" y="375"/>
                    </a:lnTo>
                    <a:lnTo>
                      <a:pt x="287" y="401"/>
                    </a:lnTo>
                    <a:lnTo>
                      <a:pt x="252" y="407"/>
                    </a:lnTo>
                    <a:lnTo>
                      <a:pt x="234" y="420"/>
                    </a:lnTo>
                    <a:lnTo>
                      <a:pt x="210" y="436"/>
                    </a:lnTo>
                    <a:lnTo>
                      <a:pt x="181" y="436"/>
                    </a:lnTo>
                    <a:lnTo>
                      <a:pt x="145" y="418"/>
                    </a:lnTo>
                    <a:lnTo>
                      <a:pt x="140" y="393"/>
                    </a:lnTo>
                    <a:lnTo>
                      <a:pt x="120" y="367"/>
                    </a:lnTo>
                    <a:lnTo>
                      <a:pt x="102" y="334"/>
                    </a:lnTo>
                    <a:lnTo>
                      <a:pt x="84" y="288"/>
                    </a:lnTo>
                    <a:lnTo>
                      <a:pt x="73" y="240"/>
                    </a:lnTo>
                    <a:lnTo>
                      <a:pt x="49" y="218"/>
                    </a:lnTo>
                    <a:lnTo>
                      <a:pt x="24" y="204"/>
                    </a:lnTo>
                    <a:lnTo>
                      <a:pt x="0" y="182"/>
                    </a:lnTo>
                    <a:lnTo>
                      <a:pt x="0" y="137"/>
                    </a:lnTo>
                    <a:lnTo>
                      <a:pt x="24" y="105"/>
                    </a:lnTo>
                    <a:lnTo>
                      <a:pt x="49" y="65"/>
                    </a:lnTo>
                    <a:lnTo>
                      <a:pt x="60" y="0"/>
                    </a:lnTo>
                    <a:lnTo>
                      <a:pt x="205" y="33"/>
                    </a:lnTo>
                    <a:close/>
                  </a:path>
                </a:pathLst>
              </a:custGeom>
              <a:solidFill>
                <a:srgbClr val="80400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2" name="Freeform 12"/>
              <p:cNvSpPr/>
              <p:nvPr/>
            </p:nvSpPr>
            <p:spPr>
              <a:xfrm>
                <a:off x="1366" y="1798"/>
                <a:ext cx="692" cy="1242"/>
              </a:xfrm>
              <a:custGeom>
                <a:avLst/>
                <a:gdLst>
                  <a:gd name="txL" fmla="*/ 0 w 692"/>
                  <a:gd name="txT" fmla="*/ 0 h 1242"/>
                  <a:gd name="txR" fmla="*/ 692 w 692"/>
                  <a:gd name="txB" fmla="*/ 1242 h 1242"/>
                </a:gdLst>
                <a:ahLst/>
                <a:cxnLst>
                  <a:cxn ang="0">
                    <a:pos x="12" y="40"/>
                  </a:cxn>
                  <a:cxn ang="0">
                    <a:pos x="132" y="18"/>
                  </a:cxn>
                  <a:cxn ang="0">
                    <a:pos x="243" y="7"/>
                  </a:cxn>
                  <a:cxn ang="0">
                    <a:pos x="326" y="0"/>
                  </a:cxn>
                  <a:cxn ang="0">
                    <a:pos x="442" y="7"/>
                  </a:cxn>
                  <a:cxn ang="0">
                    <a:pos x="564" y="29"/>
                  </a:cxn>
                  <a:cxn ang="0">
                    <a:pos x="665" y="55"/>
                  </a:cxn>
                  <a:cxn ang="0">
                    <a:pos x="676" y="295"/>
                  </a:cxn>
                  <a:cxn ang="0">
                    <a:pos x="681" y="435"/>
                  </a:cxn>
                  <a:cxn ang="0">
                    <a:pos x="671" y="577"/>
                  </a:cxn>
                  <a:cxn ang="0">
                    <a:pos x="658" y="642"/>
                  </a:cxn>
                  <a:cxn ang="0">
                    <a:pos x="681" y="672"/>
                  </a:cxn>
                  <a:cxn ang="0">
                    <a:pos x="692" y="700"/>
                  </a:cxn>
                  <a:cxn ang="0">
                    <a:pos x="681" y="734"/>
                  </a:cxn>
                  <a:cxn ang="0">
                    <a:pos x="671" y="826"/>
                  </a:cxn>
                  <a:cxn ang="0">
                    <a:pos x="671" y="947"/>
                  </a:cxn>
                  <a:cxn ang="0">
                    <a:pos x="681" y="1148"/>
                  </a:cxn>
                  <a:cxn ang="0">
                    <a:pos x="681" y="1198"/>
                  </a:cxn>
                  <a:cxn ang="0">
                    <a:pos x="611" y="1224"/>
                  </a:cxn>
                  <a:cxn ang="0">
                    <a:pos x="538" y="1231"/>
                  </a:cxn>
                  <a:cxn ang="0">
                    <a:pos x="418" y="1217"/>
                  </a:cxn>
                  <a:cxn ang="0">
                    <a:pos x="391" y="896"/>
                  </a:cxn>
                  <a:cxn ang="0">
                    <a:pos x="409" y="715"/>
                  </a:cxn>
                  <a:cxn ang="0">
                    <a:pos x="368" y="667"/>
                  </a:cxn>
                  <a:cxn ang="0">
                    <a:pos x="379" y="638"/>
                  </a:cxn>
                  <a:cxn ang="0">
                    <a:pos x="331" y="427"/>
                  </a:cxn>
                  <a:cxn ang="0">
                    <a:pos x="308" y="595"/>
                  </a:cxn>
                  <a:cxn ang="0">
                    <a:pos x="301" y="672"/>
                  </a:cxn>
                  <a:cxn ang="0">
                    <a:pos x="313" y="745"/>
                  </a:cxn>
                  <a:cxn ang="0">
                    <a:pos x="313" y="842"/>
                  </a:cxn>
                  <a:cxn ang="0">
                    <a:pos x="290" y="940"/>
                  </a:cxn>
                  <a:cxn ang="0">
                    <a:pos x="284" y="1065"/>
                  </a:cxn>
                  <a:cxn ang="0">
                    <a:pos x="284" y="1189"/>
                  </a:cxn>
                  <a:cxn ang="0">
                    <a:pos x="290" y="1202"/>
                  </a:cxn>
                  <a:cxn ang="0">
                    <a:pos x="277" y="1217"/>
                  </a:cxn>
                  <a:cxn ang="0">
                    <a:pos x="224" y="1231"/>
                  </a:cxn>
                  <a:cxn ang="0">
                    <a:pos x="125" y="1242"/>
                  </a:cxn>
                  <a:cxn ang="0">
                    <a:pos x="78" y="1239"/>
                  </a:cxn>
                  <a:cxn ang="0">
                    <a:pos x="25" y="1220"/>
                  </a:cxn>
                  <a:cxn ang="0">
                    <a:pos x="25" y="893"/>
                  </a:cxn>
                  <a:cxn ang="0">
                    <a:pos x="18" y="715"/>
                  </a:cxn>
                  <a:cxn ang="0">
                    <a:pos x="12" y="657"/>
                  </a:cxn>
                  <a:cxn ang="0">
                    <a:pos x="30" y="577"/>
                  </a:cxn>
                  <a:cxn ang="0">
                    <a:pos x="0" y="449"/>
                  </a:cxn>
                  <a:cxn ang="0">
                    <a:pos x="12" y="40"/>
                  </a:cxn>
                </a:cxnLst>
                <a:rect l="txL" t="txT" r="txR" b="txB"/>
                <a:pathLst>
                  <a:path w="692" h="1242">
                    <a:moveTo>
                      <a:pt x="12" y="40"/>
                    </a:moveTo>
                    <a:lnTo>
                      <a:pt x="132" y="18"/>
                    </a:lnTo>
                    <a:lnTo>
                      <a:pt x="243" y="7"/>
                    </a:lnTo>
                    <a:lnTo>
                      <a:pt x="326" y="0"/>
                    </a:lnTo>
                    <a:lnTo>
                      <a:pt x="442" y="7"/>
                    </a:lnTo>
                    <a:lnTo>
                      <a:pt x="564" y="29"/>
                    </a:lnTo>
                    <a:lnTo>
                      <a:pt x="665" y="55"/>
                    </a:lnTo>
                    <a:lnTo>
                      <a:pt x="676" y="295"/>
                    </a:lnTo>
                    <a:lnTo>
                      <a:pt x="681" y="435"/>
                    </a:lnTo>
                    <a:lnTo>
                      <a:pt x="671" y="577"/>
                    </a:lnTo>
                    <a:lnTo>
                      <a:pt x="658" y="642"/>
                    </a:lnTo>
                    <a:lnTo>
                      <a:pt x="681" y="672"/>
                    </a:lnTo>
                    <a:lnTo>
                      <a:pt x="692" y="700"/>
                    </a:lnTo>
                    <a:lnTo>
                      <a:pt x="681" y="734"/>
                    </a:lnTo>
                    <a:lnTo>
                      <a:pt x="671" y="826"/>
                    </a:lnTo>
                    <a:lnTo>
                      <a:pt x="671" y="947"/>
                    </a:lnTo>
                    <a:lnTo>
                      <a:pt x="681" y="1148"/>
                    </a:lnTo>
                    <a:lnTo>
                      <a:pt x="681" y="1198"/>
                    </a:lnTo>
                    <a:lnTo>
                      <a:pt x="611" y="1224"/>
                    </a:lnTo>
                    <a:lnTo>
                      <a:pt x="538" y="1231"/>
                    </a:lnTo>
                    <a:lnTo>
                      <a:pt x="418" y="1217"/>
                    </a:lnTo>
                    <a:lnTo>
                      <a:pt x="391" y="896"/>
                    </a:lnTo>
                    <a:lnTo>
                      <a:pt x="409" y="715"/>
                    </a:lnTo>
                    <a:lnTo>
                      <a:pt x="368" y="667"/>
                    </a:lnTo>
                    <a:lnTo>
                      <a:pt x="379" y="638"/>
                    </a:lnTo>
                    <a:lnTo>
                      <a:pt x="331" y="427"/>
                    </a:lnTo>
                    <a:lnTo>
                      <a:pt x="308" y="595"/>
                    </a:lnTo>
                    <a:lnTo>
                      <a:pt x="301" y="672"/>
                    </a:lnTo>
                    <a:lnTo>
                      <a:pt x="313" y="745"/>
                    </a:lnTo>
                    <a:lnTo>
                      <a:pt x="313" y="842"/>
                    </a:lnTo>
                    <a:lnTo>
                      <a:pt x="290" y="940"/>
                    </a:lnTo>
                    <a:lnTo>
                      <a:pt x="284" y="1065"/>
                    </a:lnTo>
                    <a:lnTo>
                      <a:pt x="284" y="1189"/>
                    </a:lnTo>
                    <a:lnTo>
                      <a:pt x="290" y="1202"/>
                    </a:lnTo>
                    <a:lnTo>
                      <a:pt x="277" y="1217"/>
                    </a:lnTo>
                    <a:lnTo>
                      <a:pt x="224" y="1231"/>
                    </a:lnTo>
                    <a:lnTo>
                      <a:pt x="125" y="1242"/>
                    </a:lnTo>
                    <a:lnTo>
                      <a:pt x="78" y="1239"/>
                    </a:lnTo>
                    <a:lnTo>
                      <a:pt x="25" y="1220"/>
                    </a:lnTo>
                    <a:lnTo>
                      <a:pt x="25" y="893"/>
                    </a:lnTo>
                    <a:lnTo>
                      <a:pt x="18" y="715"/>
                    </a:lnTo>
                    <a:lnTo>
                      <a:pt x="12" y="657"/>
                    </a:lnTo>
                    <a:lnTo>
                      <a:pt x="30" y="577"/>
                    </a:lnTo>
                    <a:lnTo>
                      <a:pt x="0" y="449"/>
                    </a:lnTo>
                    <a:lnTo>
                      <a:pt x="12" y="40"/>
                    </a:lnTo>
                    <a:close/>
                  </a:path>
                </a:pathLst>
              </a:custGeom>
              <a:solidFill>
                <a:srgbClr val="0020A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3" name="Freeform 13"/>
              <p:cNvSpPr/>
              <p:nvPr/>
            </p:nvSpPr>
            <p:spPr>
              <a:xfrm>
                <a:off x="738" y="1988"/>
                <a:ext cx="722" cy="465"/>
              </a:xfrm>
              <a:custGeom>
                <a:avLst/>
                <a:gdLst>
                  <a:gd name="txL" fmla="*/ 0 w 722"/>
                  <a:gd name="txT" fmla="*/ 0 h 465"/>
                  <a:gd name="txR" fmla="*/ 722 w 722"/>
                  <a:gd name="txB" fmla="*/ 465 h 465"/>
                </a:gdLst>
                <a:ahLst/>
                <a:cxnLst>
                  <a:cxn ang="0">
                    <a:pos x="722" y="101"/>
                  </a:cxn>
                  <a:cxn ang="0">
                    <a:pos x="662" y="253"/>
                  </a:cxn>
                  <a:cxn ang="0">
                    <a:pos x="615" y="333"/>
                  </a:cxn>
                  <a:cxn ang="0">
                    <a:pos x="560" y="400"/>
                  </a:cxn>
                  <a:cxn ang="0">
                    <a:pos x="513" y="436"/>
                  </a:cxn>
                  <a:cxn ang="0">
                    <a:pos x="459" y="462"/>
                  </a:cxn>
                  <a:cxn ang="0">
                    <a:pos x="417" y="465"/>
                  </a:cxn>
                  <a:cxn ang="0">
                    <a:pos x="374" y="462"/>
                  </a:cxn>
                  <a:cxn ang="0">
                    <a:pos x="350" y="429"/>
                  </a:cxn>
                  <a:cxn ang="0">
                    <a:pos x="355" y="400"/>
                  </a:cxn>
                  <a:cxn ang="0">
                    <a:pos x="394" y="378"/>
                  </a:cxn>
                  <a:cxn ang="0">
                    <a:pos x="459" y="378"/>
                  </a:cxn>
                  <a:cxn ang="0">
                    <a:pos x="0" y="210"/>
                  </a:cxn>
                  <a:cxn ang="0">
                    <a:pos x="136" y="105"/>
                  </a:cxn>
                  <a:cxn ang="0">
                    <a:pos x="178" y="58"/>
                  </a:cxn>
                  <a:cxn ang="0">
                    <a:pos x="239" y="0"/>
                  </a:cxn>
                  <a:cxn ang="0">
                    <a:pos x="722" y="101"/>
                  </a:cxn>
                </a:cxnLst>
                <a:rect l="txL" t="txT" r="txR" b="txB"/>
                <a:pathLst>
                  <a:path w="722" h="465">
                    <a:moveTo>
                      <a:pt x="722" y="101"/>
                    </a:moveTo>
                    <a:lnTo>
                      <a:pt x="662" y="253"/>
                    </a:lnTo>
                    <a:lnTo>
                      <a:pt x="615" y="333"/>
                    </a:lnTo>
                    <a:lnTo>
                      <a:pt x="560" y="400"/>
                    </a:lnTo>
                    <a:lnTo>
                      <a:pt x="513" y="436"/>
                    </a:lnTo>
                    <a:lnTo>
                      <a:pt x="459" y="462"/>
                    </a:lnTo>
                    <a:lnTo>
                      <a:pt x="417" y="465"/>
                    </a:lnTo>
                    <a:lnTo>
                      <a:pt x="374" y="462"/>
                    </a:lnTo>
                    <a:lnTo>
                      <a:pt x="350" y="429"/>
                    </a:lnTo>
                    <a:lnTo>
                      <a:pt x="355" y="400"/>
                    </a:lnTo>
                    <a:lnTo>
                      <a:pt x="394" y="378"/>
                    </a:lnTo>
                    <a:lnTo>
                      <a:pt x="459" y="378"/>
                    </a:lnTo>
                    <a:lnTo>
                      <a:pt x="0" y="210"/>
                    </a:lnTo>
                    <a:lnTo>
                      <a:pt x="136" y="105"/>
                    </a:lnTo>
                    <a:lnTo>
                      <a:pt x="178" y="58"/>
                    </a:lnTo>
                    <a:lnTo>
                      <a:pt x="239" y="0"/>
                    </a:lnTo>
                    <a:lnTo>
                      <a:pt x="722" y="101"/>
                    </a:lnTo>
                    <a:close/>
                  </a:path>
                </a:pathLst>
              </a:custGeom>
              <a:solidFill>
                <a:srgbClr val="A0C0FF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4" name="Freeform 14"/>
              <p:cNvSpPr/>
              <p:nvPr/>
            </p:nvSpPr>
            <p:spPr>
              <a:xfrm>
                <a:off x="2142" y="884"/>
                <a:ext cx="145" cy="282"/>
              </a:xfrm>
              <a:custGeom>
                <a:avLst/>
                <a:gdLst>
                  <a:gd name="txL" fmla="*/ 0 w 145"/>
                  <a:gd name="txT" fmla="*/ 0 h 282"/>
                  <a:gd name="txR" fmla="*/ 145 w 145"/>
                  <a:gd name="txB" fmla="*/ 282 h 282"/>
                </a:gdLst>
                <a:ahLst/>
                <a:cxnLst>
                  <a:cxn ang="0">
                    <a:pos x="12" y="244"/>
                  </a:cxn>
                  <a:cxn ang="0">
                    <a:pos x="0" y="279"/>
                  </a:cxn>
                  <a:cxn ang="0">
                    <a:pos x="23" y="282"/>
                  </a:cxn>
                  <a:cxn ang="0">
                    <a:pos x="51" y="281"/>
                  </a:cxn>
                  <a:cxn ang="0">
                    <a:pos x="74" y="275"/>
                  </a:cxn>
                  <a:cxn ang="0">
                    <a:pos x="100" y="267"/>
                  </a:cxn>
                  <a:cxn ang="0">
                    <a:pos x="121" y="252"/>
                  </a:cxn>
                  <a:cxn ang="0">
                    <a:pos x="138" y="234"/>
                  </a:cxn>
                  <a:cxn ang="0">
                    <a:pos x="145" y="215"/>
                  </a:cxn>
                  <a:cxn ang="0">
                    <a:pos x="145" y="0"/>
                  </a:cxn>
                  <a:cxn ang="0">
                    <a:pos x="96" y="0"/>
                  </a:cxn>
                  <a:cxn ang="0">
                    <a:pos x="96" y="200"/>
                  </a:cxn>
                  <a:cxn ang="0">
                    <a:pos x="94" y="219"/>
                  </a:cxn>
                  <a:cxn ang="0">
                    <a:pos x="83" y="230"/>
                  </a:cxn>
                  <a:cxn ang="0">
                    <a:pos x="72" y="238"/>
                  </a:cxn>
                  <a:cxn ang="0">
                    <a:pos x="49" y="248"/>
                  </a:cxn>
                  <a:cxn ang="0">
                    <a:pos x="32" y="250"/>
                  </a:cxn>
                  <a:cxn ang="0">
                    <a:pos x="12" y="244"/>
                  </a:cxn>
                </a:cxnLst>
                <a:rect l="txL" t="txT" r="txR" b="txB"/>
                <a:pathLst>
                  <a:path w="145" h="282">
                    <a:moveTo>
                      <a:pt x="12" y="244"/>
                    </a:moveTo>
                    <a:lnTo>
                      <a:pt x="0" y="279"/>
                    </a:lnTo>
                    <a:lnTo>
                      <a:pt x="23" y="282"/>
                    </a:lnTo>
                    <a:lnTo>
                      <a:pt x="51" y="281"/>
                    </a:lnTo>
                    <a:lnTo>
                      <a:pt x="74" y="275"/>
                    </a:lnTo>
                    <a:lnTo>
                      <a:pt x="100" y="267"/>
                    </a:lnTo>
                    <a:lnTo>
                      <a:pt x="121" y="252"/>
                    </a:lnTo>
                    <a:lnTo>
                      <a:pt x="138" y="234"/>
                    </a:lnTo>
                    <a:lnTo>
                      <a:pt x="145" y="215"/>
                    </a:lnTo>
                    <a:lnTo>
                      <a:pt x="145" y="0"/>
                    </a:lnTo>
                    <a:lnTo>
                      <a:pt x="96" y="0"/>
                    </a:lnTo>
                    <a:lnTo>
                      <a:pt x="96" y="200"/>
                    </a:lnTo>
                    <a:lnTo>
                      <a:pt x="94" y="219"/>
                    </a:lnTo>
                    <a:lnTo>
                      <a:pt x="83" y="230"/>
                    </a:lnTo>
                    <a:lnTo>
                      <a:pt x="72" y="238"/>
                    </a:lnTo>
                    <a:lnTo>
                      <a:pt x="49" y="248"/>
                    </a:lnTo>
                    <a:lnTo>
                      <a:pt x="32" y="250"/>
                    </a:lnTo>
                    <a:lnTo>
                      <a:pt x="12" y="24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5" name="Arc 15"/>
              <p:cNvSpPr/>
              <p:nvPr/>
            </p:nvSpPr>
            <p:spPr>
              <a:xfrm>
                <a:off x="1945" y="1039"/>
                <a:ext cx="248" cy="371"/>
              </a:xfrm>
              <a:custGeom>
                <a:avLst/>
                <a:gdLst>
                  <a:gd name="txL" fmla="*/ 0 w 27975"/>
                  <a:gd name="txT" fmla="*/ 0 h 38947"/>
                  <a:gd name="txR" fmla="*/ 27975 w 27975"/>
                  <a:gd name="txB" fmla="*/ 38947 h 38947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7975" h="38947" fill="none">
                    <a:moveTo>
                      <a:pt x="0" y="962"/>
                    </a:moveTo>
                    <a:cubicBezTo>
                      <a:pt x="2064" y="324"/>
                      <a:pt x="4213" y="-1"/>
                      <a:pt x="6375" y="0"/>
                    </a:cubicBezTo>
                    <a:cubicBezTo>
                      <a:pt x="18304" y="0"/>
                      <a:pt x="27975" y="9670"/>
                      <a:pt x="27975" y="21600"/>
                    </a:cubicBezTo>
                    <a:cubicBezTo>
                      <a:pt x="27975" y="28438"/>
                      <a:pt x="24736" y="34872"/>
                      <a:pt x="19245" y="38947"/>
                    </a:cubicBezTo>
                  </a:path>
                  <a:path w="27975" h="38947" stroke="0">
                    <a:moveTo>
                      <a:pt x="0" y="962"/>
                    </a:moveTo>
                    <a:cubicBezTo>
                      <a:pt x="2064" y="324"/>
                      <a:pt x="4213" y="-1"/>
                      <a:pt x="6375" y="0"/>
                    </a:cubicBezTo>
                    <a:cubicBezTo>
                      <a:pt x="18304" y="0"/>
                      <a:pt x="27975" y="9670"/>
                      <a:pt x="27975" y="21600"/>
                    </a:cubicBezTo>
                    <a:cubicBezTo>
                      <a:pt x="27975" y="28438"/>
                      <a:pt x="24736" y="34872"/>
                      <a:pt x="19245" y="38947"/>
                    </a:cubicBezTo>
                    <a:lnTo>
                      <a:pt x="6375" y="21600"/>
                    </a:lnTo>
                    <a:lnTo>
                      <a:pt x="0" y="962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6" name="Freeform 16"/>
              <p:cNvSpPr/>
              <p:nvPr/>
            </p:nvSpPr>
            <p:spPr>
              <a:xfrm>
                <a:off x="2060" y="1031"/>
                <a:ext cx="71" cy="100"/>
              </a:xfrm>
              <a:custGeom>
                <a:avLst/>
                <a:gdLst>
                  <a:gd name="txL" fmla="*/ 0 w 71"/>
                  <a:gd name="txT" fmla="*/ 0 h 100"/>
                  <a:gd name="txR" fmla="*/ 71 w 71"/>
                  <a:gd name="txB" fmla="*/ 100 h 100"/>
                </a:gdLst>
                <a:ahLst/>
                <a:cxnLst>
                  <a:cxn ang="0">
                    <a:pos x="6" y="0"/>
                  </a:cxn>
                  <a:cxn ang="0">
                    <a:pos x="0" y="30"/>
                  </a:cxn>
                  <a:cxn ang="0">
                    <a:pos x="0" y="54"/>
                  </a:cxn>
                  <a:cxn ang="0">
                    <a:pos x="7" y="75"/>
                  </a:cxn>
                  <a:cxn ang="0">
                    <a:pos x="16" y="90"/>
                  </a:cxn>
                  <a:cxn ang="0">
                    <a:pos x="27" y="99"/>
                  </a:cxn>
                  <a:cxn ang="0">
                    <a:pos x="49" y="100"/>
                  </a:cxn>
                  <a:cxn ang="0">
                    <a:pos x="64" y="96"/>
                  </a:cxn>
                  <a:cxn ang="0">
                    <a:pos x="71" y="86"/>
                  </a:cxn>
                  <a:cxn ang="0">
                    <a:pos x="71" y="83"/>
                  </a:cxn>
                  <a:cxn ang="0">
                    <a:pos x="44" y="62"/>
                  </a:cxn>
                  <a:cxn ang="0">
                    <a:pos x="31" y="49"/>
                  </a:cxn>
                  <a:cxn ang="0">
                    <a:pos x="18" y="29"/>
                  </a:cxn>
                  <a:cxn ang="0">
                    <a:pos x="6" y="0"/>
                  </a:cxn>
                </a:cxnLst>
                <a:rect l="txL" t="txT" r="txR" b="txB"/>
                <a:pathLst>
                  <a:path w="71" h="100">
                    <a:moveTo>
                      <a:pt x="6" y="0"/>
                    </a:moveTo>
                    <a:lnTo>
                      <a:pt x="0" y="30"/>
                    </a:lnTo>
                    <a:lnTo>
                      <a:pt x="0" y="54"/>
                    </a:lnTo>
                    <a:lnTo>
                      <a:pt x="7" y="75"/>
                    </a:lnTo>
                    <a:lnTo>
                      <a:pt x="16" y="90"/>
                    </a:lnTo>
                    <a:lnTo>
                      <a:pt x="27" y="99"/>
                    </a:lnTo>
                    <a:lnTo>
                      <a:pt x="49" y="100"/>
                    </a:lnTo>
                    <a:lnTo>
                      <a:pt x="64" y="96"/>
                    </a:lnTo>
                    <a:lnTo>
                      <a:pt x="71" y="86"/>
                    </a:lnTo>
                    <a:lnTo>
                      <a:pt x="71" y="83"/>
                    </a:lnTo>
                    <a:lnTo>
                      <a:pt x="44" y="62"/>
                    </a:lnTo>
                    <a:lnTo>
                      <a:pt x="31" y="49"/>
                    </a:lnTo>
                    <a:lnTo>
                      <a:pt x="18" y="2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7" name="Freeform 17"/>
              <p:cNvSpPr/>
              <p:nvPr/>
            </p:nvSpPr>
            <p:spPr>
              <a:xfrm>
                <a:off x="1200" y="1671"/>
                <a:ext cx="349" cy="565"/>
              </a:xfrm>
              <a:custGeom>
                <a:avLst/>
                <a:gdLst>
                  <a:gd name="txL" fmla="*/ 0 w 349"/>
                  <a:gd name="txT" fmla="*/ 0 h 565"/>
                  <a:gd name="txR" fmla="*/ 349 w 349"/>
                  <a:gd name="txB" fmla="*/ 565 h 565"/>
                </a:gdLst>
                <a:ahLst/>
                <a:cxnLst>
                  <a:cxn ang="0">
                    <a:pos x="77" y="8"/>
                  </a:cxn>
                  <a:cxn ang="0">
                    <a:pos x="89" y="178"/>
                  </a:cxn>
                  <a:cxn ang="0">
                    <a:pos x="124" y="334"/>
                  </a:cxn>
                  <a:cxn ang="0">
                    <a:pos x="137" y="375"/>
                  </a:cxn>
                  <a:cxn ang="0">
                    <a:pos x="100" y="401"/>
                  </a:cxn>
                  <a:cxn ang="0">
                    <a:pos x="77" y="444"/>
                  </a:cxn>
                  <a:cxn ang="0">
                    <a:pos x="66" y="462"/>
                  </a:cxn>
                  <a:cxn ang="0">
                    <a:pos x="37" y="466"/>
                  </a:cxn>
                  <a:cxn ang="0">
                    <a:pos x="0" y="481"/>
                  </a:cxn>
                  <a:cxn ang="0">
                    <a:pos x="37" y="529"/>
                  </a:cxn>
                  <a:cxn ang="0">
                    <a:pos x="71" y="537"/>
                  </a:cxn>
                  <a:cxn ang="0">
                    <a:pos x="107" y="540"/>
                  </a:cxn>
                  <a:cxn ang="0">
                    <a:pos x="131" y="554"/>
                  </a:cxn>
                  <a:cxn ang="0">
                    <a:pos x="207" y="565"/>
                  </a:cxn>
                  <a:cxn ang="0">
                    <a:pos x="349" y="540"/>
                  </a:cxn>
                  <a:cxn ang="0">
                    <a:pos x="343" y="462"/>
                  </a:cxn>
                  <a:cxn ang="0">
                    <a:pos x="291" y="385"/>
                  </a:cxn>
                  <a:cxn ang="0">
                    <a:pos x="267" y="331"/>
                  </a:cxn>
                  <a:cxn ang="0">
                    <a:pos x="267" y="266"/>
                  </a:cxn>
                  <a:cxn ang="0">
                    <a:pos x="280" y="199"/>
                  </a:cxn>
                  <a:cxn ang="0">
                    <a:pos x="285" y="131"/>
                  </a:cxn>
                  <a:cxn ang="0">
                    <a:pos x="291" y="37"/>
                  </a:cxn>
                  <a:cxn ang="0">
                    <a:pos x="249" y="11"/>
                  </a:cxn>
                  <a:cxn ang="0">
                    <a:pos x="191" y="0"/>
                  </a:cxn>
                  <a:cxn ang="0">
                    <a:pos x="77" y="8"/>
                  </a:cxn>
                </a:cxnLst>
                <a:rect l="txL" t="txT" r="txR" b="txB"/>
                <a:pathLst>
                  <a:path w="349" h="565">
                    <a:moveTo>
                      <a:pt x="77" y="8"/>
                    </a:moveTo>
                    <a:lnTo>
                      <a:pt x="89" y="178"/>
                    </a:lnTo>
                    <a:lnTo>
                      <a:pt x="124" y="334"/>
                    </a:lnTo>
                    <a:lnTo>
                      <a:pt x="137" y="375"/>
                    </a:lnTo>
                    <a:lnTo>
                      <a:pt x="100" y="401"/>
                    </a:lnTo>
                    <a:lnTo>
                      <a:pt x="77" y="444"/>
                    </a:lnTo>
                    <a:lnTo>
                      <a:pt x="66" y="462"/>
                    </a:lnTo>
                    <a:lnTo>
                      <a:pt x="37" y="466"/>
                    </a:lnTo>
                    <a:lnTo>
                      <a:pt x="0" y="481"/>
                    </a:lnTo>
                    <a:lnTo>
                      <a:pt x="37" y="529"/>
                    </a:lnTo>
                    <a:lnTo>
                      <a:pt x="71" y="537"/>
                    </a:lnTo>
                    <a:lnTo>
                      <a:pt x="107" y="540"/>
                    </a:lnTo>
                    <a:lnTo>
                      <a:pt x="131" y="554"/>
                    </a:lnTo>
                    <a:lnTo>
                      <a:pt x="207" y="565"/>
                    </a:lnTo>
                    <a:lnTo>
                      <a:pt x="349" y="540"/>
                    </a:lnTo>
                    <a:lnTo>
                      <a:pt x="343" y="462"/>
                    </a:lnTo>
                    <a:lnTo>
                      <a:pt x="291" y="385"/>
                    </a:lnTo>
                    <a:lnTo>
                      <a:pt x="267" y="331"/>
                    </a:lnTo>
                    <a:lnTo>
                      <a:pt x="267" y="266"/>
                    </a:lnTo>
                    <a:lnTo>
                      <a:pt x="280" y="199"/>
                    </a:lnTo>
                    <a:lnTo>
                      <a:pt x="285" y="131"/>
                    </a:lnTo>
                    <a:lnTo>
                      <a:pt x="291" y="37"/>
                    </a:lnTo>
                    <a:lnTo>
                      <a:pt x="249" y="11"/>
                    </a:lnTo>
                    <a:lnTo>
                      <a:pt x="191" y="0"/>
                    </a:lnTo>
                    <a:lnTo>
                      <a:pt x="77" y="8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8" name="Freeform 18"/>
              <p:cNvSpPr/>
              <p:nvPr/>
            </p:nvSpPr>
            <p:spPr>
              <a:xfrm>
                <a:off x="1249" y="1220"/>
                <a:ext cx="1000" cy="779"/>
              </a:xfrm>
              <a:custGeom>
                <a:avLst/>
                <a:gdLst>
                  <a:gd name="txL" fmla="*/ 0 w 1000"/>
                  <a:gd name="txT" fmla="*/ 0 h 779"/>
                  <a:gd name="txR" fmla="*/ 1000 w 1000"/>
                  <a:gd name="txB" fmla="*/ 779 h 779"/>
                </a:gdLst>
                <a:ahLst/>
                <a:cxnLst>
                  <a:cxn ang="0">
                    <a:pos x="300" y="15"/>
                  </a:cxn>
                  <a:cxn ang="0">
                    <a:pos x="213" y="65"/>
                  </a:cxn>
                  <a:cxn ang="0">
                    <a:pos x="147" y="101"/>
                  </a:cxn>
                  <a:cxn ang="0">
                    <a:pos x="111" y="126"/>
                  </a:cxn>
                  <a:cxn ang="0">
                    <a:pos x="106" y="152"/>
                  </a:cxn>
                  <a:cxn ang="0">
                    <a:pos x="93" y="196"/>
                  </a:cxn>
                  <a:cxn ang="0">
                    <a:pos x="64" y="247"/>
                  </a:cxn>
                  <a:cxn ang="0">
                    <a:pos x="40" y="313"/>
                  </a:cxn>
                  <a:cxn ang="0">
                    <a:pos x="28" y="364"/>
                  </a:cxn>
                  <a:cxn ang="0">
                    <a:pos x="28" y="400"/>
                  </a:cxn>
                  <a:cxn ang="0">
                    <a:pos x="0" y="408"/>
                  </a:cxn>
                  <a:cxn ang="0">
                    <a:pos x="10" y="429"/>
                  </a:cxn>
                  <a:cxn ang="0">
                    <a:pos x="10" y="459"/>
                  </a:cxn>
                  <a:cxn ang="0">
                    <a:pos x="6" y="496"/>
                  </a:cxn>
                  <a:cxn ang="0">
                    <a:pos x="28" y="496"/>
                  </a:cxn>
                  <a:cxn ang="0">
                    <a:pos x="106" y="481"/>
                  </a:cxn>
                  <a:cxn ang="0">
                    <a:pos x="195" y="477"/>
                  </a:cxn>
                  <a:cxn ang="0">
                    <a:pos x="236" y="488"/>
                  </a:cxn>
                  <a:cxn ang="0">
                    <a:pos x="231" y="604"/>
                  </a:cxn>
                  <a:cxn ang="0">
                    <a:pos x="282" y="599"/>
                  </a:cxn>
                  <a:cxn ang="0">
                    <a:pos x="311" y="596"/>
                  </a:cxn>
                  <a:cxn ang="0">
                    <a:pos x="352" y="611"/>
                  </a:cxn>
                  <a:cxn ang="0">
                    <a:pos x="383" y="636"/>
                  </a:cxn>
                  <a:cxn ang="0">
                    <a:pos x="430" y="666"/>
                  </a:cxn>
                  <a:cxn ang="0">
                    <a:pos x="485" y="666"/>
                  </a:cxn>
                  <a:cxn ang="0">
                    <a:pos x="566" y="661"/>
                  </a:cxn>
                  <a:cxn ang="0">
                    <a:pos x="595" y="669"/>
                  </a:cxn>
                  <a:cxn ang="0">
                    <a:pos x="608" y="695"/>
                  </a:cxn>
                  <a:cxn ang="0">
                    <a:pos x="619" y="764"/>
                  </a:cxn>
                  <a:cxn ang="0">
                    <a:pos x="648" y="779"/>
                  </a:cxn>
                  <a:cxn ang="0">
                    <a:pos x="704" y="779"/>
                  </a:cxn>
                  <a:cxn ang="0">
                    <a:pos x="887" y="560"/>
                  </a:cxn>
                  <a:cxn ang="0">
                    <a:pos x="964" y="470"/>
                  </a:cxn>
                  <a:cxn ang="0">
                    <a:pos x="994" y="386"/>
                  </a:cxn>
                  <a:cxn ang="0">
                    <a:pos x="1000" y="324"/>
                  </a:cxn>
                  <a:cxn ang="0">
                    <a:pos x="989" y="253"/>
                  </a:cxn>
                  <a:cxn ang="0">
                    <a:pos x="971" y="199"/>
                  </a:cxn>
                  <a:cxn ang="0">
                    <a:pos x="971" y="174"/>
                  </a:cxn>
                  <a:cxn ang="0">
                    <a:pos x="982" y="144"/>
                  </a:cxn>
                  <a:cxn ang="0">
                    <a:pos x="934" y="93"/>
                  </a:cxn>
                  <a:cxn ang="0">
                    <a:pos x="875" y="65"/>
                  </a:cxn>
                  <a:cxn ang="0">
                    <a:pos x="804" y="21"/>
                  </a:cxn>
                  <a:cxn ang="0">
                    <a:pos x="733" y="0"/>
                  </a:cxn>
                  <a:cxn ang="0">
                    <a:pos x="300" y="15"/>
                  </a:cxn>
                </a:cxnLst>
                <a:rect l="txL" t="txT" r="txR" b="txB"/>
                <a:pathLst>
                  <a:path w="1000" h="779">
                    <a:moveTo>
                      <a:pt x="300" y="15"/>
                    </a:moveTo>
                    <a:lnTo>
                      <a:pt x="213" y="65"/>
                    </a:lnTo>
                    <a:lnTo>
                      <a:pt x="147" y="101"/>
                    </a:lnTo>
                    <a:lnTo>
                      <a:pt x="111" y="126"/>
                    </a:lnTo>
                    <a:lnTo>
                      <a:pt x="106" y="152"/>
                    </a:lnTo>
                    <a:lnTo>
                      <a:pt x="93" y="196"/>
                    </a:lnTo>
                    <a:lnTo>
                      <a:pt x="64" y="247"/>
                    </a:lnTo>
                    <a:lnTo>
                      <a:pt x="40" y="313"/>
                    </a:lnTo>
                    <a:lnTo>
                      <a:pt x="28" y="364"/>
                    </a:lnTo>
                    <a:lnTo>
                      <a:pt x="28" y="400"/>
                    </a:lnTo>
                    <a:lnTo>
                      <a:pt x="0" y="408"/>
                    </a:lnTo>
                    <a:lnTo>
                      <a:pt x="10" y="429"/>
                    </a:lnTo>
                    <a:lnTo>
                      <a:pt x="10" y="459"/>
                    </a:lnTo>
                    <a:lnTo>
                      <a:pt x="6" y="496"/>
                    </a:lnTo>
                    <a:lnTo>
                      <a:pt x="28" y="496"/>
                    </a:lnTo>
                    <a:lnTo>
                      <a:pt x="106" y="481"/>
                    </a:lnTo>
                    <a:lnTo>
                      <a:pt x="195" y="477"/>
                    </a:lnTo>
                    <a:lnTo>
                      <a:pt x="236" y="488"/>
                    </a:lnTo>
                    <a:lnTo>
                      <a:pt x="231" y="604"/>
                    </a:lnTo>
                    <a:lnTo>
                      <a:pt x="282" y="599"/>
                    </a:lnTo>
                    <a:lnTo>
                      <a:pt x="311" y="596"/>
                    </a:lnTo>
                    <a:lnTo>
                      <a:pt x="352" y="611"/>
                    </a:lnTo>
                    <a:lnTo>
                      <a:pt x="383" y="636"/>
                    </a:lnTo>
                    <a:lnTo>
                      <a:pt x="430" y="666"/>
                    </a:lnTo>
                    <a:lnTo>
                      <a:pt x="485" y="666"/>
                    </a:lnTo>
                    <a:lnTo>
                      <a:pt x="566" y="661"/>
                    </a:lnTo>
                    <a:lnTo>
                      <a:pt x="595" y="669"/>
                    </a:lnTo>
                    <a:lnTo>
                      <a:pt x="608" y="695"/>
                    </a:lnTo>
                    <a:lnTo>
                      <a:pt x="619" y="764"/>
                    </a:lnTo>
                    <a:lnTo>
                      <a:pt x="648" y="779"/>
                    </a:lnTo>
                    <a:lnTo>
                      <a:pt x="704" y="779"/>
                    </a:lnTo>
                    <a:lnTo>
                      <a:pt x="887" y="560"/>
                    </a:lnTo>
                    <a:lnTo>
                      <a:pt x="964" y="470"/>
                    </a:lnTo>
                    <a:lnTo>
                      <a:pt x="994" y="386"/>
                    </a:lnTo>
                    <a:lnTo>
                      <a:pt x="1000" y="324"/>
                    </a:lnTo>
                    <a:lnTo>
                      <a:pt x="989" y="253"/>
                    </a:lnTo>
                    <a:lnTo>
                      <a:pt x="971" y="199"/>
                    </a:lnTo>
                    <a:lnTo>
                      <a:pt x="971" y="174"/>
                    </a:lnTo>
                    <a:lnTo>
                      <a:pt x="982" y="144"/>
                    </a:lnTo>
                    <a:lnTo>
                      <a:pt x="934" y="93"/>
                    </a:lnTo>
                    <a:lnTo>
                      <a:pt x="875" y="65"/>
                    </a:lnTo>
                    <a:lnTo>
                      <a:pt x="804" y="21"/>
                    </a:lnTo>
                    <a:lnTo>
                      <a:pt x="733" y="0"/>
                    </a:lnTo>
                    <a:lnTo>
                      <a:pt x="300" y="15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09" name="Freeform 19"/>
              <p:cNvSpPr/>
              <p:nvPr/>
            </p:nvSpPr>
            <p:spPr>
              <a:xfrm>
                <a:off x="1414" y="971"/>
                <a:ext cx="661" cy="435"/>
              </a:xfrm>
              <a:custGeom>
                <a:avLst/>
                <a:gdLst>
                  <a:gd name="txL" fmla="*/ 0 w 661"/>
                  <a:gd name="txT" fmla="*/ 0 h 435"/>
                  <a:gd name="txR" fmla="*/ 661 w 661"/>
                  <a:gd name="txB" fmla="*/ 435 h 435"/>
                </a:gdLst>
                <a:ahLst/>
                <a:cxnLst>
                  <a:cxn ang="0">
                    <a:pos x="59" y="120"/>
                  </a:cxn>
                  <a:cxn ang="0">
                    <a:pos x="11" y="128"/>
                  </a:cxn>
                  <a:cxn ang="0">
                    <a:pos x="0" y="139"/>
                  </a:cxn>
                  <a:cxn ang="0">
                    <a:pos x="4" y="145"/>
                  </a:cxn>
                  <a:cxn ang="0">
                    <a:pos x="15" y="150"/>
                  </a:cxn>
                  <a:cxn ang="0">
                    <a:pos x="24" y="166"/>
                  </a:cxn>
                  <a:cxn ang="0">
                    <a:pos x="35" y="220"/>
                  </a:cxn>
                  <a:cxn ang="0">
                    <a:pos x="28" y="236"/>
                  </a:cxn>
                  <a:cxn ang="0">
                    <a:pos x="46" y="255"/>
                  </a:cxn>
                  <a:cxn ang="0">
                    <a:pos x="64" y="262"/>
                  </a:cxn>
                  <a:cxn ang="0">
                    <a:pos x="129" y="320"/>
                  </a:cxn>
                  <a:cxn ang="0">
                    <a:pos x="140" y="352"/>
                  </a:cxn>
                  <a:cxn ang="0">
                    <a:pos x="167" y="371"/>
                  </a:cxn>
                  <a:cxn ang="0">
                    <a:pos x="195" y="382"/>
                  </a:cxn>
                  <a:cxn ang="0">
                    <a:pos x="222" y="398"/>
                  </a:cxn>
                  <a:cxn ang="0">
                    <a:pos x="258" y="416"/>
                  </a:cxn>
                  <a:cxn ang="0">
                    <a:pos x="278" y="427"/>
                  </a:cxn>
                  <a:cxn ang="0">
                    <a:pos x="302" y="433"/>
                  </a:cxn>
                  <a:cxn ang="0">
                    <a:pos x="329" y="435"/>
                  </a:cxn>
                  <a:cxn ang="0">
                    <a:pos x="352" y="428"/>
                  </a:cxn>
                  <a:cxn ang="0">
                    <a:pos x="370" y="417"/>
                  </a:cxn>
                  <a:cxn ang="0">
                    <a:pos x="394" y="407"/>
                  </a:cxn>
                  <a:cxn ang="0">
                    <a:pos x="416" y="402"/>
                  </a:cxn>
                  <a:cxn ang="0">
                    <a:pos x="483" y="366"/>
                  </a:cxn>
                  <a:cxn ang="0">
                    <a:pos x="503" y="349"/>
                  </a:cxn>
                  <a:cxn ang="0">
                    <a:pos x="508" y="323"/>
                  </a:cxn>
                  <a:cxn ang="0">
                    <a:pos x="521" y="288"/>
                  </a:cxn>
                  <a:cxn ang="0">
                    <a:pos x="557" y="265"/>
                  </a:cxn>
                  <a:cxn ang="0">
                    <a:pos x="594" y="226"/>
                  </a:cxn>
                  <a:cxn ang="0">
                    <a:pos x="623" y="196"/>
                  </a:cxn>
                  <a:cxn ang="0">
                    <a:pos x="648" y="171"/>
                  </a:cxn>
                  <a:cxn ang="0">
                    <a:pos x="661" y="144"/>
                  </a:cxn>
                  <a:cxn ang="0">
                    <a:pos x="648" y="131"/>
                  </a:cxn>
                  <a:cxn ang="0">
                    <a:pos x="632" y="131"/>
                  </a:cxn>
                  <a:cxn ang="0">
                    <a:pos x="590" y="152"/>
                  </a:cxn>
                  <a:cxn ang="0">
                    <a:pos x="568" y="109"/>
                  </a:cxn>
                  <a:cxn ang="0">
                    <a:pos x="557" y="87"/>
                  </a:cxn>
                  <a:cxn ang="0">
                    <a:pos x="532" y="53"/>
                  </a:cxn>
                  <a:cxn ang="0">
                    <a:pos x="514" y="42"/>
                  </a:cxn>
                  <a:cxn ang="0">
                    <a:pos x="476" y="28"/>
                  </a:cxn>
                  <a:cxn ang="0">
                    <a:pos x="425" y="14"/>
                  </a:cxn>
                  <a:cxn ang="0">
                    <a:pos x="383" y="6"/>
                  </a:cxn>
                  <a:cxn ang="0">
                    <a:pos x="336" y="3"/>
                  </a:cxn>
                  <a:cxn ang="0">
                    <a:pos x="287" y="0"/>
                  </a:cxn>
                  <a:cxn ang="0">
                    <a:pos x="229" y="9"/>
                  </a:cxn>
                  <a:cxn ang="0">
                    <a:pos x="185" y="21"/>
                  </a:cxn>
                  <a:cxn ang="0">
                    <a:pos x="138" y="46"/>
                  </a:cxn>
                  <a:cxn ang="0">
                    <a:pos x="117" y="65"/>
                  </a:cxn>
                  <a:cxn ang="0">
                    <a:pos x="88" y="90"/>
                  </a:cxn>
                  <a:cxn ang="0">
                    <a:pos x="59" y="120"/>
                  </a:cxn>
                </a:cxnLst>
                <a:rect l="txL" t="txT" r="txR" b="txB"/>
                <a:pathLst>
                  <a:path w="661" h="435">
                    <a:moveTo>
                      <a:pt x="59" y="120"/>
                    </a:moveTo>
                    <a:lnTo>
                      <a:pt x="11" y="128"/>
                    </a:lnTo>
                    <a:lnTo>
                      <a:pt x="0" y="139"/>
                    </a:lnTo>
                    <a:lnTo>
                      <a:pt x="4" y="145"/>
                    </a:lnTo>
                    <a:lnTo>
                      <a:pt x="15" y="150"/>
                    </a:lnTo>
                    <a:lnTo>
                      <a:pt x="24" y="166"/>
                    </a:lnTo>
                    <a:lnTo>
                      <a:pt x="35" y="220"/>
                    </a:lnTo>
                    <a:lnTo>
                      <a:pt x="28" y="236"/>
                    </a:lnTo>
                    <a:lnTo>
                      <a:pt x="46" y="255"/>
                    </a:lnTo>
                    <a:lnTo>
                      <a:pt x="64" y="262"/>
                    </a:lnTo>
                    <a:lnTo>
                      <a:pt x="129" y="320"/>
                    </a:lnTo>
                    <a:lnTo>
                      <a:pt x="140" y="352"/>
                    </a:lnTo>
                    <a:lnTo>
                      <a:pt x="167" y="371"/>
                    </a:lnTo>
                    <a:lnTo>
                      <a:pt x="195" y="382"/>
                    </a:lnTo>
                    <a:lnTo>
                      <a:pt x="222" y="398"/>
                    </a:lnTo>
                    <a:lnTo>
                      <a:pt x="258" y="416"/>
                    </a:lnTo>
                    <a:lnTo>
                      <a:pt x="278" y="427"/>
                    </a:lnTo>
                    <a:lnTo>
                      <a:pt x="302" y="433"/>
                    </a:lnTo>
                    <a:lnTo>
                      <a:pt x="329" y="435"/>
                    </a:lnTo>
                    <a:lnTo>
                      <a:pt x="352" y="428"/>
                    </a:lnTo>
                    <a:lnTo>
                      <a:pt x="370" y="417"/>
                    </a:lnTo>
                    <a:lnTo>
                      <a:pt x="394" y="407"/>
                    </a:lnTo>
                    <a:lnTo>
                      <a:pt x="416" y="402"/>
                    </a:lnTo>
                    <a:lnTo>
                      <a:pt x="483" y="366"/>
                    </a:lnTo>
                    <a:lnTo>
                      <a:pt x="503" y="349"/>
                    </a:lnTo>
                    <a:lnTo>
                      <a:pt x="508" y="323"/>
                    </a:lnTo>
                    <a:lnTo>
                      <a:pt x="521" y="288"/>
                    </a:lnTo>
                    <a:lnTo>
                      <a:pt x="557" y="265"/>
                    </a:lnTo>
                    <a:lnTo>
                      <a:pt x="594" y="226"/>
                    </a:lnTo>
                    <a:lnTo>
                      <a:pt x="623" y="196"/>
                    </a:lnTo>
                    <a:lnTo>
                      <a:pt x="648" y="171"/>
                    </a:lnTo>
                    <a:lnTo>
                      <a:pt x="661" y="144"/>
                    </a:lnTo>
                    <a:lnTo>
                      <a:pt x="648" y="131"/>
                    </a:lnTo>
                    <a:lnTo>
                      <a:pt x="632" y="131"/>
                    </a:lnTo>
                    <a:lnTo>
                      <a:pt x="590" y="152"/>
                    </a:lnTo>
                    <a:lnTo>
                      <a:pt x="568" y="109"/>
                    </a:lnTo>
                    <a:lnTo>
                      <a:pt x="557" y="87"/>
                    </a:lnTo>
                    <a:lnTo>
                      <a:pt x="532" y="53"/>
                    </a:lnTo>
                    <a:lnTo>
                      <a:pt x="514" y="42"/>
                    </a:lnTo>
                    <a:lnTo>
                      <a:pt x="476" y="28"/>
                    </a:lnTo>
                    <a:lnTo>
                      <a:pt x="425" y="14"/>
                    </a:lnTo>
                    <a:lnTo>
                      <a:pt x="383" y="6"/>
                    </a:lnTo>
                    <a:lnTo>
                      <a:pt x="336" y="3"/>
                    </a:lnTo>
                    <a:lnTo>
                      <a:pt x="287" y="0"/>
                    </a:lnTo>
                    <a:lnTo>
                      <a:pt x="229" y="9"/>
                    </a:lnTo>
                    <a:lnTo>
                      <a:pt x="185" y="21"/>
                    </a:lnTo>
                    <a:lnTo>
                      <a:pt x="138" y="46"/>
                    </a:lnTo>
                    <a:lnTo>
                      <a:pt x="117" y="65"/>
                    </a:lnTo>
                    <a:lnTo>
                      <a:pt x="88" y="9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0" name="Freeform 20"/>
              <p:cNvSpPr/>
              <p:nvPr/>
            </p:nvSpPr>
            <p:spPr>
              <a:xfrm>
                <a:off x="1576" y="1100"/>
                <a:ext cx="121" cy="28"/>
              </a:xfrm>
              <a:custGeom>
                <a:avLst/>
                <a:gdLst>
                  <a:gd name="txL" fmla="*/ 0 w 121"/>
                  <a:gd name="txT" fmla="*/ 0 h 28"/>
                  <a:gd name="txR" fmla="*/ 121 w 121"/>
                  <a:gd name="txB" fmla="*/ 28 h 28"/>
                </a:gdLst>
                <a:ahLst/>
                <a:cxnLst>
                  <a:cxn ang="0">
                    <a:pos x="121" y="14"/>
                  </a:cxn>
                  <a:cxn ang="0">
                    <a:pos x="100" y="28"/>
                  </a:cxn>
                  <a:cxn ang="0">
                    <a:pos x="80" y="17"/>
                  </a:cxn>
                  <a:cxn ang="0">
                    <a:pos x="67" y="14"/>
                  </a:cxn>
                  <a:cxn ang="0">
                    <a:pos x="49" y="14"/>
                  </a:cxn>
                  <a:cxn ang="0">
                    <a:pos x="40" y="17"/>
                  </a:cxn>
                  <a:cxn ang="0">
                    <a:pos x="23" y="26"/>
                  </a:cxn>
                  <a:cxn ang="0">
                    <a:pos x="14" y="27"/>
                  </a:cxn>
                  <a:cxn ang="0">
                    <a:pos x="0" y="27"/>
                  </a:cxn>
                  <a:cxn ang="0">
                    <a:pos x="5" y="23"/>
                  </a:cxn>
                  <a:cxn ang="0">
                    <a:pos x="13" y="15"/>
                  </a:cxn>
                  <a:cxn ang="0">
                    <a:pos x="20" y="11"/>
                  </a:cxn>
                  <a:cxn ang="0">
                    <a:pos x="34" y="3"/>
                  </a:cxn>
                  <a:cxn ang="0">
                    <a:pos x="43" y="1"/>
                  </a:cxn>
                  <a:cxn ang="0">
                    <a:pos x="56" y="0"/>
                  </a:cxn>
                  <a:cxn ang="0">
                    <a:pos x="65" y="1"/>
                  </a:cxn>
                  <a:cxn ang="0">
                    <a:pos x="78" y="2"/>
                  </a:cxn>
                  <a:cxn ang="0">
                    <a:pos x="85" y="5"/>
                  </a:cxn>
                  <a:cxn ang="0">
                    <a:pos x="100" y="11"/>
                  </a:cxn>
                  <a:cxn ang="0">
                    <a:pos x="121" y="14"/>
                  </a:cxn>
                </a:cxnLst>
                <a:rect l="txL" t="txT" r="txR" b="txB"/>
                <a:pathLst>
                  <a:path w="121" h="28">
                    <a:moveTo>
                      <a:pt x="121" y="14"/>
                    </a:moveTo>
                    <a:lnTo>
                      <a:pt x="100" y="28"/>
                    </a:lnTo>
                    <a:lnTo>
                      <a:pt x="80" y="17"/>
                    </a:lnTo>
                    <a:lnTo>
                      <a:pt x="67" y="14"/>
                    </a:lnTo>
                    <a:lnTo>
                      <a:pt x="49" y="14"/>
                    </a:lnTo>
                    <a:lnTo>
                      <a:pt x="40" y="17"/>
                    </a:lnTo>
                    <a:lnTo>
                      <a:pt x="23" y="26"/>
                    </a:lnTo>
                    <a:lnTo>
                      <a:pt x="14" y="27"/>
                    </a:lnTo>
                    <a:lnTo>
                      <a:pt x="0" y="27"/>
                    </a:lnTo>
                    <a:lnTo>
                      <a:pt x="5" y="23"/>
                    </a:lnTo>
                    <a:lnTo>
                      <a:pt x="13" y="15"/>
                    </a:lnTo>
                    <a:lnTo>
                      <a:pt x="20" y="11"/>
                    </a:lnTo>
                    <a:lnTo>
                      <a:pt x="34" y="3"/>
                    </a:lnTo>
                    <a:lnTo>
                      <a:pt x="43" y="1"/>
                    </a:lnTo>
                    <a:lnTo>
                      <a:pt x="56" y="0"/>
                    </a:lnTo>
                    <a:lnTo>
                      <a:pt x="65" y="1"/>
                    </a:lnTo>
                    <a:lnTo>
                      <a:pt x="78" y="2"/>
                    </a:lnTo>
                    <a:lnTo>
                      <a:pt x="85" y="5"/>
                    </a:lnTo>
                    <a:lnTo>
                      <a:pt x="100" y="11"/>
                    </a:lnTo>
                    <a:lnTo>
                      <a:pt x="121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1" name="Freeform 21"/>
              <p:cNvSpPr/>
              <p:nvPr/>
            </p:nvSpPr>
            <p:spPr>
              <a:xfrm>
                <a:off x="1783" y="1096"/>
                <a:ext cx="110" cy="35"/>
              </a:xfrm>
              <a:custGeom>
                <a:avLst/>
                <a:gdLst>
                  <a:gd name="txL" fmla="*/ 0 w 110"/>
                  <a:gd name="txT" fmla="*/ 0 h 35"/>
                  <a:gd name="txR" fmla="*/ 110 w 110"/>
                  <a:gd name="txB" fmla="*/ 35 h 35"/>
                </a:gdLst>
                <a:ahLst/>
                <a:cxnLst>
                  <a:cxn ang="0">
                    <a:pos x="0" y="19"/>
                  </a:cxn>
                  <a:cxn ang="0">
                    <a:pos x="21" y="34"/>
                  </a:cxn>
                  <a:cxn ang="0">
                    <a:pos x="34" y="20"/>
                  </a:cxn>
                  <a:cxn ang="0">
                    <a:pos x="47" y="16"/>
                  </a:cxn>
                  <a:cxn ang="0">
                    <a:pos x="63" y="16"/>
                  </a:cxn>
                  <a:cxn ang="0">
                    <a:pos x="79" y="19"/>
                  </a:cxn>
                  <a:cxn ang="0">
                    <a:pos x="99" y="30"/>
                  </a:cxn>
                  <a:cxn ang="0">
                    <a:pos x="110" y="35"/>
                  </a:cxn>
                  <a:cxn ang="0">
                    <a:pos x="108" y="28"/>
                  </a:cxn>
                  <a:cxn ang="0">
                    <a:pos x="99" y="18"/>
                  </a:cxn>
                  <a:cxn ang="0">
                    <a:pos x="92" y="8"/>
                  </a:cxn>
                  <a:cxn ang="0">
                    <a:pos x="79" y="3"/>
                  </a:cxn>
                  <a:cxn ang="0">
                    <a:pos x="58" y="0"/>
                  </a:cxn>
                  <a:cxn ang="0">
                    <a:pos x="34" y="1"/>
                  </a:cxn>
                  <a:cxn ang="0">
                    <a:pos x="18" y="7"/>
                  </a:cxn>
                  <a:cxn ang="0">
                    <a:pos x="0" y="19"/>
                  </a:cxn>
                </a:cxnLst>
                <a:rect l="txL" t="txT" r="txR" b="txB"/>
                <a:pathLst>
                  <a:path w="110" h="35">
                    <a:moveTo>
                      <a:pt x="0" y="19"/>
                    </a:moveTo>
                    <a:lnTo>
                      <a:pt x="21" y="34"/>
                    </a:lnTo>
                    <a:lnTo>
                      <a:pt x="34" y="20"/>
                    </a:lnTo>
                    <a:lnTo>
                      <a:pt x="47" y="16"/>
                    </a:lnTo>
                    <a:lnTo>
                      <a:pt x="63" y="16"/>
                    </a:lnTo>
                    <a:lnTo>
                      <a:pt x="79" y="19"/>
                    </a:lnTo>
                    <a:lnTo>
                      <a:pt x="99" y="30"/>
                    </a:lnTo>
                    <a:lnTo>
                      <a:pt x="110" y="35"/>
                    </a:lnTo>
                    <a:lnTo>
                      <a:pt x="108" y="28"/>
                    </a:lnTo>
                    <a:lnTo>
                      <a:pt x="99" y="18"/>
                    </a:lnTo>
                    <a:lnTo>
                      <a:pt x="92" y="8"/>
                    </a:lnTo>
                    <a:lnTo>
                      <a:pt x="79" y="3"/>
                    </a:lnTo>
                    <a:lnTo>
                      <a:pt x="58" y="0"/>
                    </a:lnTo>
                    <a:lnTo>
                      <a:pt x="34" y="1"/>
                    </a:lnTo>
                    <a:lnTo>
                      <a:pt x="18" y="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2" name="Freeform 22"/>
              <p:cNvSpPr/>
              <p:nvPr/>
            </p:nvSpPr>
            <p:spPr>
              <a:xfrm>
                <a:off x="1424" y="894"/>
                <a:ext cx="620" cy="275"/>
              </a:xfrm>
              <a:custGeom>
                <a:avLst/>
                <a:gdLst>
                  <a:gd name="txL" fmla="*/ 0 w 620"/>
                  <a:gd name="txT" fmla="*/ 0 h 275"/>
                  <a:gd name="txR" fmla="*/ 620 w 620"/>
                  <a:gd name="txB" fmla="*/ 275 h 275"/>
                </a:gdLst>
                <a:ahLst/>
                <a:cxnLst>
                  <a:cxn ang="0">
                    <a:pos x="0" y="180"/>
                  </a:cxn>
                  <a:cxn ang="0">
                    <a:pos x="0" y="200"/>
                  </a:cxn>
                  <a:cxn ang="0">
                    <a:pos x="5" y="212"/>
                  </a:cxn>
                  <a:cxn ang="0">
                    <a:pos x="56" y="229"/>
                  </a:cxn>
                  <a:cxn ang="0">
                    <a:pos x="112" y="240"/>
                  </a:cxn>
                  <a:cxn ang="0">
                    <a:pos x="119" y="168"/>
                  </a:cxn>
                  <a:cxn ang="0">
                    <a:pos x="185" y="160"/>
                  </a:cxn>
                  <a:cxn ang="0">
                    <a:pos x="215" y="154"/>
                  </a:cxn>
                  <a:cxn ang="0">
                    <a:pos x="279" y="209"/>
                  </a:cxn>
                  <a:cxn ang="0">
                    <a:pos x="304" y="171"/>
                  </a:cxn>
                  <a:cxn ang="0">
                    <a:pos x="359" y="209"/>
                  </a:cxn>
                  <a:cxn ang="0">
                    <a:pos x="373" y="184"/>
                  </a:cxn>
                  <a:cxn ang="0">
                    <a:pos x="368" y="146"/>
                  </a:cxn>
                  <a:cxn ang="0">
                    <a:pos x="458" y="169"/>
                  </a:cxn>
                  <a:cxn ang="0">
                    <a:pos x="497" y="210"/>
                  </a:cxn>
                  <a:cxn ang="0">
                    <a:pos x="545" y="263"/>
                  </a:cxn>
                  <a:cxn ang="0">
                    <a:pos x="598" y="175"/>
                  </a:cxn>
                  <a:cxn ang="0">
                    <a:pos x="596" y="136"/>
                  </a:cxn>
                  <a:cxn ang="0">
                    <a:pos x="574" y="117"/>
                  </a:cxn>
                  <a:cxn ang="0">
                    <a:pos x="475" y="104"/>
                  </a:cxn>
                  <a:cxn ang="0">
                    <a:pos x="527" y="85"/>
                  </a:cxn>
                  <a:cxn ang="0">
                    <a:pos x="469" y="74"/>
                  </a:cxn>
                  <a:cxn ang="0">
                    <a:pos x="415" y="0"/>
                  </a:cxn>
                  <a:cxn ang="0">
                    <a:pos x="359" y="10"/>
                  </a:cxn>
                  <a:cxn ang="0">
                    <a:pos x="312" y="15"/>
                  </a:cxn>
                  <a:cxn ang="0">
                    <a:pos x="293" y="29"/>
                  </a:cxn>
                  <a:cxn ang="0">
                    <a:pos x="210" y="19"/>
                  </a:cxn>
                  <a:cxn ang="0">
                    <a:pos x="215" y="35"/>
                  </a:cxn>
                  <a:cxn ang="0">
                    <a:pos x="136" y="41"/>
                  </a:cxn>
                  <a:cxn ang="0">
                    <a:pos x="163" y="52"/>
                  </a:cxn>
                  <a:cxn ang="0">
                    <a:pos x="99" y="73"/>
                  </a:cxn>
                  <a:cxn ang="0">
                    <a:pos x="130" y="85"/>
                  </a:cxn>
                  <a:cxn ang="0">
                    <a:pos x="49" y="104"/>
                  </a:cxn>
                  <a:cxn ang="0">
                    <a:pos x="65" y="122"/>
                  </a:cxn>
                  <a:cxn ang="0">
                    <a:pos x="67" y="157"/>
                  </a:cxn>
                </a:cxnLst>
                <a:rect l="txL" t="txT" r="txR" b="txB"/>
                <a:pathLst>
                  <a:path w="620" h="275">
                    <a:moveTo>
                      <a:pt x="36" y="166"/>
                    </a:moveTo>
                    <a:lnTo>
                      <a:pt x="0" y="180"/>
                    </a:lnTo>
                    <a:lnTo>
                      <a:pt x="25" y="179"/>
                    </a:lnTo>
                    <a:lnTo>
                      <a:pt x="0" y="200"/>
                    </a:lnTo>
                    <a:lnTo>
                      <a:pt x="25" y="195"/>
                    </a:lnTo>
                    <a:lnTo>
                      <a:pt x="5" y="212"/>
                    </a:lnTo>
                    <a:lnTo>
                      <a:pt x="43" y="210"/>
                    </a:lnTo>
                    <a:lnTo>
                      <a:pt x="56" y="229"/>
                    </a:lnTo>
                    <a:lnTo>
                      <a:pt x="61" y="275"/>
                    </a:lnTo>
                    <a:lnTo>
                      <a:pt x="112" y="240"/>
                    </a:lnTo>
                    <a:lnTo>
                      <a:pt x="110" y="180"/>
                    </a:lnTo>
                    <a:lnTo>
                      <a:pt x="119" y="168"/>
                    </a:lnTo>
                    <a:lnTo>
                      <a:pt x="190" y="186"/>
                    </a:lnTo>
                    <a:lnTo>
                      <a:pt x="185" y="160"/>
                    </a:lnTo>
                    <a:lnTo>
                      <a:pt x="214" y="168"/>
                    </a:lnTo>
                    <a:lnTo>
                      <a:pt x="215" y="154"/>
                    </a:lnTo>
                    <a:lnTo>
                      <a:pt x="255" y="166"/>
                    </a:lnTo>
                    <a:lnTo>
                      <a:pt x="279" y="209"/>
                    </a:lnTo>
                    <a:lnTo>
                      <a:pt x="284" y="165"/>
                    </a:lnTo>
                    <a:lnTo>
                      <a:pt x="304" y="171"/>
                    </a:lnTo>
                    <a:lnTo>
                      <a:pt x="335" y="186"/>
                    </a:lnTo>
                    <a:lnTo>
                      <a:pt x="359" y="209"/>
                    </a:lnTo>
                    <a:lnTo>
                      <a:pt x="373" y="229"/>
                    </a:lnTo>
                    <a:lnTo>
                      <a:pt x="373" y="184"/>
                    </a:lnTo>
                    <a:lnTo>
                      <a:pt x="368" y="157"/>
                    </a:lnTo>
                    <a:lnTo>
                      <a:pt x="368" y="146"/>
                    </a:lnTo>
                    <a:lnTo>
                      <a:pt x="415" y="149"/>
                    </a:lnTo>
                    <a:lnTo>
                      <a:pt x="458" y="169"/>
                    </a:lnTo>
                    <a:lnTo>
                      <a:pt x="482" y="191"/>
                    </a:lnTo>
                    <a:lnTo>
                      <a:pt x="497" y="210"/>
                    </a:lnTo>
                    <a:lnTo>
                      <a:pt x="502" y="231"/>
                    </a:lnTo>
                    <a:lnTo>
                      <a:pt x="545" y="263"/>
                    </a:lnTo>
                    <a:lnTo>
                      <a:pt x="620" y="213"/>
                    </a:lnTo>
                    <a:lnTo>
                      <a:pt x="598" y="175"/>
                    </a:lnTo>
                    <a:lnTo>
                      <a:pt x="574" y="144"/>
                    </a:lnTo>
                    <a:lnTo>
                      <a:pt x="596" y="136"/>
                    </a:lnTo>
                    <a:lnTo>
                      <a:pt x="549" y="124"/>
                    </a:lnTo>
                    <a:lnTo>
                      <a:pt x="574" y="117"/>
                    </a:lnTo>
                    <a:lnTo>
                      <a:pt x="527" y="111"/>
                    </a:lnTo>
                    <a:lnTo>
                      <a:pt x="475" y="104"/>
                    </a:lnTo>
                    <a:lnTo>
                      <a:pt x="549" y="103"/>
                    </a:lnTo>
                    <a:lnTo>
                      <a:pt x="527" y="85"/>
                    </a:lnTo>
                    <a:lnTo>
                      <a:pt x="502" y="76"/>
                    </a:lnTo>
                    <a:lnTo>
                      <a:pt x="469" y="74"/>
                    </a:lnTo>
                    <a:lnTo>
                      <a:pt x="426" y="74"/>
                    </a:lnTo>
                    <a:lnTo>
                      <a:pt x="415" y="0"/>
                    </a:lnTo>
                    <a:lnTo>
                      <a:pt x="404" y="22"/>
                    </a:lnTo>
                    <a:lnTo>
                      <a:pt x="359" y="10"/>
                    </a:lnTo>
                    <a:lnTo>
                      <a:pt x="362" y="24"/>
                    </a:lnTo>
                    <a:lnTo>
                      <a:pt x="312" y="15"/>
                    </a:lnTo>
                    <a:lnTo>
                      <a:pt x="326" y="32"/>
                    </a:lnTo>
                    <a:lnTo>
                      <a:pt x="293" y="29"/>
                    </a:lnTo>
                    <a:lnTo>
                      <a:pt x="255" y="22"/>
                    </a:lnTo>
                    <a:lnTo>
                      <a:pt x="210" y="19"/>
                    </a:lnTo>
                    <a:lnTo>
                      <a:pt x="172" y="15"/>
                    </a:lnTo>
                    <a:lnTo>
                      <a:pt x="215" y="35"/>
                    </a:lnTo>
                    <a:lnTo>
                      <a:pt x="174" y="36"/>
                    </a:lnTo>
                    <a:lnTo>
                      <a:pt x="136" y="41"/>
                    </a:lnTo>
                    <a:lnTo>
                      <a:pt x="116" y="44"/>
                    </a:lnTo>
                    <a:lnTo>
                      <a:pt x="163" y="52"/>
                    </a:lnTo>
                    <a:lnTo>
                      <a:pt x="134" y="61"/>
                    </a:lnTo>
                    <a:lnTo>
                      <a:pt x="99" y="73"/>
                    </a:lnTo>
                    <a:lnTo>
                      <a:pt x="146" y="70"/>
                    </a:lnTo>
                    <a:lnTo>
                      <a:pt x="130" y="85"/>
                    </a:lnTo>
                    <a:lnTo>
                      <a:pt x="107" y="93"/>
                    </a:lnTo>
                    <a:lnTo>
                      <a:pt x="49" y="104"/>
                    </a:lnTo>
                    <a:lnTo>
                      <a:pt x="99" y="104"/>
                    </a:lnTo>
                    <a:lnTo>
                      <a:pt x="65" y="122"/>
                    </a:lnTo>
                    <a:lnTo>
                      <a:pt x="110" y="122"/>
                    </a:lnTo>
                    <a:lnTo>
                      <a:pt x="67" y="157"/>
                    </a:lnTo>
                    <a:lnTo>
                      <a:pt x="36" y="16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3" name="Freeform 23"/>
              <p:cNvSpPr/>
              <p:nvPr/>
            </p:nvSpPr>
            <p:spPr>
              <a:xfrm>
                <a:off x="1917" y="1617"/>
                <a:ext cx="344" cy="533"/>
              </a:xfrm>
              <a:custGeom>
                <a:avLst/>
                <a:gdLst>
                  <a:gd name="txL" fmla="*/ 0 w 344"/>
                  <a:gd name="txT" fmla="*/ 0 h 533"/>
                  <a:gd name="txR" fmla="*/ 344 w 344"/>
                  <a:gd name="txB" fmla="*/ 533 h 533"/>
                </a:gdLst>
                <a:ahLst/>
                <a:cxnLst>
                  <a:cxn ang="0">
                    <a:pos x="165" y="22"/>
                  </a:cxn>
                  <a:cxn ang="0">
                    <a:pos x="125" y="152"/>
                  </a:cxn>
                  <a:cxn ang="0">
                    <a:pos x="78" y="275"/>
                  </a:cxn>
                  <a:cxn ang="0">
                    <a:pos x="49" y="331"/>
                  </a:cxn>
                  <a:cxn ang="0">
                    <a:pos x="13" y="374"/>
                  </a:cxn>
                  <a:cxn ang="0">
                    <a:pos x="0" y="425"/>
                  </a:cxn>
                  <a:cxn ang="0">
                    <a:pos x="31" y="466"/>
                  </a:cxn>
                  <a:cxn ang="0">
                    <a:pos x="114" y="509"/>
                  </a:cxn>
                  <a:cxn ang="0">
                    <a:pos x="154" y="530"/>
                  </a:cxn>
                  <a:cxn ang="0">
                    <a:pos x="243" y="533"/>
                  </a:cxn>
                  <a:cxn ang="0">
                    <a:pos x="337" y="516"/>
                  </a:cxn>
                  <a:cxn ang="0">
                    <a:pos x="344" y="494"/>
                  </a:cxn>
                  <a:cxn ang="0">
                    <a:pos x="314" y="483"/>
                  </a:cxn>
                  <a:cxn ang="0">
                    <a:pos x="272" y="480"/>
                  </a:cxn>
                  <a:cxn ang="0">
                    <a:pos x="207" y="476"/>
                  </a:cxn>
                  <a:cxn ang="0">
                    <a:pos x="183" y="458"/>
                  </a:cxn>
                  <a:cxn ang="0">
                    <a:pos x="188" y="425"/>
                  </a:cxn>
                  <a:cxn ang="0">
                    <a:pos x="141" y="382"/>
                  </a:cxn>
                  <a:cxn ang="0">
                    <a:pos x="154" y="348"/>
                  </a:cxn>
                  <a:cxn ang="0">
                    <a:pos x="212" y="287"/>
                  </a:cxn>
                  <a:cxn ang="0">
                    <a:pos x="285" y="210"/>
                  </a:cxn>
                  <a:cxn ang="0">
                    <a:pos x="314" y="130"/>
                  </a:cxn>
                  <a:cxn ang="0">
                    <a:pos x="326" y="69"/>
                  </a:cxn>
                  <a:cxn ang="0">
                    <a:pos x="303" y="29"/>
                  </a:cxn>
                  <a:cxn ang="0">
                    <a:pos x="303" y="0"/>
                  </a:cxn>
                  <a:cxn ang="0">
                    <a:pos x="165" y="22"/>
                  </a:cxn>
                </a:cxnLst>
                <a:rect l="txL" t="txT" r="txR" b="txB"/>
                <a:pathLst>
                  <a:path w="344" h="533">
                    <a:moveTo>
                      <a:pt x="165" y="22"/>
                    </a:moveTo>
                    <a:lnTo>
                      <a:pt x="125" y="152"/>
                    </a:lnTo>
                    <a:lnTo>
                      <a:pt x="78" y="275"/>
                    </a:lnTo>
                    <a:lnTo>
                      <a:pt x="49" y="331"/>
                    </a:lnTo>
                    <a:lnTo>
                      <a:pt x="13" y="374"/>
                    </a:lnTo>
                    <a:lnTo>
                      <a:pt x="0" y="425"/>
                    </a:lnTo>
                    <a:lnTo>
                      <a:pt x="31" y="466"/>
                    </a:lnTo>
                    <a:lnTo>
                      <a:pt x="114" y="509"/>
                    </a:lnTo>
                    <a:lnTo>
                      <a:pt x="154" y="530"/>
                    </a:lnTo>
                    <a:lnTo>
                      <a:pt x="243" y="533"/>
                    </a:lnTo>
                    <a:lnTo>
                      <a:pt x="337" y="516"/>
                    </a:lnTo>
                    <a:lnTo>
                      <a:pt x="344" y="494"/>
                    </a:lnTo>
                    <a:lnTo>
                      <a:pt x="314" y="483"/>
                    </a:lnTo>
                    <a:lnTo>
                      <a:pt x="272" y="480"/>
                    </a:lnTo>
                    <a:lnTo>
                      <a:pt x="207" y="476"/>
                    </a:lnTo>
                    <a:lnTo>
                      <a:pt x="183" y="458"/>
                    </a:lnTo>
                    <a:lnTo>
                      <a:pt x="188" y="425"/>
                    </a:lnTo>
                    <a:lnTo>
                      <a:pt x="141" y="382"/>
                    </a:lnTo>
                    <a:lnTo>
                      <a:pt x="154" y="348"/>
                    </a:lnTo>
                    <a:lnTo>
                      <a:pt x="212" y="287"/>
                    </a:lnTo>
                    <a:lnTo>
                      <a:pt x="285" y="210"/>
                    </a:lnTo>
                    <a:lnTo>
                      <a:pt x="314" y="130"/>
                    </a:lnTo>
                    <a:lnTo>
                      <a:pt x="326" y="69"/>
                    </a:lnTo>
                    <a:lnTo>
                      <a:pt x="303" y="29"/>
                    </a:lnTo>
                    <a:lnTo>
                      <a:pt x="303" y="0"/>
                    </a:lnTo>
                    <a:lnTo>
                      <a:pt x="165" y="22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4" name="Freeform 24"/>
              <p:cNvSpPr/>
              <p:nvPr/>
            </p:nvSpPr>
            <p:spPr>
              <a:xfrm>
                <a:off x="2013" y="1592"/>
                <a:ext cx="277" cy="94"/>
              </a:xfrm>
              <a:custGeom>
                <a:avLst/>
                <a:gdLst>
                  <a:gd name="txL" fmla="*/ 0 w 277"/>
                  <a:gd name="txT" fmla="*/ 0 h 94"/>
                  <a:gd name="txR" fmla="*/ 277 w 277"/>
                  <a:gd name="txB" fmla="*/ 94 h 94"/>
                </a:gdLst>
                <a:ahLst/>
                <a:cxnLst>
                  <a:cxn ang="0">
                    <a:pos x="18" y="94"/>
                  </a:cxn>
                  <a:cxn ang="0">
                    <a:pos x="76" y="79"/>
                  </a:cxn>
                  <a:cxn ang="0">
                    <a:pos x="129" y="73"/>
                  </a:cxn>
                  <a:cxn ang="0">
                    <a:pos x="189" y="73"/>
                  </a:cxn>
                  <a:cxn ang="0">
                    <a:pos x="241" y="79"/>
                  </a:cxn>
                  <a:cxn ang="0">
                    <a:pos x="248" y="25"/>
                  </a:cxn>
                  <a:cxn ang="0">
                    <a:pos x="277" y="0"/>
                  </a:cxn>
                  <a:cxn ang="0">
                    <a:pos x="200" y="0"/>
                  </a:cxn>
                  <a:cxn ang="0">
                    <a:pos x="82" y="11"/>
                  </a:cxn>
                  <a:cxn ang="0">
                    <a:pos x="11" y="28"/>
                  </a:cxn>
                  <a:cxn ang="0">
                    <a:pos x="0" y="43"/>
                  </a:cxn>
                  <a:cxn ang="0">
                    <a:pos x="18" y="54"/>
                  </a:cxn>
                  <a:cxn ang="0">
                    <a:pos x="18" y="94"/>
                  </a:cxn>
                </a:cxnLst>
                <a:rect l="txL" t="txT" r="txR" b="txB"/>
                <a:pathLst>
                  <a:path w="277" h="94">
                    <a:moveTo>
                      <a:pt x="18" y="94"/>
                    </a:moveTo>
                    <a:lnTo>
                      <a:pt x="76" y="79"/>
                    </a:lnTo>
                    <a:lnTo>
                      <a:pt x="129" y="73"/>
                    </a:lnTo>
                    <a:lnTo>
                      <a:pt x="189" y="73"/>
                    </a:lnTo>
                    <a:lnTo>
                      <a:pt x="241" y="79"/>
                    </a:lnTo>
                    <a:lnTo>
                      <a:pt x="248" y="25"/>
                    </a:lnTo>
                    <a:lnTo>
                      <a:pt x="277" y="0"/>
                    </a:lnTo>
                    <a:lnTo>
                      <a:pt x="200" y="0"/>
                    </a:lnTo>
                    <a:lnTo>
                      <a:pt x="82" y="11"/>
                    </a:lnTo>
                    <a:lnTo>
                      <a:pt x="11" y="28"/>
                    </a:lnTo>
                    <a:lnTo>
                      <a:pt x="0" y="43"/>
                    </a:lnTo>
                    <a:lnTo>
                      <a:pt x="18" y="54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5" name="Freeform 25"/>
              <p:cNvSpPr/>
              <p:nvPr/>
            </p:nvSpPr>
            <p:spPr>
              <a:xfrm>
                <a:off x="1337" y="1614"/>
                <a:ext cx="206" cy="62"/>
              </a:xfrm>
              <a:custGeom>
                <a:avLst/>
                <a:gdLst>
                  <a:gd name="txL" fmla="*/ 0 w 206"/>
                  <a:gd name="txT" fmla="*/ 0 h 62"/>
                  <a:gd name="txR" fmla="*/ 206 w 206"/>
                  <a:gd name="txB" fmla="*/ 62 h 62"/>
                </a:gdLst>
                <a:ahLst/>
                <a:cxnLst>
                  <a:cxn ang="0">
                    <a:pos x="0" y="3"/>
                  </a:cxn>
                  <a:cxn ang="0">
                    <a:pos x="94" y="0"/>
                  </a:cxn>
                  <a:cxn ang="0">
                    <a:pos x="172" y="3"/>
                  </a:cxn>
                  <a:cxn ang="0">
                    <a:pos x="206" y="14"/>
                  </a:cxn>
                  <a:cxn ang="0">
                    <a:pos x="186" y="62"/>
                  </a:cxn>
                </a:cxnLst>
                <a:rect l="txL" t="txT" r="txR" b="txB"/>
                <a:pathLst>
                  <a:path w="206" h="62">
                    <a:moveTo>
                      <a:pt x="0" y="3"/>
                    </a:moveTo>
                    <a:lnTo>
                      <a:pt x="94" y="0"/>
                    </a:lnTo>
                    <a:lnTo>
                      <a:pt x="172" y="3"/>
                    </a:lnTo>
                    <a:lnTo>
                      <a:pt x="206" y="14"/>
                    </a:lnTo>
                    <a:lnTo>
                      <a:pt x="186" y="62"/>
                    </a:lnTo>
                  </a:path>
                </a:pathLst>
              </a:custGeom>
              <a:noFill/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6" name="Freeform 26"/>
              <p:cNvSpPr/>
              <p:nvPr/>
            </p:nvSpPr>
            <p:spPr>
              <a:xfrm>
                <a:off x="1716" y="1448"/>
                <a:ext cx="41" cy="379"/>
              </a:xfrm>
              <a:custGeom>
                <a:avLst/>
                <a:gdLst>
                  <a:gd name="txL" fmla="*/ 0 w 41"/>
                  <a:gd name="txT" fmla="*/ 0 h 379"/>
                  <a:gd name="txR" fmla="*/ 41 w 41"/>
                  <a:gd name="txB" fmla="*/ 379 h 379"/>
                </a:gdLst>
                <a:ahLst/>
                <a:cxnLst>
                  <a:cxn ang="0">
                    <a:pos x="18" y="0"/>
                  </a:cxn>
                  <a:cxn ang="0">
                    <a:pos x="0" y="67"/>
                  </a:cxn>
                  <a:cxn ang="0">
                    <a:pos x="10" y="139"/>
                  </a:cxn>
                  <a:cxn ang="0">
                    <a:pos x="23" y="172"/>
                  </a:cxn>
                  <a:cxn ang="0">
                    <a:pos x="41" y="228"/>
                  </a:cxn>
                  <a:cxn ang="0">
                    <a:pos x="41" y="281"/>
                  </a:cxn>
                  <a:cxn ang="0">
                    <a:pos x="18" y="335"/>
                  </a:cxn>
                  <a:cxn ang="0">
                    <a:pos x="18" y="379"/>
                  </a:cxn>
                </a:cxnLst>
                <a:rect l="txL" t="txT" r="txR" b="txB"/>
                <a:pathLst>
                  <a:path w="41" h="379">
                    <a:moveTo>
                      <a:pt x="18" y="0"/>
                    </a:moveTo>
                    <a:lnTo>
                      <a:pt x="0" y="67"/>
                    </a:lnTo>
                    <a:lnTo>
                      <a:pt x="10" y="139"/>
                    </a:lnTo>
                    <a:lnTo>
                      <a:pt x="23" y="172"/>
                    </a:lnTo>
                    <a:lnTo>
                      <a:pt x="41" y="228"/>
                    </a:lnTo>
                    <a:lnTo>
                      <a:pt x="41" y="281"/>
                    </a:lnTo>
                    <a:lnTo>
                      <a:pt x="18" y="335"/>
                    </a:lnTo>
                    <a:lnTo>
                      <a:pt x="18" y="379"/>
                    </a:lnTo>
                  </a:path>
                </a:pathLst>
              </a:custGeom>
              <a:noFill/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7" name="Freeform 27"/>
              <p:cNvSpPr/>
              <p:nvPr/>
            </p:nvSpPr>
            <p:spPr>
              <a:xfrm>
                <a:off x="1803" y="1470"/>
                <a:ext cx="179" cy="144"/>
              </a:xfrm>
              <a:custGeom>
                <a:avLst/>
                <a:gdLst>
                  <a:gd name="txL" fmla="*/ 0 w 179"/>
                  <a:gd name="txT" fmla="*/ 0 h 144"/>
                  <a:gd name="txR" fmla="*/ 179 w 179"/>
                  <a:gd name="txB" fmla="*/ 144 h 144"/>
                </a:gdLst>
                <a:ahLst/>
                <a:cxnLst>
                  <a:cxn ang="0">
                    <a:pos x="0" y="19"/>
                  </a:cxn>
                  <a:cxn ang="0">
                    <a:pos x="168" y="0"/>
                  </a:cxn>
                  <a:cxn ang="0">
                    <a:pos x="179" y="71"/>
                  </a:cxn>
                  <a:cxn ang="0">
                    <a:pos x="163" y="125"/>
                  </a:cxn>
                  <a:cxn ang="0">
                    <a:pos x="137" y="144"/>
                  </a:cxn>
                  <a:cxn ang="0">
                    <a:pos x="70" y="136"/>
                  </a:cxn>
                  <a:cxn ang="0">
                    <a:pos x="29" y="114"/>
                  </a:cxn>
                  <a:cxn ang="0">
                    <a:pos x="5" y="82"/>
                  </a:cxn>
                  <a:cxn ang="0">
                    <a:pos x="0" y="19"/>
                  </a:cxn>
                </a:cxnLst>
                <a:rect l="txL" t="txT" r="txR" b="txB"/>
                <a:pathLst>
                  <a:path w="179" h="144">
                    <a:moveTo>
                      <a:pt x="0" y="19"/>
                    </a:moveTo>
                    <a:lnTo>
                      <a:pt x="168" y="0"/>
                    </a:lnTo>
                    <a:lnTo>
                      <a:pt x="179" y="71"/>
                    </a:lnTo>
                    <a:lnTo>
                      <a:pt x="163" y="125"/>
                    </a:lnTo>
                    <a:lnTo>
                      <a:pt x="137" y="144"/>
                    </a:lnTo>
                    <a:lnTo>
                      <a:pt x="70" y="136"/>
                    </a:lnTo>
                    <a:lnTo>
                      <a:pt x="29" y="114"/>
                    </a:lnTo>
                    <a:lnTo>
                      <a:pt x="5" y="8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8" name="Freeform 28"/>
              <p:cNvSpPr/>
              <p:nvPr/>
            </p:nvSpPr>
            <p:spPr>
              <a:xfrm>
                <a:off x="1670" y="1251"/>
                <a:ext cx="145" cy="53"/>
              </a:xfrm>
              <a:custGeom>
                <a:avLst/>
                <a:gdLst>
                  <a:gd name="txL" fmla="*/ 0 w 145"/>
                  <a:gd name="txT" fmla="*/ 0 h 53"/>
                  <a:gd name="txR" fmla="*/ 145 w 145"/>
                  <a:gd name="txB" fmla="*/ 53 h 53"/>
                </a:gdLst>
                <a:ahLst/>
                <a:cxnLst>
                  <a:cxn ang="0">
                    <a:pos x="0" y="0"/>
                  </a:cxn>
                  <a:cxn ang="0">
                    <a:pos x="4" y="9"/>
                  </a:cxn>
                  <a:cxn ang="0">
                    <a:pos x="20" y="16"/>
                  </a:cxn>
                  <a:cxn ang="0">
                    <a:pos x="31" y="20"/>
                  </a:cxn>
                  <a:cxn ang="0">
                    <a:pos x="44" y="26"/>
                  </a:cxn>
                  <a:cxn ang="0">
                    <a:pos x="51" y="30"/>
                  </a:cxn>
                  <a:cxn ang="0">
                    <a:pos x="66" y="31"/>
                  </a:cxn>
                  <a:cxn ang="0">
                    <a:pos x="80" y="30"/>
                  </a:cxn>
                  <a:cxn ang="0">
                    <a:pos x="93" y="26"/>
                  </a:cxn>
                  <a:cxn ang="0">
                    <a:pos x="98" y="22"/>
                  </a:cxn>
                  <a:cxn ang="0">
                    <a:pos x="113" y="18"/>
                  </a:cxn>
                  <a:cxn ang="0">
                    <a:pos x="122" y="16"/>
                  </a:cxn>
                  <a:cxn ang="0">
                    <a:pos x="134" y="11"/>
                  </a:cxn>
                  <a:cxn ang="0">
                    <a:pos x="145" y="5"/>
                  </a:cxn>
                  <a:cxn ang="0">
                    <a:pos x="136" y="22"/>
                  </a:cxn>
                  <a:cxn ang="0">
                    <a:pos x="129" y="30"/>
                  </a:cxn>
                  <a:cxn ang="0">
                    <a:pos x="118" y="36"/>
                  </a:cxn>
                  <a:cxn ang="0">
                    <a:pos x="104" y="41"/>
                  </a:cxn>
                  <a:cxn ang="0">
                    <a:pos x="95" y="42"/>
                  </a:cxn>
                  <a:cxn ang="0">
                    <a:pos x="80" y="50"/>
                  </a:cxn>
                  <a:cxn ang="0">
                    <a:pos x="69" y="53"/>
                  </a:cxn>
                  <a:cxn ang="0">
                    <a:pos x="60" y="52"/>
                  </a:cxn>
                  <a:cxn ang="0">
                    <a:pos x="53" y="49"/>
                  </a:cxn>
                  <a:cxn ang="0">
                    <a:pos x="49" y="44"/>
                  </a:cxn>
                  <a:cxn ang="0">
                    <a:pos x="40" y="38"/>
                  </a:cxn>
                  <a:cxn ang="0">
                    <a:pos x="29" y="32"/>
                  </a:cxn>
                  <a:cxn ang="0">
                    <a:pos x="17" y="27"/>
                  </a:cxn>
                  <a:cxn ang="0">
                    <a:pos x="6" y="20"/>
                  </a:cxn>
                  <a:cxn ang="0">
                    <a:pos x="0" y="0"/>
                  </a:cxn>
                </a:cxnLst>
                <a:rect l="txL" t="txT" r="txR" b="txB"/>
                <a:pathLst>
                  <a:path w="145" h="53">
                    <a:moveTo>
                      <a:pt x="0" y="0"/>
                    </a:moveTo>
                    <a:lnTo>
                      <a:pt x="4" y="9"/>
                    </a:lnTo>
                    <a:lnTo>
                      <a:pt x="20" y="16"/>
                    </a:lnTo>
                    <a:lnTo>
                      <a:pt x="31" y="20"/>
                    </a:lnTo>
                    <a:lnTo>
                      <a:pt x="44" y="26"/>
                    </a:lnTo>
                    <a:lnTo>
                      <a:pt x="51" y="30"/>
                    </a:lnTo>
                    <a:lnTo>
                      <a:pt x="66" y="31"/>
                    </a:lnTo>
                    <a:lnTo>
                      <a:pt x="80" y="30"/>
                    </a:lnTo>
                    <a:lnTo>
                      <a:pt x="93" y="26"/>
                    </a:lnTo>
                    <a:lnTo>
                      <a:pt x="98" y="22"/>
                    </a:lnTo>
                    <a:lnTo>
                      <a:pt x="113" y="18"/>
                    </a:lnTo>
                    <a:lnTo>
                      <a:pt x="122" y="16"/>
                    </a:lnTo>
                    <a:lnTo>
                      <a:pt x="134" y="11"/>
                    </a:lnTo>
                    <a:lnTo>
                      <a:pt x="145" y="5"/>
                    </a:lnTo>
                    <a:lnTo>
                      <a:pt x="136" y="22"/>
                    </a:lnTo>
                    <a:lnTo>
                      <a:pt x="129" y="30"/>
                    </a:lnTo>
                    <a:lnTo>
                      <a:pt x="118" y="36"/>
                    </a:lnTo>
                    <a:lnTo>
                      <a:pt x="104" y="41"/>
                    </a:lnTo>
                    <a:lnTo>
                      <a:pt x="95" y="42"/>
                    </a:lnTo>
                    <a:lnTo>
                      <a:pt x="80" y="50"/>
                    </a:lnTo>
                    <a:lnTo>
                      <a:pt x="69" y="53"/>
                    </a:lnTo>
                    <a:lnTo>
                      <a:pt x="60" y="52"/>
                    </a:lnTo>
                    <a:lnTo>
                      <a:pt x="53" y="49"/>
                    </a:lnTo>
                    <a:lnTo>
                      <a:pt x="49" y="44"/>
                    </a:lnTo>
                    <a:lnTo>
                      <a:pt x="40" y="38"/>
                    </a:lnTo>
                    <a:lnTo>
                      <a:pt x="29" y="32"/>
                    </a:lnTo>
                    <a:lnTo>
                      <a:pt x="17" y="27"/>
                    </a:lnTo>
                    <a:lnTo>
                      <a:pt x="6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8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19" name="Freeform 29"/>
              <p:cNvSpPr/>
              <p:nvPr/>
            </p:nvSpPr>
            <p:spPr>
              <a:xfrm>
                <a:off x="1659" y="1299"/>
                <a:ext cx="156" cy="26"/>
              </a:xfrm>
              <a:custGeom>
                <a:avLst/>
                <a:gdLst>
                  <a:gd name="txL" fmla="*/ 0 w 156"/>
                  <a:gd name="txT" fmla="*/ 0 h 26"/>
                  <a:gd name="txR" fmla="*/ 156 w 156"/>
                  <a:gd name="txB" fmla="*/ 26 h 26"/>
                </a:gdLst>
                <a:ahLst/>
                <a:cxnLst>
                  <a:cxn ang="0">
                    <a:pos x="0" y="14"/>
                  </a:cxn>
                  <a:cxn ang="0">
                    <a:pos x="33" y="5"/>
                  </a:cxn>
                  <a:cxn ang="0">
                    <a:pos x="51" y="2"/>
                  </a:cxn>
                  <a:cxn ang="0">
                    <a:pos x="75" y="3"/>
                  </a:cxn>
                  <a:cxn ang="0">
                    <a:pos x="89" y="2"/>
                  </a:cxn>
                  <a:cxn ang="0">
                    <a:pos x="104" y="0"/>
                  </a:cxn>
                  <a:cxn ang="0">
                    <a:pos x="122" y="3"/>
                  </a:cxn>
                  <a:cxn ang="0">
                    <a:pos x="131" y="9"/>
                  </a:cxn>
                  <a:cxn ang="0">
                    <a:pos x="144" y="14"/>
                  </a:cxn>
                  <a:cxn ang="0">
                    <a:pos x="153" y="23"/>
                  </a:cxn>
                  <a:cxn ang="0">
                    <a:pos x="156" y="26"/>
                  </a:cxn>
                  <a:cxn ang="0">
                    <a:pos x="122" y="21"/>
                  </a:cxn>
                  <a:cxn ang="0">
                    <a:pos x="100" y="22"/>
                  </a:cxn>
                  <a:cxn ang="0">
                    <a:pos x="75" y="24"/>
                  </a:cxn>
                  <a:cxn ang="0">
                    <a:pos x="57" y="25"/>
                  </a:cxn>
                  <a:cxn ang="0">
                    <a:pos x="37" y="23"/>
                  </a:cxn>
                  <a:cxn ang="0">
                    <a:pos x="20" y="21"/>
                  </a:cxn>
                  <a:cxn ang="0">
                    <a:pos x="0" y="14"/>
                  </a:cxn>
                </a:cxnLst>
                <a:rect l="txL" t="txT" r="txR" b="txB"/>
                <a:pathLst>
                  <a:path w="156" h="26">
                    <a:moveTo>
                      <a:pt x="0" y="14"/>
                    </a:moveTo>
                    <a:lnTo>
                      <a:pt x="33" y="5"/>
                    </a:lnTo>
                    <a:lnTo>
                      <a:pt x="51" y="2"/>
                    </a:lnTo>
                    <a:lnTo>
                      <a:pt x="75" y="3"/>
                    </a:lnTo>
                    <a:lnTo>
                      <a:pt x="89" y="2"/>
                    </a:lnTo>
                    <a:lnTo>
                      <a:pt x="104" y="0"/>
                    </a:lnTo>
                    <a:lnTo>
                      <a:pt x="122" y="3"/>
                    </a:lnTo>
                    <a:lnTo>
                      <a:pt x="131" y="9"/>
                    </a:lnTo>
                    <a:lnTo>
                      <a:pt x="144" y="14"/>
                    </a:lnTo>
                    <a:lnTo>
                      <a:pt x="153" y="23"/>
                    </a:lnTo>
                    <a:lnTo>
                      <a:pt x="156" y="26"/>
                    </a:lnTo>
                    <a:lnTo>
                      <a:pt x="122" y="21"/>
                    </a:lnTo>
                    <a:lnTo>
                      <a:pt x="100" y="22"/>
                    </a:lnTo>
                    <a:lnTo>
                      <a:pt x="75" y="24"/>
                    </a:lnTo>
                    <a:lnTo>
                      <a:pt x="57" y="25"/>
                    </a:lnTo>
                    <a:lnTo>
                      <a:pt x="37" y="23"/>
                    </a:lnTo>
                    <a:lnTo>
                      <a:pt x="20" y="2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808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20" name="Freeform 30"/>
              <p:cNvSpPr/>
              <p:nvPr/>
            </p:nvSpPr>
            <p:spPr>
              <a:xfrm>
                <a:off x="1658" y="1311"/>
                <a:ext cx="170" cy="29"/>
              </a:xfrm>
              <a:custGeom>
                <a:avLst/>
                <a:gdLst>
                  <a:gd name="txL" fmla="*/ 0 w 170"/>
                  <a:gd name="txT" fmla="*/ 0 h 29"/>
                  <a:gd name="txR" fmla="*/ 170 w 170"/>
                  <a:gd name="txB" fmla="*/ 29 h 29"/>
                </a:gdLst>
                <a:ahLst/>
                <a:cxnLst>
                  <a:cxn ang="0">
                    <a:pos x="0" y="5"/>
                  </a:cxn>
                  <a:cxn ang="0">
                    <a:pos x="25" y="1"/>
                  </a:cxn>
                  <a:cxn ang="0">
                    <a:pos x="56" y="0"/>
                  </a:cxn>
                  <a:cxn ang="0">
                    <a:pos x="68" y="2"/>
                  </a:cxn>
                  <a:cxn ang="0">
                    <a:pos x="83" y="3"/>
                  </a:cxn>
                  <a:cxn ang="0">
                    <a:pos x="99" y="1"/>
                  </a:cxn>
                  <a:cxn ang="0">
                    <a:pos x="107" y="0"/>
                  </a:cxn>
                  <a:cxn ang="0">
                    <a:pos x="123" y="0"/>
                  </a:cxn>
                  <a:cxn ang="0">
                    <a:pos x="141" y="2"/>
                  </a:cxn>
                  <a:cxn ang="0">
                    <a:pos x="155" y="11"/>
                  </a:cxn>
                  <a:cxn ang="0">
                    <a:pos x="165" y="13"/>
                  </a:cxn>
                  <a:cxn ang="0">
                    <a:pos x="170" y="13"/>
                  </a:cxn>
                  <a:cxn ang="0">
                    <a:pos x="154" y="16"/>
                  </a:cxn>
                  <a:cxn ang="0">
                    <a:pos x="141" y="23"/>
                  </a:cxn>
                  <a:cxn ang="0">
                    <a:pos x="123" y="25"/>
                  </a:cxn>
                  <a:cxn ang="0">
                    <a:pos x="103" y="29"/>
                  </a:cxn>
                  <a:cxn ang="0">
                    <a:pos x="81" y="29"/>
                  </a:cxn>
                  <a:cxn ang="0">
                    <a:pos x="65" y="29"/>
                  </a:cxn>
                  <a:cxn ang="0">
                    <a:pos x="50" y="29"/>
                  </a:cxn>
                  <a:cxn ang="0">
                    <a:pos x="32" y="25"/>
                  </a:cxn>
                  <a:cxn ang="0">
                    <a:pos x="18" y="20"/>
                  </a:cxn>
                  <a:cxn ang="0">
                    <a:pos x="0" y="5"/>
                  </a:cxn>
                </a:cxnLst>
                <a:rect l="txL" t="txT" r="txR" b="txB"/>
                <a:pathLst>
                  <a:path w="170" h="29">
                    <a:moveTo>
                      <a:pt x="0" y="5"/>
                    </a:moveTo>
                    <a:lnTo>
                      <a:pt x="25" y="1"/>
                    </a:lnTo>
                    <a:lnTo>
                      <a:pt x="56" y="0"/>
                    </a:lnTo>
                    <a:lnTo>
                      <a:pt x="68" y="2"/>
                    </a:lnTo>
                    <a:lnTo>
                      <a:pt x="83" y="3"/>
                    </a:lnTo>
                    <a:lnTo>
                      <a:pt x="99" y="1"/>
                    </a:lnTo>
                    <a:lnTo>
                      <a:pt x="107" y="0"/>
                    </a:lnTo>
                    <a:lnTo>
                      <a:pt x="123" y="0"/>
                    </a:lnTo>
                    <a:lnTo>
                      <a:pt x="141" y="2"/>
                    </a:lnTo>
                    <a:lnTo>
                      <a:pt x="155" y="11"/>
                    </a:lnTo>
                    <a:lnTo>
                      <a:pt x="165" y="13"/>
                    </a:lnTo>
                    <a:lnTo>
                      <a:pt x="170" y="13"/>
                    </a:lnTo>
                    <a:lnTo>
                      <a:pt x="154" y="16"/>
                    </a:lnTo>
                    <a:lnTo>
                      <a:pt x="141" y="23"/>
                    </a:lnTo>
                    <a:lnTo>
                      <a:pt x="123" y="25"/>
                    </a:lnTo>
                    <a:lnTo>
                      <a:pt x="103" y="29"/>
                    </a:lnTo>
                    <a:lnTo>
                      <a:pt x="81" y="29"/>
                    </a:lnTo>
                    <a:lnTo>
                      <a:pt x="65" y="29"/>
                    </a:lnTo>
                    <a:lnTo>
                      <a:pt x="50" y="29"/>
                    </a:lnTo>
                    <a:lnTo>
                      <a:pt x="32" y="25"/>
                    </a:lnTo>
                    <a:lnTo>
                      <a:pt x="18" y="2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0A0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21" name="Oval 31"/>
              <p:cNvSpPr/>
              <p:nvPr/>
            </p:nvSpPr>
            <p:spPr>
              <a:xfrm>
                <a:off x="1580" y="1138"/>
                <a:ext cx="105" cy="55"/>
              </a:xfrm>
              <a:prstGeom prst="ellipse">
                <a:avLst/>
              </a:prstGeom>
              <a:solidFill>
                <a:srgbClr val="FF80A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2" name="Freeform 32"/>
              <p:cNvSpPr/>
              <p:nvPr/>
            </p:nvSpPr>
            <p:spPr>
              <a:xfrm>
                <a:off x="1581" y="1147"/>
                <a:ext cx="115" cy="44"/>
              </a:xfrm>
              <a:custGeom>
                <a:avLst/>
                <a:gdLst>
                  <a:gd name="txL" fmla="*/ 0 w 115"/>
                  <a:gd name="txT" fmla="*/ 0 h 44"/>
                  <a:gd name="txR" fmla="*/ 115 w 115"/>
                  <a:gd name="txB" fmla="*/ 44 h 44"/>
                </a:gdLst>
                <a:ahLst/>
                <a:cxnLst>
                  <a:cxn ang="0">
                    <a:pos x="0" y="18"/>
                  </a:cxn>
                  <a:cxn ang="0">
                    <a:pos x="13" y="7"/>
                  </a:cxn>
                  <a:cxn ang="0">
                    <a:pos x="31" y="2"/>
                  </a:cxn>
                  <a:cxn ang="0">
                    <a:pos x="51" y="0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09" y="18"/>
                  </a:cxn>
                  <a:cxn ang="0">
                    <a:pos x="115" y="23"/>
                  </a:cxn>
                  <a:cxn ang="0">
                    <a:pos x="102" y="26"/>
                  </a:cxn>
                  <a:cxn ang="0">
                    <a:pos x="89" y="32"/>
                  </a:cxn>
                  <a:cxn ang="0">
                    <a:pos x="80" y="40"/>
                  </a:cxn>
                  <a:cxn ang="0">
                    <a:pos x="64" y="43"/>
                  </a:cxn>
                  <a:cxn ang="0">
                    <a:pos x="51" y="44"/>
                  </a:cxn>
                  <a:cxn ang="0">
                    <a:pos x="40" y="41"/>
                  </a:cxn>
                  <a:cxn ang="0">
                    <a:pos x="33" y="38"/>
                  </a:cxn>
                  <a:cxn ang="0">
                    <a:pos x="20" y="30"/>
                  </a:cxn>
                  <a:cxn ang="0">
                    <a:pos x="11" y="25"/>
                  </a:cxn>
                  <a:cxn ang="0">
                    <a:pos x="0" y="18"/>
                  </a:cxn>
                </a:cxnLst>
                <a:rect l="txL" t="txT" r="txR" b="txB"/>
                <a:pathLst>
                  <a:path w="115" h="44">
                    <a:moveTo>
                      <a:pt x="0" y="18"/>
                    </a:moveTo>
                    <a:lnTo>
                      <a:pt x="13" y="7"/>
                    </a:lnTo>
                    <a:lnTo>
                      <a:pt x="31" y="2"/>
                    </a:lnTo>
                    <a:lnTo>
                      <a:pt x="51" y="0"/>
                    </a:lnTo>
                    <a:lnTo>
                      <a:pt x="75" y="0"/>
                    </a:lnTo>
                    <a:lnTo>
                      <a:pt x="95" y="6"/>
                    </a:lnTo>
                    <a:lnTo>
                      <a:pt x="109" y="18"/>
                    </a:lnTo>
                    <a:lnTo>
                      <a:pt x="115" y="23"/>
                    </a:lnTo>
                    <a:lnTo>
                      <a:pt x="102" y="26"/>
                    </a:lnTo>
                    <a:lnTo>
                      <a:pt x="89" y="32"/>
                    </a:lnTo>
                    <a:lnTo>
                      <a:pt x="80" y="40"/>
                    </a:lnTo>
                    <a:lnTo>
                      <a:pt x="64" y="43"/>
                    </a:lnTo>
                    <a:lnTo>
                      <a:pt x="51" y="44"/>
                    </a:lnTo>
                    <a:lnTo>
                      <a:pt x="40" y="41"/>
                    </a:lnTo>
                    <a:lnTo>
                      <a:pt x="33" y="38"/>
                    </a:lnTo>
                    <a:lnTo>
                      <a:pt x="20" y="30"/>
                    </a:lnTo>
                    <a:lnTo>
                      <a:pt x="11" y="25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23" name="Oval 33"/>
              <p:cNvSpPr/>
              <p:nvPr/>
            </p:nvSpPr>
            <p:spPr>
              <a:xfrm>
                <a:off x="1779" y="1138"/>
                <a:ext cx="105" cy="55"/>
              </a:xfrm>
              <a:prstGeom prst="ellipse">
                <a:avLst/>
              </a:prstGeom>
              <a:solidFill>
                <a:srgbClr val="FF80A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4" name="Freeform 34"/>
              <p:cNvSpPr/>
              <p:nvPr/>
            </p:nvSpPr>
            <p:spPr>
              <a:xfrm>
                <a:off x="1779" y="1147"/>
                <a:ext cx="111" cy="44"/>
              </a:xfrm>
              <a:custGeom>
                <a:avLst/>
                <a:gdLst>
                  <a:gd name="txL" fmla="*/ 0 w 111"/>
                  <a:gd name="txT" fmla="*/ 0 h 44"/>
                  <a:gd name="txR" fmla="*/ 111 w 111"/>
                  <a:gd name="txB" fmla="*/ 44 h 44"/>
                </a:gdLst>
                <a:ahLst/>
                <a:cxnLst>
                  <a:cxn ang="0">
                    <a:pos x="111" y="18"/>
                  </a:cxn>
                  <a:cxn ang="0">
                    <a:pos x="98" y="7"/>
                  </a:cxn>
                  <a:cxn ang="0">
                    <a:pos x="82" y="2"/>
                  </a:cxn>
                  <a:cxn ang="0">
                    <a:pos x="62" y="0"/>
                  </a:cxn>
                  <a:cxn ang="0">
                    <a:pos x="38" y="0"/>
                  </a:cxn>
                  <a:cxn ang="0">
                    <a:pos x="18" y="6"/>
                  </a:cxn>
                  <a:cxn ang="0">
                    <a:pos x="4" y="18"/>
                  </a:cxn>
                  <a:cxn ang="0">
                    <a:pos x="0" y="23"/>
                  </a:cxn>
                  <a:cxn ang="0">
                    <a:pos x="9" y="26"/>
                  </a:cxn>
                  <a:cxn ang="0">
                    <a:pos x="22" y="32"/>
                  </a:cxn>
                  <a:cxn ang="0">
                    <a:pos x="31" y="40"/>
                  </a:cxn>
                  <a:cxn ang="0">
                    <a:pos x="47" y="43"/>
                  </a:cxn>
                  <a:cxn ang="0">
                    <a:pos x="62" y="44"/>
                  </a:cxn>
                  <a:cxn ang="0">
                    <a:pos x="71" y="41"/>
                  </a:cxn>
                  <a:cxn ang="0">
                    <a:pos x="80" y="38"/>
                  </a:cxn>
                  <a:cxn ang="0">
                    <a:pos x="91" y="30"/>
                  </a:cxn>
                  <a:cxn ang="0">
                    <a:pos x="100" y="25"/>
                  </a:cxn>
                  <a:cxn ang="0">
                    <a:pos x="111" y="18"/>
                  </a:cxn>
                </a:cxnLst>
                <a:rect l="txL" t="txT" r="txR" b="txB"/>
                <a:pathLst>
                  <a:path w="111" h="44">
                    <a:moveTo>
                      <a:pt x="111" y="18"/>
                    </a:moveTo>
                    <a:lnTo>
                      <a:pt x="98" y="7"/>
                    </a:lnTo>
                    <a:lnTo>
                      <a:pt x="82" y="2"/>
                    </a:lnTo>
                    <a:lnTo>
                      <a:pt x="62" y="0"/>
                    </a:lnTo>
                    <a:lnTo>
                      <a:pt x="38" y="0"/>
                    </a:lnTo>
                    <a:lnTo>
                      <a:pt x="18" y="6"/>
                    </a:lnTo>
                    <a:lnTo>
                      <a:pt x="4" y="18"/>
                    </a:lnTo>
                    <a:lnTo>
                      <a:pt x="0" y="23"/>
                    </a:lnTo>
                    <a:lnTo>
                      <a:pt x="9" y="26"/>
                    </a:lnTo>
                    <a:lnTo>
                      <a:pt x="22" y="32"/>
                    </a:lnTo>
                    <a:lnTo>
                      <a:pt x="31" y="40"/>
                    </a:lnTo>
                    <a:lnTo>
                      <a:pt x="47" y="43"/>
                    </a:lnTo>
                    <a:lnTo>
                      <a:pt x="62" y="44"/>
                    </a:lnTo>
                    <a:lnTo>
                      <a:pt x="71" y="41"/>
                    </a:lnTo>
                    <a:lnTo>
                      <a:pt x="80" y="38"/>
                    </a:lnTo>
                    <a:lnTo>
                      <a:pt x="91" y="30"/>
                    </a:lnTo>
                    <a:lnTo>
                      <a:pt x="100" y="25"/>
                    </a:lnTo>
                    <a:lnTo>
                      <a:pt x="111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525" name="Oval 35"/>
              <p:cNvSpPr/>
              <p:nvPr/>
            </p:nvSpPr>
            <p:spPr>
              <a:xfrm>
                <a:off x="1603" y="1138"/>
                <a:ext cx="58" cy="43"/>
              </a:xfrm>
              <a:prstGeom prst="ellipse">
                <a:avLst/>
              </a:prstGeom>
              <a:solidFill>
                <a:srgbClr val="408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6" name="Oval 36"/>
              <p:cNvSpPr/>
              <p:nvPr/>
            </p:nvSpPr>
            <p:spPr>
              <a:xfrm>
                <a:off x="1616" y="1149"/>
                <a:ext cx="34" cy="21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7" name="Oval 37"/>
              <p:cNvSpPr/>
              <p:nvPr/>
            </p:nvSpPr>
            <p:spPr>
              <a:xfrm>
                <a:off x="1803" y="1138"/>
                <a:ext cx="58" cy="43"/>
              </a:xfrm>
              <a:prstGeom prst="ellipse">
                <a:avLst/>
              </a:prstGeom>
              <a:solidFill>
                <a:srgbClr val="408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8" name="Oval 38"/>
              <p:cNvSpPr/>
              <p:nvPr/>
            </p:nvSpPr>
            <p:spPr>
              <a:xfrm>
                <a:off x="1813" y="1149"/>
                <a:ext cx="37" cy="21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488" name="Rectangle 39"/>
            <p:cNvSpPr/>
            <p:nvPr/>
          </p:nvSpPr>
          <p:spPr>
            <a:xfrm>
              <a:off x="508" y="2496"/>
              <a:ext cx="550" cy="87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89" name="Freeform 40"/>
            <p:cNvSpPr/>
            <p:nvPr/>
          </p:nvSpPr>
          <p:spPr>
            <a:xfrm>
              <a:off x="713" y="2405"/>
              <a:ext cx="304" cy="160"/>
            </a:xfrm>
            <a:custGeom>
              <a:avLst/>
              <a:gdLst>
                <a:gd name="txL" fmla="*/ 0 w 26"/>
                <a:gd name="txT" fmla="*/ 0 h 15"/>
                <a:gd name="txR" fmla="*/ 26 w 26"/>
                <a:gd name="txB" fmla="*/ 15 h 15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6" h="15">
                  <a:moveTo>
                    <a:pt x="26" y="13"/>
                  </a:moveTo>
                  <a:cubicBezTo>
                    <a:pt x="25" y="14"/>
                    <a:pt x="24" y="14"/>
                    <a:pt x="22" y="15"/>
                  </a:cubicBezTo>
                  <a:cubicBezTo>
                    <a:pt x="20" y="15"/>
                    <a:pt x="16" y="15"/>
                    <a:pt x="13" y="15"/>
                  </a:cubicBezTo>
                  <a:cubicBezTo>
                    <a:pt x="10" y="15"/>
                    <a:pt x="7" y="15"/>
                    <a:pt x="4" y="14"/>
                  </a:cubicBezTo>
                  <a:cubicBezTo>
                    <a:pt x="2" y="14"/>
                    <a:pt x="1" y="13"/>
                    <a:pt x="0" y="12"/>
                  </a:cubicBezTo>
                  <a:lnTo>
                    <a:pt x="1" y="0"/>
                  </a:lnTo>
                  <a:cubicBezTo>
                    <a:pt x="1" y="1"/>
                    <a:pt x="2" y="1"/>
                    <a:pt x="4" y="2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7" y="3"/>
                    <a:pt x="20" y="3"/>
                    <a:pt x="22" y="2"/>
                  </a:cubicBezTo>
                  <a:cubicBezTo>
                    <a:pt x="24" y="2"/>
                    <a:pt x="26" y="1"/>
                    <a:pt x="26" y="1"/>
                  </a:cubicBezTo>
                  <a:lnTo>
                    <a:pt x="26" y="13"/>
                  </a:lnTo>
                  <a:close/>
                </a:path>
              </a:pathLst>
            </a:custGeom>
            <a:solidFill>
              <a:srgbClr val="618FFD">
                <a:alpha val="100000"/>
              </a:srgbClr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0" name="Freeform 41"/>
            <p:cNvSpPr/>
            <p:nvPr/>
          </p:nvSpPr>
          <p:spPr>
            <a:xfrm>
              <a:off x="1239" y="1799"/>
              <a:ext cx="199" cy="245"/>
            </a:xfrm>
            <a:custGeom>
              <a:avLst/>
              <a:gdLst>
                <a:gd name="txL" fmla="*/ 0 w 17"/>
                <a:gd name="txT" fmla="*/ 0 h 23"/>
                <a:gd name="txR" fmla="*/ 17 w 17"/>
                <a:gd name="txB" fmla="*/ 23 h 23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7" h="23">
                  <a:moveTo>
                    <a:pt x="11" y="21"/>
                  </a:moveTo>
                  <a:cubicBezTo>
                    <a:pt x="11" y="15"/>
                    <a:pt x="11" y="6"/>
                    <a:pt x="16" y="4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10" y="6"/>
                    <a:pt x="7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4"/>
                    <a:pt x="3" y="17"/>
                    <a:pt x="5" y="19"/>
                  </a:cubicBezTo>
                  <a:cubicBezTo>
                    <a:pt x="7" y="23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0231A6">
                <a:alpha val="100000"/>
              </a:srgbClr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1" name="Freeform 42"/>
            <p:cNvSpPr/>
            <p:nvPr/>
          </p:nvSpPr>
          <p:spPr>
            <a:xfrm>
              <a:off x="1368" y="1874"/>
              <a:ext cx="374" cy="255"/>
            </a:xfrm>
            <a:custGeom>
              <a:avLst/>
              <a:gdLst>
                <a:gd name="txL" fmla="*/ 0 w 32"/>
                <a:gd name="txT" fmla="*/ 0 h 24"/>
                <a:gd name="txR" fmla="*/ 32 w 32"/>
                <a:gd name="txB" fmla="*/ 24 h 24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32" h="24">
                  <a:moveTo>
                    <a:pt x="32" y="20"/>
                  </a:moveTo>
                  <a:cubicBezTo>
                    <a:pt x="25" y="24"/>
                    <a:pt x="23" y="22"/>
                    <a:pt x="14" y="21"/>
                  </a:cubicBezTo>
                  <a:cubicBezTo>
                    <a:pt x="13" y="21"/>
                    <a:pt x="11" y="20"/>
                    <a:pt x="11" y="20"/>
                  </a:cubicBezTo>
                  <a:cubicBezTo>
                    <a:pt x="10" y="19"/>
                    <a:pt x="11" y="17"/>
                    <a:pt x="10" y="17"/>
                  </a:cubicBezTo>
                  <a:cubicBezTo>
                    <a:pt x="8" y="16"/>
                    <a:pt x="6" y="16"/>
                    <a:pt x="4" y="16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2" y="11"/>
                    <a:pt x="3" y="9"/>
                    <a:pt x="2" y="7"/>
                  </a:cubicBezTo>
                  <a:cubicBezTo>
                    <a:pt x="1" y="7"/>
                    <a:pt x="1" y="9"/>
                    <a:pt x="0" y="10"/>
                  </a:cubicBezTo>
                  <a:cubicBezTo>
                    <a:pt x="2" y="22"/>
                    <a:pt x="2" y="7"/>
                    <a:pt x="3" y="4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2"/>
                    <a:pt x="3" y="0"/>
                    <a:pt x="3" y="1"/>
                  </a:cubicBezTo>
                  <a:cubicBezTo>
                    <a:pt x="2" y="2"/>
                    <a:pt x="2" y="5"/>
                    <a:pt x="4" y="5"/>
                  </a:cubicBezTo>
                  <a:cubicBezTo>
                    <a:pt x="7" y="7"/>
                    <a:pt x="11" y="6"/>
                    <a:pt x="15" y="6"/>
                  </a:cubicBezTo>
                  <a:cubicBezTo>
                    <a:pt x="20" y="5"/>
                    <a:pt x="20" y="7"/>
                    <a:pt x="20" y="4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618FFD">
                <a:alpha val="100000"/>
              </a:srgbClr>
            </a:solidFill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20492" name="Group 43"/>
            <p:cNvGrpSpPr/>
            <p:nvPr/>
          </p:nvGrpSpPr>
          <p:grpSpPr>
            <a:xfrm>
              <a:off x="1286" y="1597"/>
              <a:ext cx="129" cy="287"/>
              <a:chOff x="1943" y="1713"/>
              <a:chExt cx="129" cy="287"/>
            </a:xfrm>
          </p:grpSpPr>
          <p:sp>
            <p:nvSpPr>
              <p:cNvPr id="20498" name="Freeform 44"/>
              <p:cNvSpPr/>
              <p:nvPr/>
            </p:nvSpPr>
            <p:spPr>
              <a:xfrm>
                <a:off x="1943" y="1713"/>
                <a:ext cx="129" cy="287"/>
              </a:xfrm>
              <a:custGeom>
                <a:avLst/>
                <a:gdLst>
                  <a:gd name="txL" fmla="*/ 0 w 11"/>
                  <a:gd name="txT" fmla="*/ 0 h 27"/>
                  <a:gd name="txR" fmla="*/ 11 w 11"/>
                  <a:gd name="txB" fmla="*/ 27 h 27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" h="27">
                    <a:moveTo>
                      <a:pt x="10" y="0"/>
                    </a:moveTo>
                    <a:cubicBezTo>
                      <a:pt x="10" y="5"/>
                      <a:pt x="11" y="10"/>
                      <a:pt x="11" y="15"/>
                    </a:cubicBezTo>
                    <a:cubicBezTo>
                      <a:pt x="11" y="17"/>
                      <a:pt x="11" y="20"/>
                      <a:pt x="10" y="22"/>
                    </a:cubicBezTo>
                    <a:cubicBezTo>
                      <a:pt x="8" y="24"/>
                      <a:pt x="4" y="24"/>
                      <a:pt x="4" y="24"/>
                    </a:cubicBezTo>
                    <a:cubicBezTo>
                      <a:pt x="4" y="25"/>
                      <a:pt x="4" y="26"/>
                      <a:pt x="3" y="27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0" y="24"/>
                      <a:pt x="1" y="22"/>
                      <a:pt x="1" y="20"/>
                    </a:cubicBezTo>
                    <a:lnTo>
                      <a:pt x="1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499" name="Freeform 45"/>
              <p:cNvSpPr/>
              <p:nvPr/>
            </p:nvSpPr>
            <p:spPr>
              <a:xfrm>
                <a:off x="1943" y="1713"/>
                <a:ext cx="129" cy="287"/>
              </a:xfrm>
              <a:custGeom>
                <a:avLst/>
                <a:gdLst>
                  <a:gd name="txL" fmla="*/ 0 w 11"/>
                  <a:gd name="txT" fmla="*/ 0 h 27"/>
                  <a:gd name="txR" fmla="*/ 11 w 11"/>
                  <a:gd name="txB" fmla="*/ 27 h 27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" h="27">
                    <a:moveTo>
                      <a:pt x="10" y="0"/>
                    </a:moveTo>
                    <a:cubicBezTo>
                      <a:pt x="10" y="5"/>
                      <a:pt x="11" y="10"/>
                      <a:pt x="11" y="15"/>
                    </a:cubicBezTo>
                    <a:cubicBezTo>
                      <a:pt x="11" y="17"/>
                      <a:pt x="11" y="20"/>
                      <a:pt x="10" y="22"/>
                    </a:cubicBezTo>
                    <a:cubicBezTo>
                      <a:pt x="8" y="24"/>
                      <a:pt x="4" y="24"/>
                      <a:pt x="4" y="24"/>
                    </a:cubicBezTo>
                    <a:cubicBezTo>
                      <a:pt x="4" y="25"/>
                      <a:pt x="4" y="26"/>
                      <a:pt x="3" y="27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0" y="24"/>
                      <a:pt x="1" y="22"/>
                      <a:pt x="1" y="20"/>
                    </a:cubicBezTo>
                    <a:lnTo>
                      <a:pt x="1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20493" name="Freeform 46"/>
            <p:cNvSpPr/>
            <p:nvPr/>
          </p:nvSpPr>
          <p:spPr>
            <a:xfrm>
              <a:off x="1415" y="1565"/>
              <a:ext cx="245" cy="266"/>
            </a:xfrm>
            <a:custGeom>
              <a:avLst/>
              <a:gdLst>
                <a:gd name="txL" fmla="*/ 0 w 245"/>
                <a:gd name="txT" fmla="*/ 0 h 266"/>
                <a:gd name="txR" fmla="*/ 245 w 245"/>
                <a:gd name="txB" fmla="*/ 266 h 266"/>
              </a:gdLst>
              <a:ahLst/>
              <a:cxnLst>
                <a:cxn ang="0">
                  <a:pos x="0" y="0"/>
                </a:cxn>
                <a:cxn ang="0">
                  <a:pos x="245" y="32"/>
                </a:cxn>
                <a:cxn ang="0">
                  <a:pos x="35" y="266"/>
                </a:cxn>
                <a:cxn ang="0">
                  <a:pos x="0" y="0"/>
                </a:cxn>
              </a:cxnLst>
              <a:rect l="txL" t="txT" r="txR" b="txB"/>
              <a:pathLst>
                <a:path w="245" h="266">
                  <a:moveTo>
                    <a:pt x="0" y="0"/>
                  </a:moveTo>
                  <a:lnTo>
                    <a:pt x="245" y="32"/>
                  </a:lnTo>
                  <a:lnTo>
                    <a:pt x="35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4" name="Freeform 47"/>
            <p:cNvSpPr/>
            <p:nvPr/>
          </p:nvSpPr>
          <p:spPr>
            <a:xfrm>
              <a:off x="1403" y="1831"/>
              <a:ext cx="421" cy="383"/>
            </a:xfrm>
            <a:custGeom>
              <a:avLst/>
              <a:gdLst>
                <a:gd name="txL" fmla="*/ 0 w 421"/>
                <a:gd name="txT" fmla="*/ 0 h 383"/>
                <a:gd name="txR" fmla="*/ 421 w 421"/>
                <a:gd name="txB" fmla="*/ 383 h 383"/>
              </a:gdLst>
              <a:ahLst/>
              <a:cxnLst>
                <a:cxn ang="0">
                  <a:pos x="35" y="0"/>
                </a:cxn>
                <a:cxn ang="0">
                  <a:pos x="292" y="43"/>
                </a:cxn>
                <a:cxn ang="0">
                  <a:pos x="421" y="383"/>
                </a:cxn>
                <a:cxn ang="0">
                  <a:pos x="0" y="277"/>
                </a:cxn>
                <a:cxn ang="0">
                  <a:pos x="0" y="191"/>
                </a:cxn>
                <a:cxn ang="0">
                  <a:pos x="0" y="117"/>
                </a:cxn>
                <a:cxn ang="0">
                  <a:pos x="35" y="0"/>
                </a:cxn>
              </a:cxnLst>
              <a:rect l="txL" t="txT" r="txR" b="txB"/>
              <a:pathLst>
                <a:path w="421" h="383">
                  <a:moveTo>
                    <a:pt x="35" y="0"/>
                  </a:moveTo>
                  <a:lnTo>
                    <a:pt x="292" y="43"/>
                  </a:lnTo>
                  <a:lnTo>
                    <a:pt x="421" y="383"/>
                  </a:lnTo>
                  <a:lnTo>
                    <a:pt x="0" y="277"/>
                  </a:lnTo>
                  <a:lnTo>
                    <a:pt x="0" y="191"/>
                  </a:lnTo>
                  <a:lnTo>
                    <a:pt x="0" y="1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5" name="Freeform 48"/>
            <p:cNvSpPr/>
            <p:nvPr/>
          </p:nvSpPr>
          <p:spPr>
            <a:xfrm>
              <a:off x="1356" y="672"/>
              <a:ext cx="386" cy="617"/>
            </a:xfrm>
            <a:custGeom>
              <a:avLst/>
              <a:gdLst>
                <a:gd name="txL" fmla="*/ 0 w 386"/>
                <a:gd name="txT" fmla="*/ 0 h 617"/>
                <a:gd name="txR" fmla="*/ 386 w 386"/>
                <a:gd name="txB" fmla="*/ 617 h 617"/>
              </a:gdLst>
              <a:ahLst/>
              <a:cxnLst>
                <a:cxn ang="0">
                  <a:pos x="386" y="617"/>
                </a:cxn>
                <a:cxn ang="0">
                  <a:pos x="47" y="425"/>
                </a:cxn>
                <a:cxn ang="0">
                  <a:pos x="82" y="351"/>
                </a:cxn>
                <a:cxn ang="0">
                  <a:pos x="0" y="276"/>
                </a:cxn>
                <a:cxn ang="0">
                  <a:pos x="47" y="191"/>
                </a:cxn>
                <a:cxn ang="0">
                  <a:pos x="176" y="0"/>
                </a:cxn>
                <a:cxn ang="0">
                  <a:pos x="292" y="42"/>
                </a:cxn>
                <a:cxn ang="0">
                  <a:pos x="386" y="617"/>
                </a:cxn>
              </a:cxnLst>
              <a:rect l="txL" t="txT" r="txR" b="txB"/>
              <a:pathLst>
                <a:path w="386" h="617">
                  <a:moveTo>
                    <a:pt x="386" y="617"/>
                  </a:moveTo>
                  <a:lnTo>
                    <a:pt x="47" y="425"/>
                  </a:lnTo>
                  <a:lnTo>
                    <a:pt x="82" y="351"/>
                  </a:lnTo>
                  <a:lnTo>
                    <a:pt x="0" y="276"/>
                  </a:lnTo>
                  <a:lnTo>
                    <a:pt x="47" y="191"/>
                  </a:lnTo>
                  <a:lnTo>
                    <a:pt x="176" y="0"/>
                  </a:lnTo>
                  <a:lnTo>
                    <a:pt x="292" y="42"/>
                  </a:lnTo>
                  <a:lnTo>
                    <a:pt x="386" y="6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6" name="Freeform 49"/>
            <p:cNvSpPr/>
            <p:nvPr/>
          </p:nvSpPr>
          <p:spPr>
            <a:xfrm>
              <a:off x="0" y="1831"/>
              <a:ext cx="725" cy="585"/>
            </a:xfrm>
            <a:custGeom>
              <a:avLst/>
              <a:gdLst>
                <a:gd name="txL" fmla="*/ 0 w 725"/>
                <a:gd name="txT" fmla="*/ 0 h 585"/>
                <a:gd name="txR" fmla="*/ 725 w 725"/>
                <a:gd name="txB" fmla="*/ 585 h 585"/>
              </a:gdLst>
              <a:ahLst/>
              <a:cxnLst>
                <a:cxn ang="0">
                  <a:pos x="631" y="117"/>
                </a:cxn>
                <a:cxn ang="0">
                  <a:pos x="339" y="0"/>
                </a:cxn>
                <a:cxn ang="0">
                  <a:pos x="0" y="308"/>
                </a:cxn>
                <a:cxn ang="0">
                  <a:pos x="549" y="585"/>
                </a:cxn>
                <a:cxn ang="0">
                  <a:pos x="725" y="351"/>
                </a:cxn>
                <a:cxn ang="0">
                  <a:pos x="631" y="277"/>
                </a:cxn>
                <a:cxn ang="0">
                  <a:pos x="549" y="277"/>
                </a:cxn>
                <a:cxn ang="0">
                  <a:pos x="549" y="191"/>
                </a:cxn>
                <a:cxn ang="0">
                  <a:pos x="631" y="117"/>
                </a:cxn>
              </a:cxnLst>
              <a:rect l="txL" t="txT" r="txR" b="txB"/>
              <a:pathLst>
                <a:path w="725" h="585">
                  <a:moveTo>
                    <a:pt x="631" y="117"/>
                  </a:moveTo>
                  <a:lnTo>
                    <a:pt x="339" y="0"/>
                  </a:lnTo>
                  <a:lnTo>
                    <a:pt x="0" y="308"/>
                  </a:lnTo>
                  <a:lnTo>
                    <a:pt x="549" y="585"/>
                  </a:lnTo>
                  <a:lnTo>
                    <a:pt x="725" y="351"/>
                  </a:lnTo>
                  <a:lnTo>
                    <a:pt x="631" y="277"/>
                  </a:lnTo>
                  <a:lnTo>
                    <a:pt x="549" y="277"/>
                  </a:lnTo>
                  <a:lnTo>
                    <a:pt x="549" y="191"/>
                  </a:lnTo>
                  <a:lnTo>
                    <a:pt x="631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497" name="Freeform 50"/>
            <p:cNvSpPr/>
            <p:nvPr/>
          </p:nvSpPr>
          <p:spPr>
            <a:xfrm>
              <a:off x="502" y="1597"/>
              <a:ext cx="340" cy="1659"/>
            </a:xfrm>
            <a:custGeom>
              <a:avLst/>
              <a:gdLst>
                <a:gd name="txL" fmla="*/ 0 w 29"/>
                <a:gd name="txT" fmla="*/ 0 h 156"/>
                <a:gd name="txR" fmla="*/ 29 w 29"/>
                <a:gd name="txB" fmla="*/ 156 h 156"/>
              </a:gdLst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9" h="156">
                  <a:moveTo>
                    <a:pt x="8" y="0"/>
                  </a:moveTo>
                  <a:lnTo>
                    <a:pt x="0" y="0"/>
                  </a:lnTo>
                  <a:lnTo>
                    <a:pt x="15" y="156"/>
                  </a:lnTo>
                  <a:lnTo>
                    <a:pt x="29" y="48"/>
                  </a:lnTo>
                </a:path>
              </a:pathLst>
            </a:custGeom>
            <a:noFill/>
            <a:ln w="5556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88115" name="Text Box 51"/>
          <p:cNvSpPr txBox="1"/>
          <p:nvPr/>
        </p:nvSpPr>
        <p:spPr>
          <a:xfrm>
            <a:off x="2743200" y="1277938"/>
            <a:ext cx="6292850" cy="26479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457200" lvl="4" indent="0"/>
            <a:r>
              <a:rPr lang="en-US" altLang="en-US" sz="2800" b="1" u="sng" dirty="0">
                <a:solidFill>
                  <a:srgbClr val="FFFF00"/>
                </a:solidFill>
                <a:latin typeface="Tahoma" panose="020B0604030504040204" pitchFamily="34" charset="0"/>
              </a:rPr>
              <a:t>Phylosophy:</a:t>
            </a:r>
            <a:endParaRPr lang="en-US" altLang="en-US" sz="2800" b="1" u="sng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457200" lvl="4" indent="0"/>
            <a:endParaRPr lang="id-ID" altLang="en-US" sz="2000" b="1" dirty="0">
              <a:latin typeface="Tahoma" panose="020B0604030504040204" pitchFamily="34" charset="0"/>
            </a:endParaRPr>
          </a:p>
          <a:p>
            <a:pPr marL="457200" lvl="4" indent="0"/>
            <a:r>
              <a:rPr lang="en-US" altLang="en-US" sz="2000" b="1" dirty="0">
                <a:latin typeface="Tahoma" panose="020B0604030504040204" pitchFamily="34" charset="0"/>
              </a:rPr>
              <a:t>Pemikiran &amp; upaya utk menjamin </a:t>
            </a:r>
            <a:r>
              <a:rPr lang="en-US" altLang="en-US" sz="2000" b="1" u="sng" dirty="0">
                <a:solidFill>
                  <a:srgbClr val="FFFF00"/>
                </a:solidFill>
                <a:latin typeface="Tahoma" panose="020B0604030504040204" pitchFamily="34" charset="0"/>
              </a:rPr>
              <a:t>keutuhan dan kesempurnaan</a:t>
            </a:r>
            <a:r>
              <a:rPr lang="en-US" altLang="en-US" sz="2000" b="1" dirty="0">
                <a:solidFill>
                  <a:srgbClr val="FFFF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</a:rPr>
              <a:t>TK &amp;  orang lain  pd umu</a:t>
            </a:r>
            <a:r>
              <a:rPr lang="id-ID" altLang="en-US" sz="2000" b="1" dirty="0">
                <a:latin typeface="Tahoma" panose="020B0604030504040204" pitchFamily="34" charset="0"/>
              </a:rPr>
              <a:t>m</a:t>
            </a:r>
            <a:r>
              <a:rPr lang="en-US" altLang="en-US" sz="2000" b="1" dirty="0">
                <a:latin typeface="Tahoma" panose="020B0604030504040204" pitchFamily="34" charset="0"/>
              </a:rPr>
              <a:t>nya, baik </a:t>
            </a:r>
            <a:r>
              <a:rPr lang="en-US" altLang="en-US" sz="2000" b="1" u="sng" dirty="0">
                <a:latin typeface="Tahoma" panose="020B0604030504040204" pitchFamily="34" charset="0"/>
              </a:rPr>
              <a:t>jasmani</a:t>
            </a:r>
            <a:r>
              <a:rPr lang="en-US" altLang="en-US" sz="2000" b="1" dirty="0">
                <a:latin typeface="Tahoma" panose="020B0604030504040204" pitchFamily="34" charset="0"/>
              </a:rPr>
              <a:t> maupun </a:t>
            </a:r>
            <a:r>
              <a:rPr lang="en-US" altLang="en-US" sz="2000" b="1" u="sng" dirty="0">
                <a:latin typeface="Tahoma" panose="020B0604030504040204" pitchFamily="34" charset="0"/>
              </a:rPr>
              <a:t>rohani,</a:t>
            </a:r>
            <a:r>
              <a:rPr lang="en-US" altLang="en-US" sz="2000" b="1" dirty="0">
                <a:latin typeface="Tahoma" panose="020B0604030504040204" pitchFamily="34" charset="0"/>
              </a:rPr>
              <a:t> hasil karya &amp; budaya manusia menuju masyarakat adil, makmur &amp; sejahtera.</a:t>
            </a:r>
            <a:endParaRPr lang="id-ID" altLang="en-US" sz="2000" b="1" dirty="0">
              <a:latin typeface="Tahoma" panose="020B0604030504040204" pitchFamily="34" charset="0"/>
            </a:endParaRPr>
          </a:p>
          <a:p>
            <a:pPr marL="457200" lvl="4" indent="0"/>
            <a:endParaRPr lang="en-US" altLang="en-US" sz="1800" b="1" dirty="0">
              <a:latin typeface="Times New Roman" panose="02020603050405020304" pitchFamily="18" charset="0"/>
            </a:endParaRPr>
          </a:p>
        </p:txBody>
      </p:sp>
      <p:pic>
        <p:nvPicPr>
          <p:cNvPr id="20486" name="Picture 55" descr="Gambar terka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212725"/>
            <a:ext cx="874713" cy="950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11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4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84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123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charRg st="17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  <p:bldP spid="88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/>
          <p:nvPr/>
        </p:nvSpPr>
        <p:spPr>
          <a:xfrm>
            <a:off x="4114800" y="1536700"/>
            <a:ext cx="4799013" cy="1358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/>
            <a:endParaRPr lang="id-ID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2531" name="Group 3"/>
          <p:cNvGrpSpPr/>
          <p:nvPr/>
        </p:nvGrpSpPr>
        <p:grpSpPr>
          <a:xfrm>
            <a:off x="0" y="1052513"/>
            <a:ext cx="2051050" cy="3683000"/>
            <a:chOff x="657" y="788"/>
            <a:chExt cx="1824" cy="2695"/>
          </a:xfrm>
        </p:grpSpPr>
        <p:grpSp>
          <p:nvGrpSpPr>
            <p:cNvPr id="22535" name="Group 4"/>
            <p:cNvGrpSpPr/>
            <p:nvPr/>
          </p:nvGrpSpPr>
          <p:grpSpPr>
            <a:xfrm>
              <a:off x="738" y="884"/>
              <a:ext cx="1552" cy="2519"/>
              <a:chOff x="738" y="884"/>
              <a:chExt cx="1552" cy="2519"/>
            </a:xfrm>
          </p:grpSpPr>
          <p:sp>
            <p:nvSpPr>
              <p:cNvPr id="22548" name="Freeform 5"/>
              <p:cNvSpPr/>
              <p:nvPr/>
            </p:nvSpPr>
            <p:spPr>
              <a:xfrm>
                <a:off x="1313" y="2968"/>
                <a:ext cx="330" cy="435"/>
              </a:xfrm>
              <a:custGeom>
                <a:avLst/>
                <a:gdLst>
                  <a:gd name="txL" fmla="*/ 0 w 330"/>
                  <a:gd name="txT" fmla="*/ 0 h 435"/>
                  <a:gd name="txR" fmla="*/ 330 w 330"/>
                  <a:gd name="txB" fmla="*/ 435 h 435"/>
                </a:gdLst>
                <a:ahLst/>
                <a:cxnLst>
                  <a:cxn ang="0">
                    <a:pos x="125" y="32"/>
                  </a:cxn>
                  <a:cxn ang="0">
                    <a:pos x="118" y="105"/>
                  </a:cxn>
                  <a:cxn ang="0">
                    <a:pos x="107" y="156"/>
                  </a:cxn>
                  <a:cxn ang="0">
                    <a:pos x="65" y="218"/>
                  </a:cxn>
                  <a:cxn ang="0">
                    <a:pos x="36" y="258"/>
                  </a:cxn>
                  <a:cxn ang="0">
                    <a:pos x="11" y="309"/>
                  </a:cxn>
                  <a:cxn ang="0">
                    <a:pos x="0" y="345"/>
                  </a:cxn>
                  <a:cxn ang="0">
                    <a:pos x="0" y="374"/>
                  </a:cxn>
                  <a:cxn ang="0">
                    <a:pos x="42" y="401"/>
                  </a:cxn>
                  <a:cxn ang="0">
                    <a:pos x="78" y="407"/>
                  </a:cxn>
                  <a:cxn ang="0">
                    <a:pos x="94" y="420"/>
                  </a:cxn>
                  <a:cxn ang="0">
                    <a:pos x="118" y="435"/>
                  </a:cxn>
                  <a:cxn ang="0">
                    <a:pos x="149" y="435"/>
                  </a:cxn>
                  <a:cxn ang="0">
                    <a:pos x="185" y="417"/>
                  </a:cxn>
                  <a:cxn ang="0">
                    <a:pos x="190" y="393"/>
                  </a:cxn>
                  <a:cxn ang="0">
                    <a:pos x="210" y="367"/>
                  </a:cxn>
                  <a:cxn ang="0">
                    <a:pos x="230" y="334"/>
                  </a:cxn>
                  <a:cxn ang="0">
                    <a:pos x="247" y="287"/>
                  </a:cxn>
                  <a:cxn ang="0">
                    <a:pos x="259" y="240"/>
                  </a:cxn>
                  <a:cxn ang="0">
                    <a:pos x="283" y="218"/>
                  </a:cxn>
                  <a:cxn ang="0">
                    <a:pos x="306" y="204"/>
                  </a:cxn>
                  <a:cxn ang="0">
                    <a:pos x="330" y="182"/>
                  </a:cxn>
                  <a:cxn ang="0">
                    <a:pos x="330" y="137"/>
                  </a:cxn>
                  <a:cxn ang="0">
                    <a:pos x="306" y="105"/>
                  </a:cxn>
                  <a:cxn ang="0">
                    <a:pos x="283" y="64"/>
                  </a:cxn>
                  <a:cxn ang="0">
                    <a:pos x="272" y="0"/>
                  </a:cxn>
                  <a:cxn ang="0">
                    <a:pos x="125" y="32"/>
                  </a:cxn>
                </a:cxnLst>
                <a:rect l="txL" t="txT" r="txR" b="txB"/>
                <a:pathLst>
                  <a:path w="330" h="435">
                    <a:moveTo>
                      <a:pt x="125" y="32"/>
                    </a:moveTo>
                    <a:lnTo>
                      <a:pt x="118" y="105"/>
                    </a:lnTo>
                    <a:lnTo>
                      <a:pt x="107" y="156"/>
                    </a:lnTo>
                    <a:lnTo>
                      <a:pt x="65" y="218"/>
                    </a:lnTo>
                    <a:lnTo>
                      <a:pt x="36" y="258"/>
                    </a:lnTo>
                    <a:lnTo>
                      <a:pt x="11" y="309"/>
                    </a:lnTo>
                    <a:lnTo>
                      <a:pt x="0" y="345"/>
                    </a:lnTo>
                    <a:lnTo>
                      <a:pt x="0" y="374"/>
                    </a:lnTo>
                    <a:lnTo>
                      <a:pt x="42" y="401"/>
                    </a:lnTo>
                    <a:lnTo>
                      <a:pt x="78" y="407"/>
                    </a:lnTo>
                    <a:lnTo>
                      <a:pt x="94" y="420"/>
                    </a:lnTo>
                    <a:lnTo>
                      <a:pt x="118" y="435"/>
                    </a:lnTo>
                    <a:lnTo>
                      <a:pt x="149" y="435"/>
                    </a:lnTo>
                    <a:lnTo>
                      <a:pt x="185" y="417"/>
                    </a:lnTo>
                    <a:lnTo>
                      <a:pt x="190" y="393"/>
                    </a:lnTo>
                    <a:lnTo>
                      <a:pt x="210" y="367"/>
                    </a:lnTo>
                    <a:lnTo>
                      <a:pt x="230" y="334"/>
                    </a:lnTo>
                    <a:lnTo>
                      <a:pt x="247" y="287"/>
                    </a:lnTo>
                    <a:lnTo>
                      <a:pt x="259" y="240"/>
                    </a:lnTo>
                    <a:lnTo>
                      <a:pt x="283" y="218"/>
                    </a:lnTo>
                    <a:lnTo>
                      <a:pt x="306" y="204"/>
                    </a:lnTo>
                    <a:lnTo>
                      <a:pt x="330" y="182"/>
                    </a:lnTo>
                    <a:lnTo>
                      <a:pt x="330" y="137"/>
                    </a:lnTo>
                    <a:lnTo>
                      <a:pt x="306" y="105"/>
                    </a:lnTo>
                    <a:lnTo>
                      <a:pt x="283" y="64"/>
                    </a:lnTo>
                    <a:lnTo>
                      <a:pt x="272" y="0"/>
                    </a:lnTo>
                    <a:lnTo>
                      <a:pt x="125" y="32"/>
                    </a:lnTo>
                    <a:close/>
                  </a:path>
                </a:pathLst>
              </a:custGeom>
              <a:solidFill>
                <a:srgbClr val="80400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49" name="Freeform 6"/>
              <p:cNvSpPr/>
              <p:nvPr/>
            </p:nvSpPr>
            <p:spPr>
              <a:xfrm>
                <a:off x="1788" y="2957"/>
                <a:ext cx="328" cy="436"/>
              </a:xfrm>
              <a:custGeom>
                <a:avLst/>
                <a:gdLst>
                  <a:gd name="txL" fmla="*/ 0 w 328"/>
                  <a:gd name="txT" fmla="*/ 0 h 436"/>
                  <a:gd name="txR" fmla="*/ 328 w 328"/>
                  <a:gd name="txB" fmla="*/ 436 h 436"/>
                </a:gdLst>
                <a:ahLst/>
                <a:cxnLst>
                  <a:cxn ang="0">
                    <a:pos x="205" y="33"/>
                  </a:cxn>
                  <a:cxn ang="0">
                    <a:pos x="210" y="105"/>
                  </a:cxn>
                  <a:cxn ang="0">
                    <a:pos x="223" y="156"/>
                  </a:cxn>
                  <a:cxn ang="0">
                    <a:pos x="263" y="218"/>
                  </a:cxn>
                  <a:cxn ang="0">
                    <a:pos x="292" y="258"/>
                  </a:cxn>
                  <a:cxn ang="0">
                    <a:pos x="316" y="309"/>
                  </a:cxn>
                  <a:cxn ang="0">
                    <a:pos x="328" y="345"/>
                  </a:cxn>
                  <a:cxn ang="0">
                    <a:pos x="328" y="375"/>
                  </a:cxn>
                  <a:cxn ang="0">
                    <a:pos x="287" y="401"/>
                  </a:cxn>
                  <a:cxn ang="0">
                    <a:pos x="252" y="407"/>
                  </a:cxn>
                  <a:cxn ang="0">
                    <a:pos x="234" y="420"/>
                  </a:cxn>
                  <a:cxn ang="0">
                    <a:pos x="210" y="436"/>
                  </a:cxn>
                  <a:cxn ang="0">
                    <a:pos x="181" y="436"/>
                  </a:cxn>
                  <a:cxn ang="0">
                    <a:pos x="145" y="418"/>
                  </a:cxn>
                  <a:cxn ang="0">
                    <a:pos x="140" y="393"/>
                  </a:cxn>
                  <a:cxn ang="0">
                    <a:pos x="120" y="367"/>
                  </a:cxn>
                  <a:cxn ang="0">
                    <a:pos x="102" y="334"/>
                  </a:cxn>
                  <a:cxn ang="0">
                    <a:pos x="84" y="288"/>
                  </a:cxn>
                  <a:cxn ang="0">
                    <a:pos x="73" y="240"/>
                  </a:cxn>
                  <a:cxn ang="0">
                    <a:pos x="49" y="218"/>
                  </a:cxn>
                  <a:cxn ang="0">
                    <a:pos x="24" y="204"/>
                  </a:cxn>
                  <a:cxn ang="0">
                    <a:pos x="0" y="182"/>
                  </a:cxn>
                  <a:cxn ang="0">
                    <a:pos x="0" y="137"/>
                  </a:cxn>
                  <a:cxn ang="0">
                    <a:pos x="24" y="105"/>
                  </a:cxn>
                  <a:cxn ang="0">
                    <a:pos x="49" y="65"/>
                  </a:cxn>
                  <a:cxn ang="0">
                    <a:pos x="60" y="0"/>
                  </a:cxn>
                  <a:cxn ang="0">
                    <a:pos x="205" y="33"/>
                  </a:cxn>
                </a:cxnLst>
                <a:rect l="txL" t="txT" r="txR" b="txB"/>
                <a:pathLst>
                  <a:path w="328" h="436">
                    <a:moveTo>
                      <a:pt x="205" y="33"/>
                    </a:moveTo>
                    <a:lnTo>
                      <a:pt x="210" y="105"/>
                    </a:lnTo>
                    <a:lnTo>
                      <a:pt x="223" y="156"/>
                    </a:lnTo>
                    <a:lnTo>
                      <a:pt x="263" y="218"/>
                    </a:lnTo>
                    <a:lnTo>
                      <a:pt x="292" y="258"/>
                    </a:lnTo>
                    <a:lnTo>
                      <a:pt x="316" y="309"/>
                    </a:lnTo>
                    <a:lnTo>
                      <a:pt x="328" y="345"/>
                    </a:lnTo>
                    <a:lnTo>
                      <a:pt x="328" y="375"/>
                    </a:lnTo>
                    <a:lnTo>
                      <a:pt x="287" y="401"/>
                    </a:lnTo>
                    <a:lnTo>
                      <a:pt x="252" y="407"/>
                    </a:lnTo>
                    <a:lnTo>
                      <a:pt x="234" y="420"/>
                    </a:lnTo>
                    <a:lnTo>
                      <a:pt x="210" y="436"/>
                    </a:lnTo>
                    <a:lnTo>
                      <a:pt x="181" y="436"/>
                    </a:lnTo>
                    <a:lnTo>
                      <a:pt x="145" y="418"/>
                    </a:lnTo>
                    <a:lnTo>
                      <a:pt x="140" y="393"/>
                    </a:lnTo>
                    <a:lnTo>
                      <a:pt x="120" y="367"/>
                    </a:lnTo>
                    <a:lnTo>
                      <a:pt x="102" y="334"/>
                    </a:lnTo>
                    <a:lnTo>
                      <a:pt x="84" y="288"/>
                    </a:lnTo>
                    <a:lnTo>
                      <a:pt x="73" y="240"/>
                    </a:lnTo>
                    <a:lnTo>
                      <a:pt x="49" y="218"/>
                    </a:lnTo>
                    <a:lnTo>
                      <a:pt x="24" y="204"/>
                    </a:lnTo>
                    <a:lnTo>
                      <a:pt x="0" y="182"/>
                    </a:lnTo>
                    <a:lnTo>
                      <a:pt x="0" y="137"/>
                    </a:lnTo>
                    <a:lnTo>
                      <a:pt x="24" y="105"/>
                    </a:lnTo>
                    <a:lnTo>
                      <a:pt x="49" y="65"/>
                    </a:lnTo>
                    <a:lnTo>
                      <a:pt x="60" y="0"/>
                    </a:lnTo>
                    <a:lnTo>
                      <a:pt x="205" y="33"/>
                    </a:lnTo>
                    <a:close/>
                  </a:path>
                </a:pathLst>
              </a:custGeom>
              <a:solidFill>
                <a:srgbClr val="80400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0" name="Freeform 7"/>
              <p:cNvSpPr/>
              <p:nvPr/>
            </p:nvSpPr>
            <p:spPr>
              <a:xfrm>
                <a:off x="1366" y="1798"/>
                <a:ext cx="692" cy="1242"/>
              </a:xfrm>
              <a:custGeom>
                <a:avLst/>
                <a:gdLst>
                  <a:gd name="txL" fmla="*/ 0 w 692"/>
                  <a:gd name="txT" fmla="*/ 0 h 1242"/>
                  <a:gd name="txR" fmla="*/ 692 w 692"/>
                  <a:gd name="txB" fmla="*/ 1242 h 1242"/>
                </a:gdLst>
                <a:ahLst/>
                <a:cxnLst>
                  <a:cxn ang="0">
                    <a:pos x="12" y="40"/>
                  </a:cxn>
                  <a:cxn ang="0">
                    <a:pos x="132" y="18"/>
                  </a:cxn>
                  <a:cxn ang="0">
                    <a:pos x="243" y="7"/>
                  </a:cxn>
                  <a:cxn ang="0">
                    <a:pos x="326" y="0"/>
                  </a:cxn>
                  <a:cxn ang="0">
                    <a:pos x="442" y="7"/>
                  </a:cxn>
                  <a:cxn ang="0">
                    <a:pos x="564" y="29"/>
                  </a:cxn>
                  <a:cxn ang="0">
                    <a:pos x="665" y="55"/>
                  </a:cxn>
                  <a:cxn ang="0">
                    <a:pos x="676" y="295"/>
                  </a:cxn>
                  <a:cxn ang="0">
                    <a:pos x="681" y="435"/>
                  </a:cxn>
                  <a:cxn ang="0">
                    <a:pos x="671" y="577"/>
                  </a:cxn>
                  <a:cxn ang="0">
                    <a:pos x="658" y="642"/>
                  </a:cxn>
                  <a:cxn ang="0">
                    <a:pos x="681" y="672"/>
                  </a:cxn>
                  <a:cxn ang="0">
                    <a:pos x="692" y="700"/>
                  </a:cxn>
                  <a:cxn ang="0">
                    <a:pos x="681" y="734"/>
                  </a:cxn>
                  <a:cxn ang="0">
                    <a:pos x="671" y="826"/>
                  </a:cxn>
                  <a:cxn ang="0">
                    <a:pos x="671" y="947"/>
                  </a:cxn>
                  <a:cxn ang="0">
                    <a:pos x="681" y="1148"/>
                  </a:cxn>
                  <a:cxn ang="0">
                    <a:pos x="681" y="1198"/>
                  </a:cxn>
                  <a:cxn ang="0">
                    <a:pos x="611" y="1224"/>
                  </a:cxn>
                  <a:cxn ang="0">
                    <a:pos x="538" y="1231"/>
                  </a:cxn>
                  <a:cxn ang="0">
                    <a:pos x="418" y="1217"/>
                  </a:cxn>
                  <a:cxn ang="0">
                    <a:pos x="391" y="896"/>
                  </a:cxn>
                  <a:cxn ang="0">
                    <a:pos x="409" y="715"/>
                  </a:cxn>
                  <a:cxn ang="0">
                    <a:pos x="368" y="667"/>
                  </a:cxn>
                  <a:cxn ang="0">
                    <a:pos x="379" y="638"/>
                  </a:cxn>
                  <a:cxn ang="0">
                    <a:pos x="331" y="427"/>
                  </a:cxn>
                  <a:cxn ang="0">
                    <a:pos x="308" y="595"/>
                  </a:cxn>
                  <a:cxn ang="0">
                    <a:pos x="301" y="672"/>
                  </a:cxn>
                  <a:cxn ang="0">
                    <a:pos x="313" y="745"/>
                  </a:cxn>
                  <a:cxn ang="0">
                    <a:pos x="313" y="842"/>
                  </a:cxn>
                  <a:cxn ang="0">
                    <a:pos x="290" y="940"/>
                  </a:cxn>
                  <a:cxn ang="0">
                    <a:pos x="284" y="1065"/>
                  </a:cxn>
                  <a:cxn ang="0">
                    <a:pos x="284" y="1189"/>
                  </a:cxn>
                  <a:cxn ang="0">
                    <a:pos x="290" y="1202"/>
                  </a:cxn>
                  <a:cxn ang="0">
                    <a:pos x="277" y="1217"/>
                  </a:cxn>
                  <a:cxn ang="0">
                    <a:pos x="224" y="1231"/>
                  </a:cxn>
                  <a:cxn ang="0">
                    <a:pos x="125" y="1242"/>
                  </a:cxn>
                  <a:cxn ang="0">
                    <a:pos x="78" y="1239"/>
                  </a:cxn>
                  <a:cxn ang="0">
                    <a:pos x="25" y="1220"/>
                  </a:cxn>
                  <a:cxn ang="0">
                    <a:pos x="25" y="893"/>
                  </a:cxn>
                  <a:cxn ang="0">
                    <a:pos x="18" y="715"/>
                  </a:cxn>
                  <a:cxn ang="0">
                    <a:pos x="12" y="657"/>
                  </a:cxn>
                  <a:cxn ang="0">
                    <a:pos x="30" y="577"/>
                  </a:cxn>
                  <a:cxn ang="0">
                    <a:pos x="0" y="449"/>
                  </a:cxn>
                  <a:cxn ang="0">
                    <a:pos x="12" y="40"/>
                  </a:cxn>
                </a:cxnLst>
                <a:rect l="txL" t="txT" r="txR" b="txB"/>
                <a:pathLst>
                  <a:path w="692" h="1242">
                    <a:moveTo>
                      <a:pt x="12" y="40"/>
                    </a:moveTo>
                    <a:lnTo>
                      <a:pt x="132" y="18"/>
                    </a:lnTo>
                    <a:lnTo>
                      <a:pt x="243" y="7"/>
                    </a:lnTo>
                    <a:lnTo>
                      <a:pt x="326" y="0"/>
                    </a:lnTo>
                    <a:lnTo>
                      <a:pt x="442" y="7"/>
                    </a:lnTo>
                    <a:lnTo>
                      <a:pt x="564" y="29"/>
                    </a:lnTo>
                    <a:lnTo>
                      <a:pt x="665" y="55"/>
                    </a:lnTo>
                    <a:lnTo>
                      <a:pt x="676" y="295"/>
                    </a:lnTo>
                    <a:lnTo>
                      <a:pt x="681" y="435"/>
                    </a:lnTo>
                    <a:lnTo>
                      <a:pt x="671" y="577"/>
                    </a:lnTo>
                    <a:lnTo>
                      <a:pt x="658" y="642"/>
                    </a:lnTo>
                    <a:lnTo>
                      <a:pt x="681" y="672"/>
                    </a:lnTo>
                    <a:lnTo>
                      <a:pt x="692" y="700"/>
                    </a:lnTo>
                    <a:lnTo>
                      <a:pt x="681" y="734"/>
                    </a:lnTo>
                    <a:lnTo>
                      <a:pt x="671" y="826"/>
                    </a:lnTo>
                    <a:lnTo>
                      <a:pt x="671" y="947"/>
                    </a:lnTo>
                    <a:lnTo>
                      <a:pt x="681" y="1148"/>
                    </a:lnTo>
                    <a:lnTo>
                      <a:pt x="681" y="1198"/>
                    </a:lnTo>
                    <a:lnTo>
                      <a:pt x="611" y="1224"/>
                    </a:lnTo>
                    <a:lnTo>
                      <a:pt x="538" y="1231"/>
                    </a:lnTo>
                    <a:lnTo>
                      <a:pt x="418" y="1217"/>
                    </a:lnTo>
                    <a:lnTo>
                      <a:pt x="391" y="896"/>
                    </a:lnTo>
                    <a:lnTo>
                      <a:pt x="409" y="715"/>
                    </a:lnTo>
                    <a:lnTo>
                      <a:pt x="368" y="667"/>
                    </a:lnTo>
                    <a:lnTo>
                      <a:pt x="379" y="638"/>
                    </a:lnTo>
                    <a:lnTo>
                      <a:pt x="331" y="427"/>
                    </a:lnTo>
                    <a:lnTo>
                      <a:pt x="308" y="595"/>
                    </a:lnTo>
                    <a:lnTo>
                      <a:pt x="301" y="672"/>
                    </a:lnTo>
                    <a:lnTo>
                      <a:pt x="313" y="745"/>
                    </a:lnTo>
                    <a:lnTo>
                      <a:pt x="313" y="842"/>
                    </a:lnTo>
                    <a:lnTo>
                      <a:pt x="290" y="940"/>
                    </a:lnTo>
                    <a:lnTo>
                      <a:pt x="284" y="1065"/>
                    </a:lnTo>
                    <a:lnTo>
                      <a:pt x="284" y="1189"/>
                    </a:lnTo>
                    <a:lnTo>
                      <a:pt x="290" y="1202"/>
                    </a:lnTo>
                    <a:lnTo>
                      <a:pt x="277" y="1217"/>
                    </a:lnTo>
                    <a:lnTo>
                      <a:pt x="224" y="1231"/>
                    </a:lnTo>
                    <a:lnTo>
                      <a:pt x="125" y="1242"/>
                    </a:lnTo>
                    <a:lnTo>
                      <a:pt x="78" y="1239"/>
                    </a:lnTo>
                    <a:lnTo>
                      <a:pt x="25" y="1220"/>
                    </a:lnTo>
                    <a:lnTo>
                      <a:pt x="25" y="893"/>
                    </a:lnTo>
                    <a:lnTo>
                      <a:pt x="18" y="715"/>
                    </a:lnTo>
                    <a:lnTo>
                      <a:pt x="12" y="657"/>
                    </a:lnTo>
                    <a:lnTo>
                      <a:pt x="30" y="577"/>
                    </a:lnTo>
                    <a:lnTo>
                      <a:pt x="0" y="449"/>
                    </a:lnTo>
                    <a:lnTo>
                      <a:pt x="12" y="40"/>
                    </a:lnTo>
                    <a:close/>
                  </a:path>
                </a:pathLst>
              </a:custGeom>
              <a:solidFill>
                <a:srgbClr val="0020A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1" name="Freeform 8"/>
              <p:cNvSpPr/>
              <p:nvPr/>
            </p:nvSpPr>
            <p:spPr>
              <a:xfrm>
                <a:off x="738" y="1988"/>
                <a:ext cx="722" cy="465"/>
              </a:xfrm>
              <a:custGeom>
                <a:avLst/>
                <a:gdLst>
                  <a:gd name="txL" fmla="*/ 0 w 722"/>
                  <a:gd name="txT" fmla="*/ 0 h 465"/>
                  <a:gd name="txR" fmla="*/ 722 w 722"/>
                  <a:gd name="txB" fmla="*/ 465 h 465"/>
                </a:gdLst>
                <a:ahLst/>
                <a:cxnLst>
                  <a:cxn ang="0">
                    <a:pos x="722" y="101"/>
                  </a:cxn>
                  <a:cxn ang="0">
                    <a:pos x="662" y="253"/>
                  </a:cxn>
                  <a:cxn ang="0">
                    <a:pos x="615" y="333"/>
                  </a:cxn>
                  <a:cxn ang="0">
                    <a:pos x="560" y="400"/>
                  </a:cxn>
                  <a:cxn ang="0">
                    <a:pos x="513" y="436"/>
                  </a:cxn>
                  <a:cxn ang="0">
                    <a:pos x="459" y="462"/>
                  </a:cxn>
                  <a:cxn ang="0">
                    <a:pos x="417" y="465"/>
                  </a:cxn>
                  <a:cxn ang="0">
                    <a:pos x="374" y="462"/>
                  </a:cxn>
                  <a:cxn ang="0">
                    <a:pos x="350" y="429"/>
                  </a:cxn>
                  <a:cxn ang="0">
                    <a:pos x="355" y="400"/>
                  </a:cxn>
                  <a:cxn ang="0">
                    <a:pos x="394" y="378"/>
                  </a:cxn>
                  <a:cxn ang="0">
                    <a:pos x="459" y="378"/>
                  </a:cxn>
                  <a:cxn ang="0">
                    <a:pos x="0" y="210"/>
                  </a:cxn>
                  <a:cxn ang="0">
                    <a:pos x="136" y="105"/>
                  </a:cxn>
                  <a:cxn ang="0">
                    <a:pos x="178" y="58"/>
                  </a:cxn>
                  <a:cxn ang="0">
                    <a:pos x="239" y="0"/>
                  </a:cxn>
                  <a:cxn ang="0">
                    <a:pos x="722" y="101"/>
                  </a:cxn>
                </a:cxnLst>
                <a:rect l="txL" t="txT" r="txR" b="txB"/>
                <a:pathLst>
                  <a:path w="722" h="465">
                    <a:moveTo>
                      <a:pt x="722" y="101"/>
                    </a:moveTo>
                    <a:lnTo>
                      <a:pt x="662" y="253"/>
                    </a:lnTo>
                    <a:lnTo>
                      <a:pt x="615" y="333"/>
                    </a:lnTo>
                    <a:lnTo>
                      <a:pt x="560" y="400"/>
                    </a:lnTo>
                    <a:lnTo>
                      <a:pt x="513" y="436"/>
                    </a:lnTo>
                    <a:lnTo>
                      <a:pt x="459" y="462"/>
                    </a:lnTo>
                    <a:lnTo>
                      <a:pt x="417" y="465"/>
                    </a:lnTo>
                    <a:lnTo>
                      <a:pt x="374" y="462"/>
                    </a:lnTo>
                    <a:lnTo>
                      <a:pt x="350" y="429"/>
                    </a:lnTo>
                    <a:lnTo>
                      <a:pt x="355" y="400"/>
                    </a:lnTo>
                    <a:lnTo>
                      <a:pt x="394" y="378"/>
                    </a:lnTo>
                    <a:lnTo>
                      <a:pt x="459" y="378"/>
                    </a:lnTo>
                    <a:lnTo>
                      <a:pt x="0" y="210"/>
                    </a:lnTo>
                    <a:lnTo>
                      <a:pt x="136" y="105"/>
                    </a:lnTo>
                    <a:lnTo>
                      <a:pt x="178" y="58"/>
                    </a:lnTo>
                    <a:lnTo>
                      <a:pt x="239" y="0"/>
                    </a:lnTo>
                    <a:lnTo>
                      <a:pt x="722" y="101"/>
                    </a:lnTo>
                    <a:close/>
                  </a:path>
                </a:pathLst>
              </a:custGeom>
              <a:solidFill>
                <a:srgbClr val="A0C0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2" name="Freeform 9"/>
              <p:cNvSpPr/>
              <p:nvPr/>
            </p:nvSpPr>
            <p:spPr>
              <a:xfrm>
                <a:off x="2142" y="884"/>
                <a:ext cx="145" cy="282"/>
              </a:xfrm>
              <a:custGeom>
                <a:avLst/>
                <a:gdLst>
                  <a:gd name="txL" fmla="*/ 0 w 145"/>
                  <a:gd name="txT" fmla="*/ 0 h 282"/>
                  <a:gd name="txR" fmla="*/ 145 w 145"/>
                  <a:gd name="txB" fmla="*/ 282 h 282"/>
                </a:gdLst>
                <a:ahLst/>
                <a:cxnLst>
                  <a:cxn ang="0">
                    <a:pos x="12" y="244"/>
                  </a:cxn>
                  <a:cxn ang="0">
                    <a:pos x="0" y="279"/>
                  </a:cxn>
                  <a:cxn ang="0">
                    <a:pos x="23" y="282"/>
                  </a:cxn>
                  <a:cxn ang="0">
                    <a:pos x="51" y="281"/>
                  </a:cxn>
                  <a:cxn ang="0">
                    <a:pos x="74" y="275"/>
                  </a:cxn>
                  <a:cxn ang="0">
                    <a:pos x="100" y="267"/>
                  </a:cxn>
                  <a:cxn ang="0">
                    <a:pos x="121" y="252"/>
                  </a:cxn>
                  <a:cxn ang="0">
                    <a:pos x="138" y="234"/>
                  </a:cxn>
                  <a:cxn ang="0">
                    <a:pos x="145" y="215"/>
                  </a:cxn>
                  <a:cxn ang="0">
                    <a:pos x="145" y="0"/>
                  </a:cxn>
                  <a:cxn ang="0">
                    <a:pos x="96" y="0"/>
                  </a:cxn>
                  <a:cxn ang="0">
                    <a:pos x="96" y="200"/>
                  </a:cxn>
                  <a:cxn ang="0">
                    <a:pos x="94" y="219"/>
                  </a:cxn>
                  <a:cxn ang="0">
                    <a:pos x="83" y="230"/>
                  </a:cxn>
                  <a:cxn ang="0">
                    <a:pos x="72" y="238"/>
                  </a:cxn>
                  <a:cxn ang="0">
                    <a:pos x="49" y="248"/>
                  </a:cxn>
                  <a:cxn ang="0">
                    <a:pos x="32" y="250"/>
                  </a:cxn>
                  <a:cxn ang="0">
                    <a:pos x="12" y="244"/>
                  </a:cxn>
                </a:cxnLst>
                <a:rect l="txL" t="txT" r="txR" b="txB"/>
                <a:pathLst>
                  <a:path w="145" h="282">
                    <a:moveTo>
                      <a:pt x="12" y="244"/>
                    </a:moveTo>
                    <a:lnTo>
                      <a:pt x="0" y="279"/>
                    </a:lnTo>
                    <a:lnTo>
                      <a:pt x="23" y="282"/>
                    </a:lnTo>
                    <a:lnTo>
                      <a:pt x="51" y="281"/>
                    </a:lnTo>
                    <a:lnTo>
                      <a:pt x="74" y="275"/>
                    </a:lnTo>
                    <a:lnTo>
                      <a:pt x="100" y="267"/>
                    </a:lnTo>
                    <a:lnTo>
                      <a:pt x="121" y="252"/>
                    </a:lnTo>
                    <a:lnTo>
                      <a:pt x="138" y="234"/>
                    </a:lnTo>
                    <a:lnTo>
                      <a:pt x="145" y="215"/>
                    </a:lnTo>
                    <a:lnTo>
                      <a:pt x="145" y="0"/>
                    </a:lnTo>
                    <a:lnTo>
                      <a:pt x="96" y="0"/>
                    </a:lnTo>
                    <a:lnTo>
                      <a:pt x="96" y="200"/>
                    </a:lnTo>
                    <a:lnTo>
                      <a:pt x="94" y="219"/>
                    </a:lnTo>
                    <a:lnTo>
                      <a:pt x="83" y="230"/>
                    </a:lnTo>
                    <a:lnTo>
                      <a:pt x="72" y="238"/>
                    </a:lnTo>
                    <a:lnTo>
                      <a:pt x="49" y="248"/>
                    </a:lnTo>
                    <a:lnTo>
                      <a:pt x="32" y="250"/>
                    </a:lnTo>
                    <a:lnTo>
                      <a:pt x="12" y="24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3" name="Arc 10"/>
              <p:cNvSpPr/>
              <p:nvPr/>
            </p:nvSpPr>
            <p:spPr>
              <a:xfrm>
                <a:off x="1945" y="1039"/>
                <a:ext cx="248" cy="371"/>
              </a:xfrm>
              <a:custGeom>
                <a:avLst/>
                <a:gdLst>
                  <a:gd name="txL" fmla="*/ 0 w 27975"/>
                  <a:gd name="txT" fmla="*/ 0 h 38947"/>
                  <a:gd name="txR" fmla="*/ 27975 w 27975"/>
                  <a:gd name="txB" fmla="*/ 38947 h 38947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7975" h="38947" fill="none">
                    <a:moveTo>
                      <a:pt x="0" y="962"/>
                    </a:moveTo>
                    <a:cubicBezTo>
                      <a:pt x="2064" y="324"/>
                      <a:pt x="4213" y="-1"/>
                      <a:pt x="6375" y="0"/>
                    </a:cubicBezTo>
                    <a:cubicBezTo>
                      <a:pt x="18304" y="0"/>
                      <a:pt x="27975" y="9670"/>
                      <a:pt x="27975" y="21600"/>
                    </a:cubicBezTo>
                    <a:cubicBezTo>
                      <a:pt x="27975" y="28438"/>
                      <a:pt x="24736" y="34872"/>
                      <a:pt x="19245" y="38947"/>
                    </a:cubicBezTo>
                  </a:path>
                  <a:path w="27975" h="38947" stroke="0">
                    <a:moveTo>
                      <a:pt x="0" y="962"/>
                    </a:moveTo>
                    <a:cubicBezTo>
                      <a:pt x="2064" y="324"/>
                      <a:pt x="4213" y="-1"/>
                      <a:pt x="6375" y="0"/>
                    </a:cubicBezTo>
                    <a:cubicBezTo>
                      <a:pt x="18304" y="0"/>
                      <a:pt x="27975" y="9670"/>
                      <a:pt x="27975" y="21600"/>
                    </a:cubicBezTo>
                    <a:cubicBezTo>
                      <a:pt x="27975" y="28438"/>
                      <a:pt x="24736" y="34872"/>
                      <a:pt x="19245" y="38947"/>
                    </a:cubicBezTo>
                    <a:lnTo>
                      <a:pt x="6375" y="21600"/>
                    </a:lnTo>
                    <a:lnTo>
                      <a:pt x="0" y="962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4" name="Freeform 11"/>
              <p:cNvSpPr/>
              <p:nvPr/>
            </p:nvSpPr>
            <p:spPr>
              <a:xfrm>
                <a:off x="2060" y="1031"/>
                <a:ext cx="71" cy="100"/>
              </a:xfrm>
              <a:custGeom>
                <a:avLst/>
                <a:gdLst>
                  <a:gd name="txL" fmla="*/ 0 w 71"/>
                  <a:gd name="txT" fmla="*/ 0 h 100"/>
                  <a:gd name="txR" fmla="*/ 71 w 71"/>
                  <a:gd name="txB" fmla="*/ 100 h 100"/>
                </a:gdLst>
                <a:ahLst/>
                <a:cxnLst>
                  <a:cxn ang="0">
                    <a:pos x="6" y="0"/>
                  </a:cxn>
                  <a:cxn ang="0">
                    <a:pos x="0" y="30"/>
                  </a:cxn>
                  <a:cxn ang="0">
                    <a:pos x="0" y="54"/>
                  </a:cxn>
                  <a:cxn ang="0">
                    <a:pos x="7" y="75"/>
                  </a:cxn>
                  <a:cxn ang="0">
                    <a:pos x="16" y="90"/>
                  </a:cxn>
                  <a:cxn ang="0">
                    <a:pos x="27" y="99"/>
                  </a:cxn>
                  <a:cxn ang="0">
                    <a:pos x="49" y="100"/>
                  </a:cxn>
                  <a:cxn ang="0">
                    <a:pos x="64" y="96"/>
                  </a:cxn>
                  <a:cxn ang="0">
                    <a:pos x="71" y="86"/>
                  </a:cxn>
                  <a:cxn ang="0">
                    <a:pos x="71" y="83"/>
                  </a:cxn>
                  <a:cxn ang="0">
                    <a:pos x="44" y="62"/>
                  </a:cxn>
                  <a:cxn ang="0">
                    <a:pos x="31" y="49"/>
                  </a:cxn>
                  <a:cxn ang="0">
                    <a:pos x="18" y="29"/>
                  </a:cxn>
                  <a:cxn ang="0">
                    <a:pos x="6" y="0"/>
                  </a:cxn>
                </a:cxnLst>
                <a:rect l="txL" t="txT" r="txR" b="txB"/>
                <a:pathLst>
                  <a:path w="71" h="100">
                    <a:moveTo>
                      <a:pt x="6" y="0"/>
                    </a:moveTo>
                    <a:lnTo>
                      <a:pt x="0" y="30"/>
                    </a:lnTo>
                    <a:lnTo>
                      <a:pt x="0" y="54"/>
                    </a:lnTo>
                    <a:lnTo>
                      <a:pt x="7" y="75"/>
                    </a:lnTo>
                    <a:lnTo>
                      <a:pt x="16" y="90"/>
                    </a:lnTo>
                    <a:lnTo>
                      <a:pt x="27" y="99"/>
                    </a:lnTo>
                    <a:lnTo>
                      <a:pt x="49" y="100"/>
                    </a:lnTo>
                    <a:lnTo>
                      <a:pt x="64" y="96"/>
                    </a:lnTo>
                    <a:lnTo>
                      <a:pt x="71" y="86"/>
                    </a:lnTo>
                    <a:lnTo>
                      <a:pt x="71" y="83"/>
                    </a:lnTo>
                    <a:lnTo>
                      <a:pt x="44" y="62"/>
                    </a:lnTo>
                    <a:lnTo>
                      <a:pt x="31" y="49"/>
                    </a:lnTo>
                    <a:lnTo>
                      <a:pt x="18" y="2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5" name="Freeform 12"/>
              <p:cNvSpPr/>
              <p:nvPr/>
            </p:nvSpPr>
            <p:spPr>
              <a:xfrm>
                <a:off x="1200" y="1671"/>
                <a:ext cx="349" cy="565"/>
              </a:xfrm>
              <a:custGeom>
                <a:avLst/>
                <a:gdLst>
                  <a:gd name="txL" fmla="*/ 0 w 349"/>
                  <a:gd name="txT" fmla="*/ 0 h 565"/>
                  <a:gd name="txR" fmla="*/ 349 w 349"/>
                  <a:gd name="txB" fmla="*/ 565 h 565"/>
                </a:gdLst>
                <a:ahLst/>
                <a:cxnLst>
                  <a:cxn ang="0">
                    <a:pos x="77" y="8"/>
                  </a:cxn>
                  <a:cxn ang="0">
                    <a:pos x="89" y="178"/>
                  </a:cxn>
                  <a:cxn ang="0">
                    <a:pos x="124" y="334"/>
                  </a:cxn>
                  <a:cxn ang="0">
                    <a:pos x="137" y="375"/>
                  </a:cxn>
                  <a:cxn ang="0">
                    <a:pos x="100" y="401"/>
                  </a:cxn>
                  <a:cxn ang="0">
                    <a:pos x="77" y="444"/>
                  </a:cxn>
                  <a:cxn ang="0">
                    <a:pos x="66" y="462"/>
                  </a:cxn>
                  <a:cxn ang="0">
                    <a:pos x="37" y="466"/>
                  </a:cxn>
                  <a:cxn ang="0">
                    <a:pos x="0" y="481"/>
                  </a:cxn>
                  <a:cxn ang="0">
                    <a:pos x="37" y="529"/>
                  </a:cxn>
                  <a:cxn ang="0">
                    <a:pos x="71" y="537"/>
                  </a:cxn>
                  <a:cxn ang="0">
                    <a:pos x="107" y="540"/>
                  </a:cxn>
                  <a:cxn ang="0">
                    <a:pos x="131" y="554"/>
                  </a:cxn>
                  <a:cxn ang="0">
                    <a:pos x="207" y="565"/>
                  </a:cxn>
                  <a:cxn ang="0">
                    <a:pos x="349" y="540"/>
                  </a:cxn>
                  <a:cxn ang="0">
                    <a:pos x="343" y="462"/>
                  </a:cxn>
                  <a:cxn ang="0">
                    <a:pos x="291" y="385"/>
                  </a:cxn>
                  <a:cxn ang="0">
                    <a:pos x="267" y="331"/>
                  </a:cxn>
                  <a:cxn ang="0">
                    <a:pos x="267" y="266"/>
                  </a:cxn>
                  <a:cxn ang="0">
                    <a:pos x="280" y="199"/>
                  </a:cxn>
                  <a:cxn ang="0">
                    <a:pos x="285" y="131"/>
                  </a:cxn>
                  <a:cxn ang="0">
                    <a:pos x="291" y="37"/>
                  </a:cxn>
                  <a:cxn ang="0">
                    <a:pos x="249" y="11"/>
                  </a:cxn>
                  <a:cxn ang="0">
                    <a:pos x="191" y="0"/>
                  </a:cxn>
                  <a:cxn ang="0">
                    <a:pos x="77" y="8"/>
                  </a:cxn>
                </a:cxnLst>
                <a:rect l="txL" t="txT" r="txR" b="txB"/>
                <a:pathLst>
                  <a:path w="349" h="565">
                    <a:moveTo>
                      <a:pt x="77" y="8"/>
                    </a:moveTo>
                    <a:lnTo>
                      <a:pt x="89" y="178"/>
                    </a:lnTo>
                    <a:lnTo>
                      <a:pt x="124" y="334"/>
                    </a:lnTo>
                    <a:lnTo>
                      <a:pt x="137" y="375"/>
                    </a:lnTo>
                    <a:lnTo>
                      <a:pt x="100" y="401"/>
                    </a:lnTo>
                    <a:lnTo>
                      <a:pt x="77" y="444"/>
                    </a:lnTo>
                    <a:lnTo>
                      <a:pt x="66" y="462"/>
                    </a:lnTo>
                    <a:lnTo>
                      <a:pt x="37" y="466"/>
                    </a:lnTo>
                    <a:lnTo>
                      <a:pt x="0" y="481"/>
                    </a:lnTo>
                    <a:lnTo>
                      <a:pt x="37" y="529"/>
                    </a:lnTo>
                    <a:lnTo>
                      <a:pt x="71" y="537"/>
                    </a:lnTo>
                    <a:lnTo>
                      <a:pt x="107" y="540"/>
                    </a:lnTo>
                    <a:lnTo>
                      <a:pt x="131" y="554"/>
                    </a:lnTo>
                    <a:lnTo>
                      <a:pt x="207" y="565"/>
                    </a:lnTo>
                    <a:lnTo>
                      <a:pt x="349" y="540"/>
                    </a:lnTo>
                    <a:lnTo>
                      <a:pt x="343" y="462"/>
                    </a:lnTo>
                    <a:lnTo>
                      <a:pt x="291" y="385"/>
                    </a:lnTo>
                    <a:lnTo>
                      <a:pt x="267" y="331"/>
                    </a:lnTo>
                    <a:lnTo>
                      <a:pt x="267" y="266"/>
                    </a:lnTo>
                    <a:lnTo>
                      <a:pt x="280" y="199"/>
                    </a:lnTo>
                    <a:lnTo>
                      <a:pt x="285" y="131"/>
                    </a:lnTo>
                    <a:lnTo>
                      <a:pt x="291" y="37"/>
                    </a:lnTo>
                    <a:lnTo>
                      <a:pt x="249" y="11"/>
                    </a:lnTo>
                    <a:lnTo>
                      <a:pt x="191" y="0"/>
                    </a:lnTo>
                    <a:lnTo>
                      <a:pt x="77" y="8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6" name="Freeform 13"/>
              <p:cNvSpPr/>
              <p:nvPr/>
            </p:nvSpPr>
            <p:spPr>
              <a:xfrm>
                <a:off x="1249" y="1220"/>
                <a:ext cx="1000" cy="779"/>
              </a:xfrm>
              <a:custGeom>
                <a:avLst/>
                <a:gdLst>
                  <a:gd name="txL" fmla="*/ 0 w 1000"/>
                  <a:gd name="txT" fmla="*/ 0 h 779"/>
                  <a:gd name="txR" fmla="*/ 1000 w 1000"/>
                  <a:gd name="txB" fmla="*/ 779 h 779"/>
                </a:gdLst>
                <a:ahLst/>
                <a:cxnLst>
                  <a:cxn ang="0">
                    <a:pos x="300" y="15"/>
                  </a:cxn>
                  <a:cxn ang="0">
                    <a:pos x="213" y="65"/>
                  </a:cxn>
                  <a:cxn ang="0">
                    <a:pos x="147" y="101"/>
                  </a:cxn>
                  <a:cxn ang="0">
                    <a:pos x="111" y="126"/>
                  </a:cxn>
                  <a:cxn ang="0">
                    <a:pos x="106" y="152"/>
                  </a:cxn>
                  <a:cxn ang="0">
                    <a:pos x="93" y="196"/>
                  </a:cxn>
                  <a:cxn ang="0">
                    <a:pos x="64" y="247"/>
                  </a:cxn>
                  <a:cxn ang="0">
                    <a:pos x="40" y="313"/>
                  </a:cxn>
                  <a:cxn ang="0">
                    <a:pos x="28" y="364"/>
                  </a:cxn>
                  <a:cxn ang="0">
                    <a:pos x="28" y="400"/>
                  </a:cxn>
                  <a:cxn ang="0">
                    <a:pos x="0" y="408"/>
                  </a:cxn>
                  <a:cxn ang="0">
                    <a:pos x="10" y="429"/>
                  </a:cxn>
                  <a:cxn ang="0">
                    <a:pos x="10" y="459"/>
                  </a:cxn>
                  <a:cxn ang="0">
                    <a:pos x="6" y="496"/>
                  </a:cxn>
                  <a:cxn ang="0">
                    <a:pos x="28" y="496"/>
                  </a:cxn>
                  <a:cxn ang="0">
                    <a:pos x="106" y="481"/>
                  </a:cxn>
                  <a:cxn ang="0">
                    <a:pos x="195" y="477"/>
                  </a:cxn>
                  <a:cxn ang="0">
                    <a:pos x="236" y="488"/>
                  </a:cxn>
                  <a:cxn ang="0">
                    <a:pos x="231" y="604"/>
                  </a:cxn>
                  <a:cxn ang="0">
                    <a:pos x="282" y="599"/>
                  </a:cxn>
                  <a:cxn ang="0">
                    <a:pos x="311" y="596"/>
                  </a:cxn>
                  <a:cxn ang="0">
                    <a:pos x="352" y="611"/>
                  </a:cxn>
                  <a:cxn ang="0">
                    <a:pos x="383" y="636"/>
                  </a:cxn>
                  <a:cxn ang="0">
                    <a:pos x="430" y="666"/>
                  </a:cxn>
                  <a:cxn ang="0">
                    <a:pos x="485" y="666"/>
                  </a:cxn>
                  <a:cxn ang="0">
                    <a:pos x="566" y="661"/>
                  </a:cxn>
                  <a:cxn ang="0">
                    <a:pos x="595" y="669"/>
                  </a:cxn>
                  <a:cxn ang="0">
                    <a:pos x="608" y="695"/>
                  </a:cxn>
                  <a:cxn ang="0">
                    <a:pos x="619" y="764"/>
                  </a:cxn>
                  <a:cxn ang="0">
                    <a:pos x="648" y="779"/>
                  </a:cxn>
                  <a:cxn ang="0">
                    <a:pos x="704" y="779"/>
                  </a:cxn>
                  <a:cxn ang="0">
                    <a:pos x="887" y="560"/>
                  </a:cxn>
                  <a:cxn ang="0">
                    <a:pos x="964" y="470"/>
                  </a:cxn>
                  <a:cxn ang="0">
                    <a:pos x="994" y="386"/>
                  </a:cxn>
                  <a:cxn ang="0">
                    <a:pos x="1000" y="324"/>
                  </a:cxn>
                  <a:cxn ang="0">
                    <a:pos x="989" y="253"/>
                  </a:cxn>
                  <a:cxn ang="0">
                    <a:pos x="971" y="199"/>
                  </a:cxn>
                  <a:cxn ang="0">
                    <a:pos x="971" y="174"/>
                  </a:cxn>
                  <a:cxn ang="0">
                    <a:pos x="982" y="144"/>
                  </a:cxn>
                  <a:cxn ang="0">
                    <a:pos x="934" y="93"/>
                  </a:cxn>
                  <a:cxn ang="0">
                    <a:pos x="875" y="65"/>
                  </a:cxn>
                  <a:cxn ang="0">
                    <a:pos x="804" y="21"/>
                  </a:cxn>
                  <a:cxn ang="0">
                    <a:pos x="733" y="0"/>
                  </a:cxn>
                  <a:cxn ang="0">
                    <a:pos x="300" y="15"/>
                  </a:cxn>
                </a:cxnLst>
                <a:rect l="txL" t="txT" r="txR" b="txB"/>
                <a:pathLst>
                  <a:path w="1000" h="779">
                    <a:moveTo>
                      <a:pt x="300" y="15"/>
                    </a:moveTo>
                    <a:lnTo>
                      <a:pt x="213" y="65"/>
                    </a:lnTo>
                    <a:lnTo>
                      <a:pt x="147" y="101"/>
                    </a:lnTo>
                    <a:lnTo>
                      <a:pt x="111" y="126"/>
                    </a:lnTo>
                    <a:lnTo>
                      <a:pt x="106" y="152"/>
                    </a:lnTo>
                    <a:lnTo>
                      <a:pt x="93" y="196"/>
                    </a:lnTo>
                    <a:lnTo>
                      <a:pt x="64" y="247"/>
                    </a:lnTo>
                    <a:lnTo>
                      <a:pt x="40" y="313"/>
                    </a:lnTo>
                    <a:lnTo>
                      <a:pt x="28" y="364"/>
                    </a:lnTo>
                    <a:lnTo>
                      <a:pt x="28" y="400"/>
                    </a:lnTo>
                    <a:lnTo>
                      <a:pt x="0" y="408"/>
                    </a:lnTo>
                    <a:lnTo>
                      <a:pt x="10" y="429"/>
                    </a:lnTo>
                    <a:lnTo>
                      <a:pt x="10" y="459"/>
                    </a:lnTo>
                    <a:lnTo>
                      <a:pt x="6" y="496"/>
                    </a:lnTo>
                    <a:lnTo>
                      <a:pt x="28" y="496"/>
                    </a:lnTo>
                    <a:lnTo>
                      <a:pt x="106" y="481"/>
                    </a:lnTo>
                    <a:lnTo>
                      <a:pt x="195" y="477"/>
                    </a:lnTo>
                    <a:lnTo>
                      <a:pt x="236" y="488"/>
                    </a:lnTo>
                    <a:lnTo>
                      <a:pt x="231" y="604"/>
                    </a:lnTo>
                    <a:lnTo>
                      <a:pt x="282" y="599"/>
                    </a:lnTo>
                    <a:lnTo>
                      <a:pt x="311" y="596"/>
                    </a:lnTo>
                    <a:lnTo>
                      <a:pt x="352" y="611"/>
                    </a:lnTo>
                    <a:lnTo>
                      <a:pt x="383" y="636"/>
                    </a:lnTo>
                    <a:lnTo>
                      <a:pt x="430" y="666"/>
                    </a:lnTo>
                    <a:lnTo>
                      <a:pt x="485" y="666"/>
                    </a:lnTo>
                    <a:lnTo>
                      <a:pt x="566" y="661"/>
                    </a:lnTo>
                    <a:lnTo>
                      <a:pt x="595" y="669"/>
                    </a:lnTo>
                    <a:lnTo>
                      <a:pt x="608" y="695"/>
                    </a:lnTo>
                    <a:lnTo>
                      <a:pt x="619" y="764"/>
                    </a:lnTo>
                    <a:lnTo>
                      <a:pt x="648" y="779"/>
                    </a:lnTo>
                    <a:lnTo>
                      <a:pt x="704" y="779"/>
                    </a:lnTo>
                    <a:lnTo>
                      <a:pt x="887" y="560"/>
                    </a:lnTo>
                    <a:lnTo>
                      <a:pt x="964" y="470"/>
                    </a:lnTo>
                    <a:lnTo>
                      <a:pt x="994" y="386"/>
                    </a:lnTo>
                    <a:lnTo>
                      <a:pt x="1000" y="324"/>
                    </a:lnTo>
                    <a:lnTo>
                      <a:pt x="989" y="253"/>
                    </a:lnTo>
                    <a:lnTo>
                      <a:pt x="971" y="199"/>
                    </a:lnTo>
                    <a:lnTo>
                      <a:pt x="971" y="174"/>
                    </a:lnTo>
                    <a:lnTo>
                      <a:pt x="982" y="144"/>
                    </a:lnTo>
                    <a:lnTo>
                      <a:pt x="934" y="93"/>
                    </a:lnTo>
                    <a:lnTo>
                      <a:pt x="875" y="65"/>
                    </a:lnTo>
                    <a:lnTo>
                      <a:pt x="804" y="21"/>
                    </a:lnTo>
                    <a:lnTo>
                      <a:pt x="733" y="0"/>
                    </a:lnTo>
                    <a:lnTo>
                      <a:pt x="300" y="15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7" name="Freeform 14"/>
              <p:cNvSpPr/>
              <p:nvPr/>
            </p:nvSpPr>
            <p:spPr>
              <a:xfrm>
                <a:off x="1414" y="971"/>
                <a:ext cx="661" cy="435"/>
              </a:xfrm>
              <a:custGeom>
                <a:avLst/>
                <a:gdLst>
                  <a:gd name="txL" fmla="*/ 0 w 661"/>
                  <a:gd name="txT" fmla="*/ 0 h 435"/>
                  <a:gd name="txR" fmla="*/ 661 w 661"/>
                  <a:gd name="txB" fmla="*/ 435 h 435"/>
                </a:gdLst>
                <a:ahLst/>
                <a:cxnLst>
                  <a:cxn ang="0">
                    <a:pos x="59" y="120"/>
                  </a:cxn>
                  <a:cxn ang="0">
                    <a:pos x="11" y="128"/>
                  </a:cxn>
                  <a:cxn ang="0">
                    <a:pos x="0" y="139"/>
                  </a:cxn>
                  <a:cxn ang="0">
                    <a:pos x="4" y="145"/>
                  </a:cxn>
                  <a:cxn ang="0">
                    <a:pos x="15" y="150"/>
                  </a:cxn>
                  <a:cxn ang="0">
                    <a:pos x="24" y="166"/>
                  </a:cxn>
                  <a:cxn ang="0">
                    <a:pos x="35" y="220"/>
                  </a:cxn>
                  <a:cxn ang="0">
                    <a:pos x="28" y="236"/>
                  </a:cxn>
                  <a:cxn ang="0">
                    <a:pos x="46" y="255"/>
                  </a:cxn>
                  <a:cxn ang="0">
                    <a:pos x="64" y="262"/>
                  </a:cxn>
                  <a:cxn ang="0">
                    <a:pos x="129" y="320"/>
                  </a:cxn>
                  <a:cxn ang="0">
                    <a:pos x="140" y="352"/>
                  </a:cxn>
                  <a:cxn ang="0">
                    <a:pos x="167" y="371"/>
                  </a:cxn>
                  <a:cxn ang="0">
                    <a:pos x="195" y="382"/>
                  </a:cxn>
                  <a:cxn ang="0">
                    <a:pos x="222" y="398"/>
                  </a:cxn>
                  <a:cxn ang="0">
                    <a:pos x="258" y="416"/>
                  </a:cxn>
                  <a:cxn ang="0">
                    <a:pos x="278" y="427"/>
                  </a:cxn>
                  <a:cxn ang="0">
                    <a:pos x="302" y="433"/>
                  </a:cxn>
                  <a:cxn ang="0">
                    <a:pos x="329" y="435"/>
                  </a:cxn>
                  <a:cxn ang="0">
                    <a:pos x="352" y="428"/>
                  </a:cxn>
                  <a:cxn ang="0">
                    <a:pos x="370" y="417"/>
                  </a:cxn>
                  <a:cxn ang="0">
                    <a:pos x="394" y="407"/>
                  </a:cxn>
                  <a:cxn ang="0">
                    <a:pos x="416" y="402"/>
                  </a:cxn>
                  <a:cxn ang="0">
                    <a:pos x="483" y="366"/>
                  </a:cxn>
                  <a:cxn ang="0">
                    <a:pos x="503" y="349"/>
                  </a:cxn>
                  <a:cxn ang="0">
                    <a:pos x="508" y="323"/>
                  </a:cxn>
                  <a:cxn ang="0">
                    <a:pos x="521" y="288"/>
                  </a:cxn>
                  <a:cxn ang="0">
                    <a:pos x="557" y="265"/>
                  </a:cxn>
                  <a:cxn ang="0">
                    <a:pos x="594" y="226"/>
                  </a:cxn>
                  <a:cxn ang="0">
                    <a:pos x="623" y="196"/>
                  </a:cxn>
                  <a:cxn ang="0">
                    <a:pos x="648" y="171"/>
                  </a:cxn>
                  <a:cxn ang="0">
                    <a:pos x="661" y="144"/>
                  </a:cxn>
                  <a:cxn ang="0">
                    <a:pos x="648" y="131"/>
                  </a:cxn>
                  <a:cxn ang="0">
                    <a:pos x="632" y="131"/>
                  </a:cxn>
                  <a:cxn ang="0">
                    <a:pos x="590" y="152"/>
                  </a:cxn>
                  <a:cxn ang="0">
                    <a:pos x="568" y="109"/>
                  </a:cxn>
                  <a:cxn ang="0">
                    <a:pos x="557" y="87"/>
                  </a:cxn>
                  <a:cxn ang="0">
                    <a:pos x="532" y="53"/>
                  </a:cxn>
                  <a:cxn ang="0">
                    <a:pos x="514" y="42"/>
                  </a:cxn>
                  <a:cxn ang="0">
                    <a:pos x="476" y="28"/>
                  </a:cxn>
                  <a:cxn ang="0">
                    <a:pos x="425" y="14"/>
                  </a:cxn>
                  <a:cxn ang="0">
                    <a:pos x="383" y="6"/>
                  </a:cxn>
                  <a:cxn ang="0">
                    <a:pos x="336" y="3"/>
                  </a:cxn>
                  <a:cxn ang="0">
                    <a:pos x="287" y="0"/>
                  </a:cxn>
                  <a:cxn ang="0">
                    <a:pos x="229" y="9"/>
                  </a:cxn>
                  <a:cxn ang="0">
                    <a:pos x="185" y="21"/>
                  </a:cxn>
                  <a:cxn ang="0">
                    <a:pos x="138" y="46"/>
                  </a:cxn>
                  <a:cxn ang="0">
                    <a:pos x="117" y="65"/>
                  </a:cxn>
                  <a:cxn ang="0">
                    <a:pos x="88" y="90"/>
                  </a:cxn>
                  <a:cxn ang="0">
                    <a:pos x="59" y="120"/>
                  </a:cxn>
                </a:cxnLst>
                <a:rect l="txL" t="txT" r="txR" b="txB"/>
                <a:pathLst>
                  <a:path w="661" h="435">
                    <a:moveTo>
                      <a:pt x="59" y="120"/>
                    </a:moveTo>
                    <a:lnTo>
                      <a:pt x="11" y="128"/>
                    </a:lnTo>
                    <a:lnTo>
                      <a:pt x="0" y="139"/>
                    </a:lnTo>
                    <a:lnTo>
                      <a:pt x="4" y="145"/>
                    </a:lnTo>
                    <a:lnTo>
                      <a:pt x="15" y="150"/>
                    </a:lnTo>
                    <a:lnTo>
                      <a:pt x="24" y="166"/>
                    </a:lnTo>
                    <a:lnTo>
                      <a:pt x="35" y="220"/>
                    </a:lnTo>
                    <a:lnTo>
                      <a:pt x="28" y="236"/>
                    </a:lnTo>
                    <a:lnTo>
                      <a:pt x="46" y="255"/>
                    </a:lnTo>
                    <a:lnTo>
                      <a:pt x="64" y="262"/>
                    </a:lnTo>
                    <a:lnTo>
                      <a:pt x="129" y="320"/>
                    </a:lnTo>
                    <a:lnTo>
                      <a:pt x="140" y="352"/>
                    </a:lnTo>
                    <a:lnTo>
                      <a:pt x="167" y="371"/>
                    </a:lnTo>
                    <a:lnTo>
                      <a:pt x="195" y="382"/>
                    </a:lnTo>
                    <a:lnTo>
                      <a:pt x="222" y="398"/>
                    </a:lnTo>
                    <a:lnTo>
                      <a:pt x="258" y="416"/>
                    </a:lnTo>
                    <a:lnTo>
                      <a:pt x="278" y="427"/>
                    </a:lnTo>
                    <a:lnTo>
                      <a:pt x="302" y="433"/>
                    </a:lnTo>
                    <a:lnTo>
                      <a:pt x="329" y="435"/>
                    </a:lnTo>
                    <a:lnTo>
                      <a:pt x="352" y="428"/>
                    </a:lnTo>
                    <a:lnTo>
                      <a:pt x="370" y="417"/>
                    </a:lnTo>
                    <a:lnTo>
                      <a:pt x="394" y="407"/>
                    </a:lnTo>
                    <a:lnTo>
                      <a:pt x="416" y="402"/>
                    </a:lnTo>
                    <a:lnTo>
                      <a:pt x="483" y="366"/>
                    </a:lnTo>
                    <a:lnTo>
                      <a:pt x="503" y="349"/>
                    </a:lnTo>
                    <a:lnTo>
                      <a:pt x="508" y="323"/>
                    </a:lnTo>
                    <a:lnTo>
                      <a:pt x="521" y="288"/>
                    </a:lnTo>
                    <a:lnTo>
                      <a:pt x="557" y="265"/>
                    </a:lnTo>
                    <a:lnTo>
                      <a:pt x="594" y="226"/>
                    </a:lnTo>
                    <a:lnTo>
                      <a:pt x="623" y="196"/>
                    </a:lnTo>
                    <a:lnTo>
                      <a:pt x="648" y="171"/>
                    </a:lnTo>
                    <a:lnTo>
                      <a:pt x="661" y="144"/>
                    </a:lnTo>
                    <a:lnTo>
                      <a:pt x="648" y="131"/>
                    </a:lnTo>
                    <a:lnTo>
                      <a:pt x="632" y="131"/>
                    </a:lnTo>
                    <a:lnTo>
                      <a:pt x="590" y="152"/>
                    </a:lnTo>
                    <a:lnTo>
                      <a:pt x="568" y="109"/>
                    </a:lnTo>
                    <a:lnTo>
                      <a:pt x="557" y="87"/>
                    </a:lnTo>
                    <a:lnTo>
                      <a:pt x="532" y="53"/>
                    </a:lnTo>
                    <a:lnTo>
                      <a:pt x="514" y="42"/>
                    </a:lnTo>
                    <a:lnTo>
                      <a:pt x="476" y="28"/>
                    </a:lnTo>
                    <a:lnTo>
                      <a:pt x="425" y="14"/>
                    </a:lnTo>
                    <a:lnTo>
                      <a:pt x="383" y="6"/>
                    </a:lnTo>
                    <a:lnTo>
                      <a:pt x="336" y="3"/>
                    </a:lnTo>
                    <a:lnTo>
                      <a:pt x="287" y="0"/>
                    </a:lnTo>
                    <a:lnTo>
                      <a:pt x="229" y="9"/>
                    </a:lnTo>
                    <a:lnTo>
                      <a:pt x="185" y="21"/>
                    </a:lnTo>
                    <a:lnTo>
                      <a:pt x="138" y="46"/>
                    </a:lnTo>
                    <a:lnTo>
                      <a:pt x="117" y="65"/>
                    </a:lnTo>
                    <a:lnTo>
                      <a:pt x="88" y="9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8" name="Freeform 15"/>
              <p:cNvSpPr/>
              <p:nvPr/>
            </p:nvSpPr>
            <p:spPr>
              <a:xfrm>
                <a:off x="1576" y="1100"/>
                <a:ext cx="121" cy="28"/>
              </a:xfrm>
              <a:custGeom>
                <a:avLst/>
                <a:gdLst>
                  <a:gd name="txL" fmla="*/ 0 w 121"/>
                  <a:gd name="txT" fmla="*/ 0 h 28"/>
                  <a:gd name="txR" fmla="*/ 121 w 121"/>
                  <a:gd name="txB" fmla="*/ 28 h 28"/>
                </a:gdLst>
                <a:ahLst/>
                <a:cxnLst>
                  <a:cxn ang="0">
                    <a:pos x="121" y="14"/>
                  </a:cxn>
                  <a:cxn ang="0">
                    <a:pos x="100" y="28"/>
                  </a:cxn>
                  <a:cxn ang="0">
                    <a:pos x="80" y="17"/>
                  </a:cxn>
                  <a:cxn ang="0">
                    <a:pos x="67" y="14"/>
                  </a:cxn>
                  <a:cxn ang="0">
                    <a:pos x="49" y="14"/>
                  </a:cxn>
                  <a:cxn ang="0">
                    <a:pos x="40" y="17"/>
                  </a:cxn>
                  <a:cxn ang="0">
                    <a:pos x="23" y="26"/>
                  </a:cxn>
                  <a:cxn ang="0">
                    <a:pos x="14" y="27"/>
                  </a:cxn>
                  <a:cxn ang="0">
                    <a:pos x="0" y="27"/>
                  </a:cxn>
                  <a:cxn ang="0">
                    <a:pos x="5" y="23"/>
                  </a:cxn>
                  <a:cxn ang="0">
                    <a:pos x="13" y="15"/>
                  </a:cxn>
                  <a:cxn ang="0">
                    <a:pos x="20" y="11"/>
                  </a:cxn>
                  <a:cxn ang="0">
                    <a:pos x="34" y="3"/>
                  </a:cxn>
                  <a:cxn ang="0">
                    <a:pos x="43" y="1"/>
                  </a:cxn>
                  <a:cxn ang="0">
                    <a:pos x="56" y="0"/>
                  </a:cxn>
                  <a:cxn ang="0">
                    <a:pos x="65" y="1"/>
                  </a:cxn>
                  <a:cxn ang="0">
                    <a:pos x="78" y="2"/>
                  </a:cxn>
                  <a:cxn ang="0">
                    <a:pos x="85" y="5"/>
                  </a:cxn>
                  <a:cxn ang="0">
                    <a:pos x="100" y="11"/>
                  </a:cxn>
                  <a:cxn ang="0">
                    <a:pos x="121" y="14"/>
                  </a:cxn>
                </a:cxnLst>
                <a:rect l="txL" t="txT" r="txR" b="txB"/>
                <a:pathLst>
                  <a:path w="121" h="28">
                    <a:moveTo>
                      <a:pt x="121" y="14"/>
                    </a:moveTo>
                    <a:lnTo>
                      <a:pt x="100" y="28"/>
                    </a:lnTo>
                    <a:lnTo>
                      <a:pt x="80" y="17"/>
                    </a:lnTo>
                    <a:lnTo>
                      <a:pt x="67" y="14"/>
                    </a:lnTo>
                    <a:lnTo>
                      <a:pt x="49" y="14"/>
                    </a:lnTo>
                    <a:lnTo>
                      <a:pt x="40" y="17"/>
                    </a:lnTo>
                    <a:lnTo>
                      <a:pt x="23" y="26"/>
                    </a:lnTo>
                    <a:lnTo>
                      <a:pt x="14" y="27"/>
                    </a:lnTo>
                    <a:lnTo>
                      <a:pt x="0" y="27"/>
                    </a:lnTo>
                    <a:lnTo>
                      <a:pt x="5" y="23"/>
                    </a:lnTo>
                    <a:lnTo>
                      <a:pt x="13" y="15"/>
                    </a:lnTo>
                    <a:lnTo>
                      <a:pt x="20" y="11"/>
                    </a:lnTo>
                    <a:lnTo>
                      <a:pt x="34" y="3"/>
                    </a:lnTo>
                    <a:lnTo>
                      <a:pt x="43" y="1"/>
                    </a:lnTo>
                    <a:lnTo>
                      <a:pt x="56" y="0"/>
                    </a:lnTo>
                    <a:lnTo>
                      <a:pt x="65" y="1"/>
                    </a:lnTo>
                    <a:lnTo>
                      <a:pt x="78" y="2"/>
                    </a:lnTo>
                    <a:lnTo>
                      <a:pt x="85" y="5"/>
                    </a:lnTo>
                    <a:lnTo>
                      <a:pt x="100" y="11"/>
                    </a:lnTo>
                    <a:lnTo>
                      <a:pt x="121" y="1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59" name="Freeform 16"/>
              <p:cNvSpPr/>
              <p:nvPr/>
            </p:nvSpPr>
            <p:spPr>
              <a:xfrm>
                <a:off x="1783" y="1096"/>
                <a:ext cx="110" cy="35"/>
              </a:xfrm>
              <a:custGeom>
                <a:avLst/>
                <a:gdLst>
                  <a:gd name="txL" fmla="*/ 0 w 110"/>
                  <a:gd name="txT" fmla="*/ 0 h 35"/>
                  <a:gd name="txR" fmla="*/ 110 w 110"/>
                  <a:gd name="txB" fmla="*/ 35 h 35"/>
                </a:gdLst>
                <a:ahLst/>
                <a:cxnLst>
                  <a:cxn ang="0">
                    <a:pos x="0" y="19"/>
                  </a:cxn>
                  <a:cxn ang="0">
                    <a:pos x="21" y="34"/>
                  </a:cxn>
                  <a:cxn ang="0">
                    <a:pos x="34" y="20"/>
                  </a:cxn>
                  <a:cxn ang="0">
                    <a:pos x="47" y="16"/>
                  </a:cxn>
                  <a:cxn ang="0">
                    <a:pos x="63" y="16"/>
                  </a:cxn>
                  <a:cxn ang="0">
                    <a:pos x="79" y="19"/>
                  </a:cxn>
                  <a:cxn ang="0">
                    <a:pos x="99" y="30"/>
                  </a:cxn>
                  <a:cxn ang="0">
                    <a:pos x="110" y="35"/>
                  </a:cxn>
                  <a:cxn ang="0">
                    <a:pos x="108" y="28"/>
                  </a:cxn>
                  <a:cxn ang="0">
                    <a:pos x="99" y="18"/>
                  </a:cxn>
                  <a:cxn ang="0">
                    <a:pos x="92" y="8"/>
                  </a:cxn>
                  <a:cxn ang="0">
                    <a:pos x="79" y="3"/>
                  </a:cxn>
                  <a:cxn ang="0">
                    <a:pos x="58" y="0"/>
                  </a:cxn>
                  <a:cxn ang="0">
                    <a:pos x="34" y="1"/>
                  </a:cxn>
                  <a:cxn ang="0">
                    <a:pos x="18" y="7"/>
                  </a:cxn>
                  <a:cxn ang="0">
                    <a:pos x="0" y="19"/>
                  </a:cxn>
                </a:cxnLst>
                <a:rect l="txL" t="txT" r="txR" b="txB"/>
                <a:pathLst>
                  <a:path w="110" h="35">
                    <a:moveTo>
                      <a:pt x="0" y="19"/>
                    </a:moveTo>
                    <a:lnTo>
                      <a:pt x="21" y="34"/>
                    </a:lnTo>
                    <a:lnTo>
                      <a:pt x="34" y="20"/>
                    </a:lnTo>
                    <a:lnTo>
                      <a:pt x="47" y="16"/>
                    </a:lnTo>
                    <a:lnTo>
                      <a:pt x="63" y="16"/>
                    </a:lnTo>
                    <a:lnTo>
                      <a:pt x="79" y="19"/>
                    </a:lnTo>
                    <a:lnTo>
                      <a:pt x="99" y="30"/>
                    </a:lnTo>
                    <a:lnTo>
                      <a:pt x="110" y="35"/>
                    </a:lnTo>
                    <a:lnTo>
                      <a:pt x="108" y="28"/>
                    </a:lnTo>
                    <a:lnTo>
                      <a:pt x="99" y="18"/>
                    </a:lnTo>
                    <a:lnTo>
                      <a:pt x="92" y="8"/>
                    </a:lnTo>
                    <a:lnTo>
                      <a:pt x="79" y="3"/>
                    </a:lnTo>
                    <a:lnTo>
                      <a:pt x="58" y="0"/>
                    </a:lnTo>
                    <a:lnTo>
                      <a:pt x="34" y="1"/>
                    </a:lnTo>
                    <a:lnTo>
                      <a:pt x="18" y="7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0" name="Freeform 17"/>
              <p:cNvSpPr/>
              <p:nvPr/>
            </p:nvSpPr>
            <p:spPr>
              <a:xfrm>
                <a:off x="1424" y="894"/>
                <a:ext cx="620" cy="275"/>
              </a:xfrm>
              <a:custGeom>
                <a:avLst/>
                <a:gdLst>
                  <a:gd name="txL" fmla="*/ 0 w 620"/>
                  <a:gd name="txT" fmla="*/ 0 h 275"/>
                  <a:gd name="txR" fmla="*/ 620 w 620"/>
                  <a:gd name="txB" fmla="*/ 275 h 275"/>
                </a:gdLst>
                <a:ahLst/>
                <a:cxnLst>
                  <a:cxn ang="0">
                    <a:pos x="0" y="180"/>
                  </a:cxn>
                  <a:cxn ang="0">
                    <a:pos x="0" y="200"/>
                  </a:cxn>
                  <a:cxn ang="0">
                    <a:pos x="5" y="212"/>
                  </a:cxn>
                  <a:cxn ang="0">
                    <a:pos x="56" y="229"/>
                  </a:cxn>
                  <a:cxn ang="0">
                    <a:pos x="112" y="240"/>
                  </a:cxn>
                  <a:cxn ang="0">
                    <a:pos x="119" y="168"/>
                  </a:cxn>
                  <a:cxn ang="0">
                    <a:pos x="185" y="160"/>
                  </a:cxn>
                  <a:cxn ang="0">
                    <a:pos x="215" y="154"/>
                  </a:cxn>
                  <a:cxn ang="0">
                    <a:pos x="279" y="209"/>
                  </a:cxn>
                  <a:cxn ang="0">
                    <a:pos x="304" y="171"/>
                  </a:cxn>
                  <a:cxn ang="0">
                    <a:pos x="359" y="209"/>
                  </a:cxn>
                  <a:cxn ang="0">
                    <a:pos x="373" y="184"/>
                  </a:cxn>
                  <a:cxn ang="0">
                    <a:pos x="368" y="146"/>
                  </a:cxn>
                  <a:cxn ang="0">
                    <a:pos x="458" y="169"/>
                  </a:cxn>
                  <a:cxn ang="0">
                    <a:pos x="497" y="210"/>
                  </a:cxn>
                  <a:cxn ang="0">
                    <a:pos x="545" y="263"/>
                  </a:cxn>
                  <a:cxn ang="0">
                    <a:pos x="598" y="175"/>
                  </a:cxn>
                  <a:cxn ang="0">
                    <a:pos x="596" y="136"/>
                  </a:cxn>
                  <a:cxn ang="0">
                    <a:pos x="574" y="117"/>
                  </a:cxn>
                  <a:cxn ang="0">
                    <a:pos x="475" y="104"/>
                  </a:cxn>
                  <a:cxn ang="0">
                    <a:pos x="527" y="85"/>
                  </a:cxn>
                  <a:cxn ang="0">
                    <a:pos x="469" y="74"/>
                  </a:cxn>
                  <a:cxn ang="0">
                    <a:pos x="415" y="0"/>
                  </a:cxn>
                  <a:cxn ang="0">
                    <a:pos x="359" y="10"/>
                  </a:cxn>
                  <a:cxn ang="0">
                    <a:pos x="312" y="15"/>
                  </a:cxn>
                  <a:cxn ang="0">
                    <a:pos x="293" y="29"/>
                  </a:cxn>
                  <a:cxn ang="0">
                    <a:pos x="210" y="19"/>
                  </a:cxn>
                  <a:cxn ang="0">
                    <a:pos x="215" y="35"/>
                  </a:cxn>
                  <a:cxn ang="0">
                    <a:pos x="136" y="41"/>
                  </a:cxn>
                  <a:cxn ang="0">
                    <a:pos x="163" y="52"/>
                  </a:cxn>
                  <a:cxn ang="0">
                    <a:pos x="99" y="73"/>
                  </a:cxn>
                  <a:cxn ang="0">
                    <a:pos x="130" y="85"/>
                  </a:cxn>
                  <a:cxn ang="0">
                    <a:pos x="49" y="104"/>
                  </a:cxn>
                  <a:cxn ang="0">
                    <a:pos x="65" y="122"/>
                  </a:cxn>
                  <a:cxn ang="0">
                    <a:pos x="67" y="157"/>
                  </a:cxn>
                </a:cxnLst>
                <a:rect l="txL" t="txT" r="txR" b="txB"/>
                <a:pathLst>
                  <a:path w="620" h="275">
                    <a:moveTo>
                      <a:pt x="36" y="166"/>
                    </a:moveTo>
                    <a:lnTo>
                      <a:pt x="0" y="180"/>
                    </a:lnTo>
                    <a:lnTo>
                      <a:pt x="25" y="179"/>
                    </a:lnTo>
                    <a:lnTo>
                      <a:pt x="0" y="200"/>
                    </a:lnTo>
                    <a:lnTo>
                      <a:pt x="25" y="195"/>
                    </a:lnTo>
                    <a:lnTo>
                      <a:pt x="5" y="212"/>
                    </a:lnTo>
                    <a:lnTo>
                      <a:pt x="43" y="210"/>
                    </a:lnTo>
                    <a:lnTo>
                      <a:pt x="56" y="229"/>
                    </a:lnTo>
                    <a:lnTo>
                      <a:pt x="61" y="275"/>
                    </a:lnTo>
                    <a:lnTo>
                      <a:pt x="112" y="240"/>
                    </a:lnTo>
                    <a:lnTo>
                      <a:pt x="110" y="180"/>
                    </a:lnTo>
                    <a:lnTo>
                      <a:pt x="119" y="168"/>
                    </a:lnTo>
                    <a:lnTo>
                      <a:pt x="190" y="186"/>
                    </a:lnTo>
                    <a:lnTo>
                      <a:pt x="185" y="160"/>
                    </a:lnTo>
                    <a:lnTo>
                      <a:pt x="214" y="168"/>
                    </a:lnTo>
                    <a:lnTo>
                      <a:pt x="215" y="154"/>
                    </a:lnTo>
                    <a:lnTo>
                      <a:pt x="255" y="166"/>
                    </a:lnTo>
                    <a:lnTo>
                      <a:pt x="279" y="209"/>
                    </a:lnTo>
                    <a:lnTo>
                      <a:pt x="284" y="165"/>
                    </a:lnTo>
                    <a:lnTo>
                      <a:pt x="304" y="171"/>
                    </a:lnTo>
                    <a:lnTo>
                      <a:pt x="335" y="186"/>
                    </a:lnTo>
                    <a:lnTo>
                      <a:pt x="359" y="209"/>
                    </a:lnTo>
                    <a:lnTo>
                      <a:pt x="373" y="229"/>
                    </a:lnTo>
                    <a:lnTo>
                      <a:pt x="373" y="184"/>
                    </a:lnTo>
                    <a:lnTo>
                      <a:pt x="368" y="157"/>
                    </a:lnTo>
                    <a:lnTo>
                      <a:pt x="368" y="146"/>
                    </a:lnTo>
                    <a:lnTo>
                      <a:pt x="415" y="149"/>
                    </a:lnTo>
                    <a:lnTo>
                      <a:pt x="458" y="169"/>
                    </a:lnTo>
                    <a:lnTo>
                      <a:pt x="482" y="191"/>
                    </a:lnTo>
                    <a:lnTo>
                      <a:pt x="497" y="210"/>
                    </a:lnTo>
                    <a:lnTo>
                      <a:pt x="502" y="231"/>
                    </a:lnTo>
                    <a:lnTo>
                      <a:pt x="545" y="263"/>
                    </a:lnTo>
                    <a:lnTo>
                      <a:pt x="620" y="213"/>
                    </a:lnTo>
                    <a:lnTo>
                      <a:pt x="598" y="175"/>
                    </a:lnTo>
                    <a:lnTo>
                      <a:pt x="574" y="144"/>
                    </a:lnTo>
                    <a:lnTo>
                      <a:pt x="596" y="136"/>
                    </a:lnTo>
                    <a:lnTo>
                      <a:pt x="549" y="124"/>
                    </a:lnTo>
                    <a:lnTo>
                      <a:pt x="574" y="117"/>
                    </a:lnTo>
                    <a:lnTo>
                      <a:pt x="527" y="111"/>
                    </a:lnTo>
                    <a:lnTo>
                      <a:pt x="475" y="104"/>
                    </a:lnTo>
                    <a:lnTo>
                      <a:pt x="549" y="103"/>
                    </a:lnTo>
                    <a:lnTo>
                      <a:pt x="527" y="85"/>
                    </a:lnTo>
                    <a:lnTo>
                      <a:pt x="502" y="76"/>
                    </a:lnTo>
                    <a:lnTo>
                      <a:pt x="469" y="74"/>
                    </a:lnTo>
                    <a:lnTo>
                      <a:pt x="426" y="74"/>
                    </a:lnTo>
                    <a:lnTo>
                      <a:pt x="415" y="0"/>
                    </a:lnTo>
                    <a:lnTo>
                      <a:pt x="404" y="22"/>
                    </a:lnTo>
                    <a:lnTo>
                      <a:pt x="359" y="10"/>
                    </a:lnTo>
                    <a:lnTo>
                      <a:pt x="362" y="24"/>
                    </a:lnTo>
                    <a:lnTo>
                      <a:pt x="312" y="15"/>
                    </a:lnTo>
                    <a:lnTo>
                      <a:pt x="326" y="32"/>
                    </a:lnTo>
                    <a:lnTo>
                      <a:pt x="293" y="29"/>
                    </a:lnTo>
                    <a:lnTo>
                      <a:pt x="255" y="22"/>
                    </a:lnTo>
                    <a:lnTo>
                      <a:pt x="210" y="19"/>
                    </a:lnTo>
                    <a:lnTo>
                      <a:pt x="172" y="15"/>
                    </a:lnTo>
                    <a:lnTo>
                      <a:pt x="215" y="35"/>
                    </a:lnTo>
                    <a:lnTo>
                      <a:pt x="174" y="36"/>
                    </a:lnTo>
                    <a:lnTo>
                      <a:pt x="136" y="41"/>
                    </a:lnTo>
                    <a:lnTo>
                      <a:pt x="116" y="44"/>
                    </a:lnTo>
                    <a:lnTo>
                      <a:pt x="163" y="52"/>
                    </a:lnTo>
                    <a:lnTo>
                      <a:pt x="134" y="61"/>
                    </a:lnTo>
                    <a:lnTo>
                      <a:pt x="99" y="73"/>
                    </a:lnTo>
                    <a:lnTo>
                      <a:pt x="146" y="70"/>
                    </a:lnTo>
                    <a:lnTo>
                      <a:pt x="130" y="85"/>
                    </a:lnTo>
                    <a:lnTo>
                      <a:pt x="107" y="93"/>
                    </a:lnTo>
                    <a:lnTo>
                      <a:pt x="49" y="104"/>
                    </a:lnTo>
                    <a:lnTo>
                      <a:pt x="99" y="104"/>
                    </a:lnTo>
                    <a:lnTo>
                      <a:pt x="65" y="122"/>
                    </a:lnTo>
                    <a:lnTo>
                      <a:pt x="110" y="122"/>
                    </a:lnTo>
                    <a:lnTo>
                      <a:pt x="67" y="157"/>
                    </a:lnTo>
                    <a:lnTo>
                      <a:pt x="36" y="166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1" name="Freeform 18"/>
              <p:cNvSpPr/>
              <p:nvPr/>
            </p:nvSpPr>
            <p:spPr>
              <a:xfrm>
                <a:off x="1917" y="1617"/>
                <a:ext cx="344" cy="533"/>
              </a:xfrm>
              <a:custGeom>
                <a:avLst/>
                <a:gdLst>
                  <a:gd name="txL" fmla="*/ 0 w 344"/>
                  <a:gd name="txT" fmla="*/ 0 h 533"/>
                  <a:gd name="txR" fmla="*/ 344 w 344"/>
                  <a:gd name="txB" fmla="*/ 533 h 533"/>
                </a:gdLst>
                <a:ahLst/>
                <a:cxnLst>
                  <a:cxn ang="0">
                    <a:pos x="165" y="22"/>
                  </a:cxn>
                  <a:cxn ang="0">
                    <a:pos x="125" y="152"/>
                  </a:cxn>
                  <a:cxn ang="0">
                    <a:pos x="78" y="275"/>
                  </a:cxn>
                  <a:cxn ang="0">
                    <a:pos x="49" y="331"/>
                  </a:cxn>
                  <a:cxn ang="0">
                    <a:pos x="13" y="374"/>
                  </a:cxn>
                  <a:cxn ang="0">
                    <a:pos x="0" y="425"/>
                  </a:cxn>
                  <a:cxn ang="0">
                    <a:pos x="31" y="466"/>
                  </a:cxn>
                  <a:cxn ang="0">
                    <a:pos x="114" y="509"/>
                  </a:cxn>
                  <a:cxn ang="0">
                    <a:pos x="154" y="530"/>
                  </a:cxn>
                  <a:cxn ang="0">
                    <a:pos x="243" y="533"/>
                  </a:cxn>
                  <a:cxn ang="0">
                    <a:pos x="337" y="516"/>
                  </a:cxn>
                  <a:cxn ang="0">
                    <a:pos x="344" y="494"/>
                  </a:cxn>
                  <a:cxn ang="0">
                    <a:pos x="314" y="483"/>
                  </a:cxn>
                  <a:cxn ang="0">
                    <a:pos x="272" y="480"/>
                  </a:cxn>
                  <a:cxn ang="0">
                    <a:pos x="207" y="476"/>
                  </a:cxn>
                  <a:cxn ang="0">
                    <a:pos x="183" y="458"/>
                  </a:cxn>
                  <a:cxn ang="0">
                    <a:pos x="188" y="425"/>
                  </a:cxn>
                  <a:cxn ang="0">
                    <a:pos x="141" y="382"/>
                  </a:cxn>
                  <a:cxn ang="0">
                    <a:pos x="154" y="348"/>
                  </a:cxn>
                  <a:cxn ang="0">
                    <a:pos x="212" y="287"/>
                  </a:cxn>
                  <a:cxn ang="0">
                    <a:pos x="285" y="210"/>
                  </a:cxn>
                  <a:cxn ang="0">
                    <a:pos x="314" y="130"/>
                  </a:cxn>
                  <a:cxn ang="0">
                    <a:pos x="326" y="69"/>
                  </a:cxn>
                  <a:cxn ang="0">
                    <a:pos x="303" y="29"/>
                  </a:cxn>
                  <a:cxn ang="0">
                    <a:pos x="303" y="0"/>
                  </a:cxn>
                  <a:cxn ang="0">
                    <a:pos x="165" y="22"/>
                  </a:cxn>
                </a:cxnLst>
                <a:rect l="txL" t="txT" r="txR" b="txB"/>
                <a:pathLst>
                  <a:path w="344" h="533">
                    <a:moveTo>
                      <a:pt x="165" y="22"/>
                    </a:moveTo>
                    <a:lnTo>
                      <a:pt x="125" y="152"/>
                    </a:lnTo>
                    <a:lnTo>
                      <a:pt x="78" y="275"/>
                    </a:lnTo>
                    <a:lnTo>
                      <a:pt x="49" y="331"/>
                    </a:lnTo>
                    <a:lnTo>
                      <a:pt x="13" y="374"/>
                    </a:lnTo>
                    <a:lnTo>
                      <a:pt x="0" y="425"/>
                    </a:lnTo>
                    <a:lnTo>
                      <a:pt x="31" y="466"/>
                    </a:lnTo>
                    <a:lnTo>
                      <a:pt x="114" y="509"/>
                    </a:lnTo>
                    <a:lnTo>
                      <a:pt x="154" y="530"/>
                    </a:lnTo>
                    <a:lnTo>
                      <a:pt x="243" y="533"/>
                    </a:lnTo>
                    <a:lnTo>
                      <a:pt x="337" y="516"/>
                    </a:lnTo>
                    <a:lnTo>
                      <a:pt x="344" y="494"/>
                    </a:lnTo>
                    <a:lnTo>
                      <a:pt x="314" y="483"/>
                    </a:lnTo>
                    <a:lnTo>
                      <a:pt x="272" y="480"/>
                    </a:lnTo>
                    <a:lnTo>
                      <a:pt x="207" y="476"/>
                    </a:lnTo>
                    <a:lnTo>
                      <a:pt x="183" y="458"/>
                    </a:lnTo>
                    <a:lnTo>
                      <a:pt x="188" y="425"/>
                    </a:lnTo>
                    <a:lnTo>
                      <a:pt x="141" y="382"/>
                    </a:lnTo>
                    <a:lnTo>
                      <a:pt x="154" y="348"/>
                    </a:lnTo>
                    <a:lnTo>
                      <a:pt x="212" y="287"/>
                    </a:lnTo>
                    <a:lnTo>
                      <a:pt x="285" y="210"/>
                    </a:lnTo>
                    <a:lnTo>
                      <a:pt x="314" y="130"/>
                    </a:lnTo>
                    <a:lnTo>
                      <a:pt x="326" y="69"/>
                    </a:lnTo>
                    <a:lnTo>
                      <a:pt x="303" y="29"/>
                    </a:lnTo>
                    <a:lnTo>
                      <a:pt x="303" y="0"/>
                    </a:lnTo>
                    <a:lnTo>
                      <a:pt x="165" y="22"/>
                    </a:lnTo>
                    <a:close/>
                  </a:path>
                </a:pathLst>
              </a:custGeom>
              <a:solidFill>
                <a:srgbClr val="FF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2" name="Freeform 19"/>
              <p:cNvSpPr/>
              <p:nvPr/>
            </p:nvSpPr>
            <p:spPr>
              <a:xfrm>
                <a:off x="2013" y="1592"/>
                <a:ext cx="277" cy="94"/>
              </a:xfrm>
              <a:custGeom>
                <a:avLst/>
                <a:gdLst>
                  <a:gd name="txL" fmla="*/ 0 w 277"/>
                  <a:gd name="txT" fmla="*/ 0 h 94"/>
                  <a:gd name="txR" fmla="*/ 277 w 277"/>
                  <a:gd name="txB" fmla="*/ 94 h 94"/>
                </a:gdLst>
                <a:ahLst/>
                <a:cxnLst>
                  <a:cxn ang="0">
                    <a:pos x="18" y="94"/>
                  </a:cxn>
                  <a:cxn ang="0">
                    <a:pos x="76" y="79"/>
                  </a:cxn>
                  <a:cxn ang="0">
                    <a:pos x="129" y="73"/>
                  </a:cxn>
                  <a:cxn ang="0">
                    <a:pos x="189" y="73"/>
                  </a:cxn>
                  <a:cxn ang="0">
                    <a:pos x="241" y="79"/>
                  </a:cxn>
                  <a:cxn ang="0">
                    <a:pos x="248" y="25"/>
                  </a:cxn>
                  <a:cxn ang="0">
                    <a:pos x="277" y="0"/>
                  </a:cxn>
                  <a:cxn ang="0">
                    <a:pos x="200" y="0"/>
                  </a:cxn>
                  <a:cxn ang="0">
                    <a:pos x="82" y="11"/>
                  </a:cxn>
                  <a:cxn ang="0">
                    <a:pos x="11" y="28"/>
                  </a:cxn>
                  <a:cxn ang="0">
                    <a:pos x="0" y="43"/>
                  </a:cxn>
                  <a:cxn ang="0">
                    <a:pos x="18" y="54"/>
                  </a:cxn>
                  <a:cxn ang="0">
                    <a:pos x="18" y="94"/>
                  </a:cxn>
                </a:cxnLst>
                <a:rect l="txL" t="txT" r="txR" b="txB"/>
                <a:pathLst>
                  <a:path w="277" h="94">
                    <a:moveTo>
                      <a:pt x="18" y="94"/>
                    </a:moveTo>
                    <a:lnTo>
                      <a:pt x="76" y="79"/>
                    </a:lnTo>
                    <a:lnTo>
                      <a:pt x="129" y="73"/>
                    </a:lnTo>
                    <a:lnTo>
                      <a:pt x="189" y="73"/>
                    </a:lnTo>
                    <a:lnTo>
                      <a:pt x="241" y="79"/>
                    </a:lnTo>
                    <a:lnTo>
                      <a:pt x="248" y="25"/>
                    </a:lnTo>
                    <a:lnTo>
                      <a:pt x="277" y="0"/>
                    </a:lnTo>
                    <a:lnTo>
                      <a:pt x="200" y="0"/>
                    </a:lnTo>
                    <a:lnTo>
                      <a:pt x="82" y="11"/>
                    </a:lnTo>
                    <a:lnTo>
                      <a:pt x="11" y="28"/>
                    </a:lnTo>
                    <a:lnTo>
                      <a:pt x="0" y="43"/>
                    </a:lnTo>
                    <a:lnTo>
                      <a:pt x="18" y="54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3" name="Freeform 20"/>
              <p:cNvSpPr/>
              <p:nvPr/>
            </p:nvSpPr>
            <p:spPr>
              <a:xfrm>
                <a:off x="1337" y="1614"/>
                <a:ext cx="206" cy="62"/>
              </a:xfrm>
              <a:custGeom>
                <a:avLst/>
                <a:gdLst>
                  <a:gd name="txL" fmla="*/ 0 w 206"/>
                  <a:gd name="txT" fmla="*/ 0 h 62"/>
                  <a:gd name="txR" fmla="*/ 206 w 206"/>
                  <a:gd name="txB" fmla="*/ 62 h 62"/>
                </a:gdLst>
                <a:ahLst/>
                <a:cxnLst>
                  <a:cxn ang="0">
                    <a:pos x="0" y="3"/>
                  </a:cxn>
                  <a:cxn ang="0">
                    <a:pos x="94" y="0"/>
                  </a:cxn>
                  <a:cxn ang="0">
                    <a:pos x="172" y="3"/>
                  </a:cxn>
                  <a:cxn ang="0">
                    <a:pos x="206" y="14"/>
                  </a:cxn>
                  <a:cxn ang="0">
                    <a:pos x="186" y="62"/>
                  </a:cxn>
                </a:cxnLst>
                <a:rect l="txL" t="txT" r="txR" b="txB"/>
                <a:pathLst>
                  <a:path w="206" h="62">
                    <a:moveTo>
                      <a:pt x="0" y="3"/>
                    </a:moveTo>
                    <a:lnTo>
                      <a:pt x="94" y="0"/>
                    </a:lnTo>
                    <a:lnTo>
                      <a:pt x="172" y="3"/>
                    </a:lnTo>
                    <a:lnTo>
                      <a:pt x="206" y="14"/>
                    </a:lnTo>
                    <a:lnTo>
                      <a:pt x="186" y="62"/>
                    </a:lnTo>
                  </a:path>
                </a:pathLst>
              </a:custGeom>
              <a:noFill/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4" name="Freeform 21"/>
              <p:cNvSpPr/>
              <p:nvPr/>
            </p:nvSpPr>
            <p:spPr>
              <a:xfrm>
                <a:off x="1716" y="1448"/>
                <a:ext cx="41" cy="379"/>
              </a:xfrm>
              <a:custGeom>
                <a:avLst/>
                <a:gdLst>
                  <a:gd name="txL" fmla="*/ 0 w 41"/>
                  <a:gd name="txT" fmla="*/ 0 h 379"/>
                  <a:gd name="txR" fmla="*/ 41 w 41"/>
                  <a:gd name="txB" fmla="*/ 379 h 379"/>
                </a:gdLst>
                <a:ahLst/>
                <a:cxnLst>
                  <a:cxn ang="0">
                    <a:pos x="18" y="0"/>
                  </a:cxn>
                  <a:cxn ang="0">
                    <a:pos x="0" y="67"/>
                  </a:cxn>
                  <a:cxn ang="0">
                    <a:pos x="10" y="139"/>
                  </a:cxn>
                  <a:cxn ang="0">
                    <a:pos x="23" y="172"/>
                  </a:cxn>
                  <a:cxn ang="0">
                    <a:pos x="41" y="228"/>
                  </a:cxn>
                  <a:cxn ang="0">
                    <a:pos x="41" y="281"/>
                  </a:cxn>
                  <a:cxn ang="0">
                    <a:pos x="18" y="335"/>
                  </a:cxn>
                  <a:cxn ang="0">
                    <a:pos x="18" y="379"/>
                  </a:cxn>
                </a:cxnLst>
                <a:rect l="txL" t="txT" r="txR" b="txB"/>
                <a:pathLst>
                  <a:path w="41" h="379">
                    <a:moveTo>
                      <a:pt x="18" y="0"/>
                    </a:moveTo>
                    <a:lnTo>
                      <a:pt x="0" y="67"/>
                    </a:lnTo>
                    <a:lnTo>
                      <a:pt x="10" y="139"/>
                    </a:lnTo>
                    <a:lnTo>
                      <a:pt x="23" y="172"/>
                    </a:lnTo>
                    <a:lnTo>
                      <a:pt x="41" y="228"/>
                    </a:lnTo>
                    <a:lnTo>
                      <a:pt x="41" y="281"/>
                    </a:lnTo>
                    <a:lnTo>
                      <a:pt x="18" y="335"/>
                    </a:lnTo>
                    <a:lnTo>
                      <a:pt x="18" y="379"/>
                    </a:lnTo>
                  </a:path>
                </a:pathLst>
              </a:custGeom>
              <a:noFill/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5" name="Freeform 22"/>
              <p:cNvSpPr/>
              <p:nvPr/>
            </p:nvSpPr>
            <p:spPr>
              <a:xfrm>
                <a:off x="1803" y="1470"/>
                <a:ext cx="179" cy="144"/>
              </a:xfrm>
              <a:custGeom>
                <a:avLst/>
                <a:gdLst>
                  <a:gd name="txL" fmla="*/ 0 w 179"/>
                  <a:gd name="txT" fmla="*/ 0 h 144"/>
                  <a:gd name="txR" fmla="*/ 179 w 179"/>
                  <a:gd name="txB" fmla="*/ 144 h 144"/>
                </a:gdLst>
                <a:ahLst/>
                <a:cxnLst>
                  <a:cxn ang="0">
                    <a:pos x="0" y="19"/>
                  </a:cxn>
                  <a:cxn ang="0">
                    <a:pos x="168" y="0"/>
                  </a:cxn>
                  <a:cxn ang="0">
                    <a:pos x="179" y="71"/>
                  </a:cxn>
                  <a:cxn ang="0">
                    <a:pos x="163" y="125"/>
                  </a:cxn>
                  <a:cxn ang="0">
                    <a:pos x="137" y="144"/>
                  </a:cxn>
                  <a:cxn ang="0">
                    <a:pos x="70" y="136"/>
                  </a:cxn>
                  <a:cxn ang="0">
                    <a:pos x="29" y="114"/>
                  </a:cxn>
                  <a:cxn ang="0">
                    <a:pos x="5" y="82"/>
                  </a:cxn>
                  <a:cxn ang="0">
                    <a:pos x="0" y="19"/>
                  </a:cxn>
                </a:cxnLst>
                <a:rect l="txL" t="txT" r="txR" b="txB"/>
                <a:pathLst>
                  <a:path w="179" h="144">
                    <a:moveTo>
                      <a:pt x="0" y="19"/>
                    </a:moveTo>
                    <a:lnTo>
                      <a:pt x="168" y="0"/>
                    </a:lnTo>
                    <a:lnTo>
                      <a:pt x="179" y="71"/>
                    </a:lnTo>
                    <a:lnTo>
                      <a:pt x="163" y="125"/>
                    </a:lnTo>
                    <a:lnTo>
                      <a:pt x="137" y="144"/>
                    </a:lnTo>
                    <a:lnTo>
                      <a:pt x="70" y="136"/>
                    </a:lnTo>
                    <a:lnTo>
                      <a:pt x="29" y="114"/>
                    </a:lnTo>
                    <a:lnTo>
                      <a:pt x="5" y="8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C0C0C0">
                  <a:alpha val="100000"/>
                </a:srgbClr>
              </a:solidFill>
              <a:ln w="23813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6" name="Freeform 23"/>
              <p:cNvSpPr/>
              <p:nvPr/>
            </p:nvSpPr>
            <p:spPr>
              <a:xfrm>
                <a:off x="1670" y="1251"/>
                <a:ext cx="145" cy="53"/>
              </a:xfrm>
              <a:custGeom>
                <a:avLst/>
                <a:gdLst>
                  <a:gd name="txL" fmla="*/ 0 w 145"/>
                  <a:gd name="txT" fmla="*/ 0 h 53"/>
                  <a:gd name="txR" fmla="*/ 145 w 145"/>
                  <a:gd name="txB" fmla="*/ 53 h 53"/>
                </a:gdLst>
                <a:ahLst/>
                <a:cxnLst>
                  <a:cxn ang="0">
                    <a:pos x="0" y="0"/>
                  </a:cxn>
                  <a:cxn ang="0">
                    <a:pos x="4" y="9"/>
                  </a:cxn>
                  <a:cxn ang="0">
                    <a:pos x="20" y="16"/>
                  </a:cxn>
                  <a:cxn ang="0">
                    <a:pos x="31" y="20"/>
                  </a:cxn>
                  <a:cxn ang="0">
                    <a:pos x="44" y="26"/>
                  </a:cxn>
                  <a:cxn ang="0">
                    <a:pos x="51" y="30"/>
                  </a:cxn>
                  <a:cxn ang="0">
                    <a:pos x="66" y="31"/>
                  </a:cxn>
                  <a:cxn ang="0">
                    <a:pos x="80" y="30"/>
                  </a:cxn>
                  <a:cxn ang="0">
                    <a:pos x="93" y="26"/>
                  </a:cxn>
                  <a:cxn ang="0">
                    <a:pos x="98" y="22"/>
                  </a:cxn>
                  <a:cxn ang="0">
                    <a:pos x="113" y="18"/>
                  </a:cxn>
                  <a:cxn ang="0">
                    <a:pos x="122" y="16"/>
                  </a:cxn>
                  <a:cxn ang="0">
                    <a:pos x="134" y="11"/>
                  </a:cxn>
                  <a:cxn ang="0">
                    <a:pos x="145" y="5"/>
                  </a:cxn>
                  <a:cxn ang="0">
                    <a:pos x="136" y="22"/>
                  </a:cxn>
                  <a:cxn ang="0">
                    <a:pos x="129" y="30"/>
                  </a:cxn>
                  <a:cxn ang="0">
                    <a:pos x="118" y="36"/>
                  </a:cxn>
                  <a:cxn ang="0">
                    <a:pos x="104" y="41"/>
                  </a:cxn>
                  <a:cxn ang="0">
                    <a:pos x="95" y="42"/>
                  </a:cxn>
                  <a:cxn ang="0">
                    <a:pos x="80" y="50"/>
                  </a:cxn>
                  <a:cxn ang="0">
                    <a:pos x="69" y="53"/>
                  </a:cxn>
                  <a:cxn ang="0">
                    <a:pos x="60" y="52"/>
                  </a:cxn>
                  <a:cxn ang="0">
                    <a:pos x="53" y="49"/>
                  </a:cxn>
                  <a:cxn ang="0">
                    <a:pos x="49" y="44"/>
                  </a:cxn>
                  <a:cxn ang="0">
                    <a:pos x="40" y="38"/>
                  </a:cxn>
                  <a:cxn ang="0">
                    <a:pos x="29" y="32"/>
                  </a:cxn>
                  <a:cxn ang="0">
                    <a:pos x="17" y="27"/>
                  </a:cxn>
                  <a:cxn ang="0">
                    <a:pos x="6" y="20"/>
                  </a:cxn>
                  <a:cxn ang="0">
                    <a:pos x="0" y="0"/>
                  </a:cxn>
                </a:cxnLst>
                <a:rect l="txL" t="txT" r="txR" b="txB"/>
                <a:pathLst>
                  <a:path w="145" h="53">
                    <a:moveTo>
                      <a:pt x="0" y="0"/>
                    </a:moveTo>
                    <a:lnTo>
                      <a:pt x="4" y="9"/>
                    </a:lnTo>
                    <a:lnTo>
                      <a:pt x="20" y="16"/>
                    </a:lnTo>
                    <a:lnTo>
                      <a:pt x="31" y="20"/>
                    </a:lnTo>
                    <a:lnTo>
                      <a:pt x="44" y="26"/>
                    </a:lnTo>
                    <a:lnTo>
                      <a:pt x="51" y="30"/>
                    </a:lnTo>
                    <a:lnTo>
                      <a:pt x="66" y="31"/>
                    </a:lnTo>
                    <a:lnTo>
                      <a:pt x="80" y="30"/>
                    </a:lnTo>
                    <a:lnTo>
                      <a:pt x="93" y="26"/>
                    </a:lnTo>
                    <a:lnTo>
                      <a:pt x="98" y="22"/>
                    </a:lnTo>
                    <a:lnTo>
                      <a:pt x="113" y="18"/>
                    </a:lnTo>
                    <a:lnTo>
                      <a:pt x="122" y="16"/>
                    </a:lnTo>
                    <a:lnTo>
                      <a:pt x="134" y="11"/>
                    </a:lnTo>
                    <a:lnTo>
                      <a:pt x="145" y="5"/>
                    </a:lnTo>
                    <a:lnTo>
                      <a:pt x="136" y="22"/>
                    </a:lnTo>
                    <a:lnTo>
                      <a:pt x="129" y="30"/>
                    </a:lnTo>
                    <a:lnTo>
                      <a:pt x="118" y="36"/>
                    </a:lnTo>
                    <a:lnTo>
                      <a:pt x="104" y="41"/>
                    </a:lnTo>
                    <a:lnTo>
                      <a:pt x="95" y="42"/>
                    </a:lnTo>
                    <a:lnTo>
                      <a:pt x="80" y="50"/>
                    </a:lnTo>
                    <a:lnTo>
                      <a:pt x="69" y="53"/>
                    </a:lnTo>
                    <a:lnTo>
                      <a:pt x="60" y="52"/>
                    </a:lnTo>
                    <a:lnTo>
                      <a:pt x="53" y="49"/>
                    </a:lnTo>
                    <a:lnTo>
                      <a:pt x="49" y="44"/>
                    </a:lnTo>
                    <a:lnTo>
                      <a:pt x="40" y="38"/>
                    </a:lnTo>
                    <a:lnTo>
                      <a:pt x="29" y="32"/>
                    </a:lnTo>
                    <a:lnTo>
                      <a:pt x="17" y="27"/>
                    </a:lnTo>
                    <a:lnTo>
                      <a:pt x="6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8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7" name="Freeform 24"/>
              <p:cNvSpPr/>
              <p:nvPr/>
            </p:nvSpPr>
            <p:spPr>
              <a:xfrm>
                <a:off x="1659" y="1299"/>
                <a:ext cx="156" cy="26"/>
              </a:xfrm>
              <a:custGeom>
                <a:avLst/>
                <a:gdLst>
                  <a:gd name="txL" fmla="*/ 0 w 156"/>
                  <a:gd name="txT" fmla="*/ 0 h 26"/>
                  <a:gd name="txR" fmla="*/ 156 w 156"/>
                  <a:gd name="txB" fmla="*/ 26 h 26"/>
                </a:gdLst>
                <a:ahLst/>
                <a:cxnLst>
                  <a:cxn ang="0">
                    <a:pos x="0" y="14"/>
                  </a:cxn>
                  <a:cxn ang="0">
                    <a:pos x="33" y="5"/>
                  </a:cxn>
                  <a:cxn ang="0">
                    <a:pos x="51" y="2"/>
                  </a:cxn>
                  <a:cxn ang="0">
                    <a:pos x="75" y="3"/>
                  </a:cxn>
                  <a:cxn ang="0">
                    <a:pos x="89" y="2"/>
                  </a:cxn>
                  <a:cxn ang="0">
                    <a:pos x="104" y="0"/>
                  </a:cxn>
                  <a:cxn ang="0">
                    <a:pos x="122" y="3"/>
                  </a:cxn>
                  <a:cxn ang="0">
                    <a:pos x="131" y="9"/>
                  </a:cxn>
                  <a:cxn ang="0">
                    <a:pos x="144" y="14"/>
                  </a:cxn>
                  <a:cxn ang="0">
                    <a:pos x="153" y="23"/>
                  </a:cxn>
                  <a:cxn ang="0">
                    <a:pos x="156" y="26"/>
                  </a:cxn>
                  <a:cxn ang="0">
                    <a:pos x="122" y="21"/>
                  </a:cxn>
                  <a:cxn ang="0">
                    <a:pos x="100" y="22"/>
                  </a:cxn>
                  <a:cxn ang="0">
                    <a:pos x="75" y="24"/>
                  </a:cxn>
                  <a:cxn ang="0">
                    <a:pos x="57" y="25"/>
                  </a:cxn>
                  <a:cxn ang="0">
                    <a:pos x="37" y="23"/>
                  </a:cxn>
                  <a:cxn ang="0">
                    <a:pos x="20" y="21"/>
                  </a:cxn>
                  <a:cxn ang="0">
                    <a:pos x="0" y="14"/>
                  </a:cxn>
                </a:cxnLst>
                <a:rect l="txL" t="txT" r="txR" b="txB"/>
                <a:pathLst>
                  <a:path w="156" h="26">
                    <a:moveTo>
                      <a:pt x="0" y="14"/>
                    </a:moveTo>
                    <a:lnTo>
                      <a:pt x="33" y="5"/>
                    </a:lnTo>
                    <a:lnTo>
                      <a:pt x="51" y="2"/>
                    </a:lnTo>
                    <a:lnTo>
                      <a:pt x="75" y="3"/>
                    </a:lnTo>
                    <a:lnTo>
                      <a:pt x="89" y="2"/>
                    </a:lnTo>
                    <a:lnTo>
                      <a:pt x="104" y="0"/>
                    </a:lnTo>
                    <a:lnTo>
                      <a:pt x="122" y="3"/>
                    </a:lnTo>
                    <a:lnTo>
                      <a:pt x="131" y="9"/>
                    </a:lnTo>
                    <a:lnTo>
                      <a:pt x="144" y="14"/>
                    </a:lnTo>
                    <a:lnTo>
                      <a:pt x="153" y="23"/>
                    </a:lnTo>
                    <a:lnTo>
                      <a:pt x="156" y="26"/>
                    </a:lnTo>
                    <a:lnTo>
                      <a:pt x="122" y="21"/>
                    </a:lnTo>
                    <a:lnTo>
                      <a:pt x="100" y="22"/>
                    </a:lnTo>
                    <a:lnTo>
                      <a:pt x="75" y="24"/>
                    </a:lnTo>
                    <a:lnTo>
                      <a:pt x="57" y="25"/>
                    </a:lnTo>
                    <a:lnTo>
                      <a:pt x="37" y="23"/>
                    </a:lnTo>
                    <a:lnTo>
                      <a:pt x="20" y="2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808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8" name="Freeform 25"/>
              <p:cNvSpPr/>
              <p:nvPr/>
            </p:nvSpPr>
            <p:spPr>
              <a:xfrm>
                <a:off x="1658" y="1311"/>
                <a:ext cx="170" cy="29"/>
              </a:xfrm>
              <a:custGeom>
                <a:avLst/>
                <a:gdLst>
                  <a:gd name="txL" fmla="*/ 0 w 170"/>
                  <a:gd name="txT" fmla="*/ 0 h 29"/>
                  <a:gd name="txR" fmla="*/ 170 w 170"/>
                  <a:gd name="txB" fmla="*/ 29 h 29"/>
                </a:gdLst>
                <a:ahLst/>
                <a:cxnLst>
                  <a:cxn ang="0">
                    <a:pos x="0" y="5"/>
                  </a:cxn>
                  <a:cxn ang="0">
                    <a:pos x="25" y="1"/>
                  </a:cxn>
                  <a:cxn ang="0">
                    <a:pos x="56" y="0"/>
                  </a:cxn>
                  <a:cxn ang="0">
                    <a:pos x="68" y="2"/>
                  </a:cxn>
                  <a:cxn ang="0">
                    <a:pos x="83" y="3"/>
                  </a:cxn>
                  <a:cxn ang="0">
                    <a:pos x="99" y="1"/>
                  </a:cxn>
                  <a:cxn ang="0">
                    <a:pos x="107" y="0"/>
                  </a:cxn>
                  <a:cxn ang="0">
                    <a:pos x="123" y="0"/>
                  </a:cxn>
                  <a:cxn ang="0">
                    <a:pos x="141" y="2"/>
                  </a:cxn>
                  <a:cxn ang="0">
                    <a:pos x="155" y="11"/>
                  </a:cxn>
                  <a:cxn ang="0">
                    <a:pos x="165" y="13"/>
                  </a:cxn>
                  <a:cxn ang="0">
                    <a:pos x="170" y="13"/>
                  </a:cxn>
                  <a:cxn ang="0">
                    <a:pos x="154" y="16"/>
                  </a:cxn>
                  <a:cxn ang="0">
                    <a:pos x="141" y="23"/>
                  </a:cxn>
                  <a:cxn ang="0">
                    <a:pos x="123" y="25"/>
                  </a:cxn>
                  <a:cxn ang="0">
                    <a:pos x="103" y="29"/>
                  </a:cxn>
                  <a:cxn ang="0">
                    <a:pos x="81" y="29"/>
                  </a:cxn>
                  <a:cxn ang="0">
                    <a:pos x="65" y="29"/>
                  </a:cxn>
                  <a:cxn ang="0">
                    <a:pos x="50" y="29"/>
                  </a:cxn>
                  <a:cxn ang="0">
                    <a:pos x="32" y="25"/>
                  </a:cxn>
                  <a:cxn ang="0">
                    <a:pos x="18" y="20"/>
                  </a:cxn>
                  <a:cxn ang="0">
                    <a:pos x="0" y="5"/>
                  </a:cxn>
                </a:cxnLst>
                <a:rect l="txL" t="txT" r="txR" b="txB"/>
                <a:pathLst>
                  <a:path w="170" h="29">
                    <a:moveTo>
                      <a:pt x="0" y="5"/>
                    </a:moveTo>
                    <a:lnTo>
                      <a:pt x="25" y="1"/>
                    </a:lnTo>
                    <a:lnTo>
                      <a:pt x="56" y="0"/>
                    </a:lnTo>
                    <a:lnTo>
                      <a:pt x="68" y="2"/>
                    </a:lnTo>
                    <a:lnTo>
                      <a:pt x="83" y="3"/>
                    </a:lnTo>
                    <a:lnTo>
                      <a:pt x="99" y="1"/>
                    </a:lnTo>
                    <a:lnTo>
                      <a:pt x="107" y="0"/>
                    </a:lnTo>
                    <a:lnTo>
                      <a:pt x="123" y="0"/>
                    </a:lnTo>
                    <a:lnTo>
                      <a:pt x="141" y="2"/>
                    </a:lnTo>
                    <a:lnTo>
                      <a:pt x="155" y="11"/>
                    </a:lnTo>
                    <a:lnTo>
                      <a:pt x="165" y="13"/>
                    </a:lnTo>
                    <a:lnTo>
                      <a:pt x="170" y="13"/>
                    </a:lnTo>
                    <a:lnTo>
                      <a:pt x="154" y="16"/>
                    </a:lnTo>
                    <a:lnTo>
                      <a:pt x="141" y="23"/>
                    </a:lnTo>
                    <a:lnTo>
                      <a:pt x="123" y="25"/>
                    </a:lnTo>
                    <a:lnTo>
                      <a:pt x="103" y="29"/>
                    </a:lnTo>
                    <a:lnTo>
                      <a:pt x="81" y="29"/>
                    </a:lnTo>
                    <a:lnTo>
                      <a:pt x="65" y="29"/>
                    </a:lnTo>
                    <a:lnTo>
                      <a:pt x="50" y="29"/>
                    </a:lnTo>
                    <a:lnTo>
                      <a:pt x="32" y="25"/>
                    </a:lnTo>
                    <a:lnTo>
                      <a:pt x="18" y="2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0A0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69" name="Oval 26"/>
              <p:cNvSpPr/>
              <p:nvPr/>
            </p:nvSpPr>
            <p:spPr>
              <a:xfrm>
                <a:off x="1580" y="1138"/>
                <a:ext cx="105" cy="55"/>
              </a:xfrm>
              <a:prstGeom prst="ellipse">
                <a:avLst/>
              </a:prstGeom>
              <a:solidFill>
                <a:srgbClr val="FF80A0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70" name="Freeform 27"/>
              <p:cNvSpPr/>
              <p:nvPr/>
            </p:nvSpPr>
            <p:spPr>
              <a:xfrm>
                <a:off x="1581" y="1147"/>
                <a:ext cx="115" cy="44"/>
              </a:xfrm>
              <a:custGeom>
                <a:avLst/>
                <a:gdLst>
                  <a:gd name="txL" fmla="*/ 0 w 115"/>
                  <a:gd name="txT" fmla="*/ 0 h 44"/>
                  <a:gd name="txR" fmla="*/ 115 w 115"/>
                  <a:gd name="txB" fmla="*/ 44 h 44"/>
                </a:gdLst>
                <a:ahLst/>
                <a:cxnLst>
                  <a:cxn ang="0">
                    <a:pos x="0" y="18"/>
                  </a:cxn>
                  <a:cxn ang="0">
                    <a:pos x="13" y="7"/>
                  </a:cxn>
                  <a:cxn ang="0">
                    <a:pos x="31" y="2"/>
                  </a:cxn>
                  <a:cxn ang="0">
                    <a:pos x="51" y="0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09" y="18"/>
                  </a:cxn>
                  <a:cxn ang="0">
                    <a:pos x="115" y="23"/>
                  </a:cxn>
                  <a:cxn ang="0">
                    <a:pos x="102" y="26"/>
                  </a:cxn>
                  <a:cxn ang="0">
                    <a:pos x="89" y="32"/>
                  </a:cxn>
                  <a:cxn ang="0">
                    <a:pos x="80" y="40"/>
                  </a:cxn>
                  <a:cxn ang="0">
                    <a:pos x="64" y="43"/>
                  </a:cxn>
                  <a:cxn ang="0">
                    <a:pos x="51" y="44"/>
                  </a:cxn>
                  <a:cxn ang="0">
                    <a:pos x="40" y="41"/>
                  </a:cxn>
                  <a:cxn ang="0">
                    <a:pos x="33" y="38"/>
                  </a:cxn>
                  <a:cxn ang="0">
                    <a:pos x="20" y="30"/>
                  </a:cxn>
                  <a:cxn ang="0">
                    <a:pos x="11" y="25"/>
                  </a:cxn>
                  <a:cxn ang="0">
                    <a:pos x="0" y="18"/>
                  </a:cxn>
                </a:cxnLst>
                <a:rect l="txL" t="txT" r="txR" b="txB"/>
                <a:pathLst>
                  <a:path w="115" h="44">
                    <a:moveTo>
                      <a:pt x="0" y="18"/>
                    </a:moveTo>
                    <a:lnTo>
                      <a:pt x="13" y="7"/>
                    </a:lnTo>
                    <a:lnTo>
                      <a:pt x="31" y="2"/>
                    </a:lnTo>
                    <a:lnTo>
                      <a:pt x="51" y="0"/>
                    </a:lnTo>
                    <a:lnTo>
                      <a:pt x="75" y="0"/>
                    </a:lnTo>
                    <a:lnTo>
                      <a:pt x="95" y="6"/>
                    </a:lnTo>
                    <a:lnTo>
                      <a:pt x="109" y="18"/>
                    </a:lnTo>
                    <a:lnTo>
                      <a:pt x="115" y="23"/>
                    </a:lnTo>
                    <a:lnTo>
                      <a:pt x="102" y="26"/>
                    </a:lnTo>
                    <a:lnTo>
                      <a:pt x="89" y="32"/>
                    </a:lnTo>
                    <a:lnTo>
                      <a:pt x="80" y="40"/>
                    </a:lnTo>
                    <a:lnTo>
                      <a:pt x="64" y="43"/>
                    </a:lnTo>
                    <a:lnTo>
                      <a:pt x="51" y="44"/>
                    </a:lnTo>
                    <a:lnTo>
                      <a:pt x="40" y="41"/>
                    </a:lnTo>
                    <a:lnTo>
                      <a:pt x="33" y="38"/>
                    </a:lnTo>
                    <a:lnTo>
                      <a:pt x="20" y="30"/>
                    </a:lnTo>
                    <a:lnTo>
                      <a:pt x="11" y="25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71" name="Oval 28"/>
              <p:cNvSpPr/>
              <p:nvPr/>
            </p:nvSpPr>
            <p:spPr>
              <a:xfrm>
                <a:off x="1779" y="1138"/>
                <a:ext cx="105" cy="55"/>
              </a:xfrm>
              <a:prstGeom prst="ellipse">
                <a:avLst/>
              </a:prstGeom>
              <a:solidFill>
                <a:srgbClr val="FF80A0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72" name="Freeform 29"/>
              <p:cNvSpPr/>
              <p:nvPr/>
            </p:nvSpPr>
            <p:spPr>
              <a:xfrm>
                <a:off x="1779" y="1147"/>
                <a:ext cx="111" cy="44"/>
              </a:xfrm>
              <a:custGeom>
                <a:avLst/>
                <a:gdLst>
                  <a:gd name="txL" fmla="*/ 0 w 111"/>
                  <a:gd name="txT" fmla="*/ 0 h 44"/>
                  <a:gd name="txR" fmla="*/ 111 w 111"/>
                  <a:gd name="txB" fmla="*/ 44 h 44"/>
                </a:gdLst>
                <a:ahLst/>
                <a:cxnLst>
                  <a:cxn ang="0">
                    <a:pos x="111" y="18"/>
                  </a:cxn>
                  <a:cxn ang="0">
                    <a:pos x="98" y="7"/>
                  </a:cxn>
                  <a:cxn ang="0">
                    <a:pos x="82" y="2"/>
                  </a:cxn>
                  <a:cxn ang="0">
                    <a:pos x="62" y="0"/>
                  </a:cxn>
                  <a:cxn ang="0">
                    <a:pos x="38" y="0"/>
                  </a:cxn>
                  <a:cxn ang="0">
                    <a:pos x="18" y="6"/>
                  </a:cxn>
                  <a:cxn ang="0">
                    <a:pos x="4" y="18"/>
                  </a:cxn>
                  <a:cxn ang="0">
                    <a:pos x="0" y="23"/>
                  </a:cxn>
                  <a:cxn ang="0">
                    <a:pos x="9" y="26"/>
                  </a:cxn>
                  <a:cxn ang="0">
                    <a:pos x="22" y="32"/>
                  </a:cxn>
                  <a:cxn ang="0">
                    <a:pos x="31" y="40"/>
                  </a:cxn>
                  <a:cxn ang="0">
                    <a:pos x="47" y="43"/>
                  </a:cxn>
                  <a:cxn ang="0">
                    <a:pos x="62" y="44"/>
                  </a:cxn>
                  <a:cxn ang="0">
                    <a:pos x="71" y="41"/>
                  </a:cxn>
                  <a:cxn ang="0">
                    <a:pos x="80" y="38"/>
                  </a:cxn>
                  <a:cxn ang="0">
                    <a:pos x="91" y="30"/>
                  </a:cxn>
                  <a:cxn ang="0">
                    <a:pos x="100" y="25"/>
                  </a:cxn>
                  <a:cxn ang="0">
                    <a:pos x="111" y="18"/>
                  </a:cxn>
                </a:cxnLst>
                <a:rect l="txL" t="txT" r="txR" b="txB"/>
                <a:pathLst>
                  <a:path w="111" h="44">
                    <a:moveTo>
                      <a:pt x="111" y="18"/>
                    </a:moveTo>
                    <a:lnTo>
                      <a:pt x="98" y="7"/>
                    </a:lnTo>
                    <a:lnTo>
                      <a:pt x="82" y="2"/>
                    </a:lnTo>
                    <a:lnTo>
                      <a:pt x="62" y="0"/>
                    </a:lnTo>
                    <a:lnTo>
                      <a:pt x="38" y="0"/>
                    </a:lnTo>
                    <a:lnTo>
                      <a:pt x="18" y="6"/>
                    </a:lnTo>
                    <a:lnTo>
                      <a:pt x="4" y="18"/>
                    </a:lnTo>
                    <a:lnTo>
                      <a:pt x="0" y="23"/>
                    </a:lnTo>
                    <a:lnTo>
                      <a:pt x="9" y="26"/>
                    </a:lnTo>
                    <a:lnTo>
                      <a:pt x="22" y="32"/>
                    </a:lnTo>
                    <a:lnTo>
                      <a:pt x="31" y="40"/>
                    </a:lnTo>
                    <a:lnTo>
                      <a:pt x="47" y="43"/>
                    </a:lnTo>
                    <a:lnTo>
                      <a:pt x="62" y="44"/>
                    </a:lnTo>
                    <a:lnTo>
                      <a:pt x="71" y="41"/>
                    </a:lnTo>
                    <a:lnTo>
                      <a:pt x="80" y="38"/>
                    </a:lnTo>
                    <a:lnTo>
                      <a:pt x="91" y="30"/>
                    </a:lnTo>
                    <a:lnTo>
                      <a:pt x="100" y="25"/>
                    </a:lnTo>
                    <a:lnTo>
                      <a:pt x="111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73" name="Oval 30"/>
              <p:cNvSpPr/>
              <p:nvPr/>
            </p:nvSpPr>
            <p:spPr>
              <a:xfrm>
                <a:off x="1603" y="1138"/>
                <a:ext cx="58" cy="43"/>
              </a:xfrm>
              <a:prstGeom prst="ellipse">
                <a:avLst/>
              </a:prstGeom>
              <a:solidFill>
                <a:srgbClr val="4080FF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74" name="Oval 31"/>
              <p:cNvSpPr/>
              <p:nvPr/>
            </p:nvSpPr>
            <p:spPr>
              <a:xfrm>
                <a:off x="1616" y="1149"/>
                <a:ext cx="34" cy="21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75" name="Oval 32"/>
              <p:cNvSpPr/>
              <p:nvPr/>
            </p:nvSpPr>
            <p:spPr>
              <a:xfrm>
                <a:off x="1803" y="1138"/>
                <a:ext cx="58" cy="43"/>
              </a:xfrm>
              <a:prstGeom prst="ellipse">
                <a:avLst/>
              </a:prstGeom>
              <a:solidFill>
                <a:srgbClr val="4080FF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76" name="Oval 33"/>
              <p:cNvSpPr/>
              <p:nvPr/>
            </p:nvSpPr>
            <p:spPr>
              <a:xfrm>
                <a:off x="1813" y="1149"/>
                <a:ext cx="37" cy="21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id-ID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536" name="Rectangle 34"/>
            <p:cNvSpPr/>
            <p:nvPr/>
          </p:nvSpPr>
          <p:spPr>
            <a:xfrm>
              <a:off x="1165" y="2612"/>
              <a:ext cx="550" cy="87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2537" name="Freeform 35"/>
            <p:cNvSpPr/>
            <p:nvPr/>
          </p:nvSpPr>
          <p:spPr>
            <a:xfrm>
              <a:off x="1370" y="2521"/>
              <a:ext cx="304" cy="160"/>
            </a:xfrm>
            <a:custGeom>
              <a:avLst/>
              <a:gdLst>
                <a:gd name="txL" fmla="*/ 0 w 26"/>
                <a:gd name="txT" fmla="*/ 0 h 15"/>
                <a:gd name="txR" fmla="*/ 26 w 26"/>
                <a:gd name="txB" fmla="*/ 15 h 15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6" h="15">
                  <a:moveTo>
                    <a:pt x="26" y="13"/>
                  </a:moveTo>
                  <a:cubicBezTo>
                    <a:pt x="25" y="14"/>
                    <a:pt x="24" y="14"/>
                    <a:pt x="22" y="15"/>
                  </a:cubicBezTo>
                  <a:cubicBezTo>
                    <a:pt x="20" y="15"/>
                    <a:pt x="16" y="15"/>
                    <a:pt x="13" y="15"/>
                  </a:cubicBezTo>
                  <a:cubicBezTo>
                    <a:pt x="10" y="15"/>
                    <a:pt x="7" y="15"/>
                    <a:pt x="4" y="14"/>
                  </a:cubicBezTo>
                  <a:cubicBezTo>
                    <a:pt x="2" y="14"/>
                    <a:pt x="1" y="13"/>
                    <a:pt x="0" y="12"/>
                  </a:cubicBezTo>
                  <a:lnTo>
                    <a:pt x="1" y="0"/>
                  </a:lnTo>
                  <a:cubicBezTo>
                    <a:pt x="1" y="1"/>
                    <a:pt x="2" y="1"/>
                    <a:pt x="4" y="2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7" y="3"/>
                    <a:pt x="20" y="3"/>
                    <a:pt x="22" y="2"/>
                  </a:cubicBezTo>
                  <a:cubicBezTo>
                    <a:pt x="24" y="2"/>
                    <a:pt x="26" y="1"/>
                    <a:pt x="26" y="1"/>
                  </a:cubicBezTo>
                  <a:lnTo>
                    <a:pt x="26" y="13"/>
                  </a:lnTo>
                  <a:close/>
                </a:path>
              </a:pathLst>
            </a:custGeom>
            <a:solidFill>
              <a:srgbClr val="618FFD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38" name="Freeform 36"/>
            <p:cNvSpPr/>
            <p:nvPr/>
          </p:nvSpPr>
          <p:spPr>
            <a:xfrm>
              <a:off x="1896" y="1915"/>
              <a:ext cx="199" cy="245"/>
            </a:xfrm>
            <a:custGeom>
              <a:avLst/>
              <a:gdLst>
                <a:gd name="txL" fmla="*/ 0 w 17"/>
                <a:gd name="txT" fmla="*/ 0 h 23"/>
                <a:gd name="txR" fmla="*/ 17 w 17"/>
                <a:gd name="txB" fmla="*/ 23 h 23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7" h="23">
                  <a:moveTo>
                    <a:pt x="11" y="21"/>
                  </a:moveTo>
                  <a:cubicBezTo>
                    <a:pt x="11" y="15"/>
                    <a:pt x="11" y="6"/>
                    <a:pt x="16" y="4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10" y="6"/>
                    <a:pt x="7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4"/>
                    <a:pt x="3" y="17"/>
                    <a:pt x="5" y="19"/>
                  </a:cubicBezTo>
                  <a:cubicBezTo>
                    <a:pt x="7" y="23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0231A6">
                <a:alpha val="100000"/>
              </a:srgbClr>
            </a:solidFill>
            <a:ln w="19050" cap="flat" cmpd="sng">
              <a:solidFill>
                <a:srgbClr val="0231A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39" name="Freeform 37"/>
            <p:cNvSpPr/>
            <p:nvPr/>
          </p:nvSpPr>
          <p:spPr>
            <a:xfrm>
              <a:off x="2025" y="1990"/>
              <a:ext cx="374" cy="255"/>
            </a:xfrm>
            <a:custGeom>
              <a:avLst/>
              <a:gdLst>
                <a:gd name="txL" fmla="*/ 0 w 32"/>
                <a:gd name="txT" fmla="*/ 0 h 24"/>
                <a:gd name="txR" fmla="*/ 32 w 32"/>
                <a:gd name="txB" fmla="*/ 24 h 24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32" h="24">
                  <a:moveTo>
                    <a:pt x="32" y="20"/>
                  </a:moveTo>
                  <a:cubicBezTo>
                    <a:pt x="25" y="24"/>
                    <a:pt x="23" y="22"/>
                    <a:pt x="14" y="21"/>
                  </a:cubicBezTo>
                  <a:cubicBezTo>
                    <a:pt x="13" y="21"/>
                    <a:pt x="11" y="20"/>
                    <a:pt x="11" y="20"/>
                  </a:cubicBezTo>
                  <a:cubicBezTo>
                    <a:pt x="10" y="19"/>
                    <a:pt x="11" y="17"/>
                    <a:pt x="10" y="17"/>
                  </a:cubicBezTo>
                  <a:cubicBezTo>
                    <a:pt x="8" y="16"/>
                    <a:pt x="6" y="16"/>
                    <a:pt x="4" y="16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2" y="11"/>
                    <a:pt x="3" y="9"/>
                    <a:pt x="2" y="7"/>
                  </a:cubicBezTo>
                  <a:cubicBezTo>
                    <a:pt x="1" y="7"/>
                    <a:pt x="1" y="9"/>
                    <a:pt x="0" y="10"/>
                  </a:cubicBezTo>
                  <a:cubicBezTo>
                    <a:pt x="2" y="22"/>
                    <a:pt x="2" y="7"/>
                    <a:pt x="3" y="4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2"/>
                    <a:pt x="3" y="0"/>
                    <a:pt x="3" y="1"/>
                  </a:cubicBezTo>
                  <a:cubicBezTo>
                    <a:pt x="2" y="2"/>
                    <a:pt x="2" y="5"/>
                    <a:pt x="4" y="5"/>
                  </a:cubicBezTo>
                  <a:cubicBezTo>
                    <a:pt x="7" y="7"/>
                    <a:pt x="11" y="6"/>
                    <a:pt x="15" y="6"/>
                  </a:cubicBezTo>
                  <a:cubicBezTo>
                    <a:pt x="20" y="5"/>
                    <a:pt x="20" y="7"/>
                    <a:pt x="20" y="4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618FFD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grpSp>
          <p:nvGrpSpPr>
            <p:cNvPr id="22540" name="Group 38"/>
            <p:cNvGrpSpPr/>
            <p:nvPr/>
          </p:nvGrpSpPr>
          <p:grpSpPr>
            <a:xfrm>
              <a:off x="1943" y="1713"/>
              <a:ext cx="129" cy="287"/>
              <a:chOff x="1943" y="1713"/>
              <a:chExt cx="129" cy="287"/>
            </a:xfrm>
          </p:grpSpPr>
          <p:sp>
            <p:nvSpPr>
              <p:cNvPr id="22546" name="Freeform 39"/>
              <p:cNvSpPr/>
              <p:nvPr/>
            </p:nvSpPr>
            <p:spPr>
              <a:xfrm>
                <a:off x="1943" y="1713"/>
                <a:ext cx="129" cy="287"/>
              </a:xfrm>
              <a:custGeom>
                <a:avLst/>
                <a:gdLst>
                  <a:gd name="txL" fmla="*/ 0 w 11"/>
                  <a:gd name="txT" fmla="*/ 0 h 27"/>
                  <a:gd name="txR" fmla="*/ 11 w 11"/>
                  <a:gd name="txB" fmla="*/ 27 h 27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" h="27">
                    <a:moveTo>
                      <a:pt x="10" y="0"/>
                    </a:moveTo>
                    <a:cubicBezTo>
                      <a:pt x="10" y="5"/>
                      <a:pt x="11" y="10"/>
                      <a:pt x="11" y="15"/>
                    </a:cubicBezTo>
                    <a:cubicBezTo>
                      <a:pt x="11" y="17"/>
                      <a:pt x="11" y="20"/>
                      <a:pt x="10" y="22"/>
                    </a:cubicBezTo>
                    <a:cubicBezTo>
                      <a:pt x="8" y="24"/>
                      <a:pt x="4" y="24"/>
                      <a:pt x="4" y="24"/>
                    </a:cubicBezTo>
                    <a:cubicBezTo>
                      <a:pt x="4" y="25"/>
                      <a:pt x="4" y="26"/>
                      <a:pt x="3" y="27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0" y="24"/>
                      <a:pt x="1" y="22"/>
                      <a:pt x="1" y="20"/>
                    </a:cubicBezTo>
                    <a:lnTo>
                      <a:pt x="10" y="0"/>
                    </a:lnTo>
                    <a:close/>
                  </a:path>
                </a:pathLst>
              </a:cu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2547" name="Freeform 40"/>
              <p:cNvSpPr/>
              <p:nvPr/>
            </p:nvSpPr>
            <p:spPr>
              <a:xfrm>
                <a:off x="1943" y="1713"/>
                <a:ext cx="129" cy="287"/>
              </a:xfrm>
              <a:custGeom>
                <a:avLst/>
                <a:gdLst>
                  <a:gd name="txL" fmla="*/ 0 w 11"/>
                  <a:gd name="txT" fmla="*/ 0 h 27"/>
                  <a:gd name="txR" fmla="*/ 11 w 11"/>
                  <a:gd name="txB" fmla="*/ 27 h 27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" h="27">
                    <a:moveTo>
                      <a:pt x="10" y="0"/>
                    </a:moveTo>
                    <a:cubicBezTo>
                      <a:pt x="10" y="5"/>
                      <a:pt x="11" y="10"/>
                      <a:pt x="11" y="15"/>
                    </a:cubicBezTo>
                    <a:cubicBezTo>
                      <a:pt x="11" y="17"/>
                      <a:pt x="11" y="20"/>
                      <a:pt x="10" y="22"/>
                    </a:cubicBezTo>
                    <a:cubicBezTo>
                      <a:pt x="8" y="24"/>
                      <a:pt x="4" y="24"/>
                      <a:pt x="4" y="24"/>
                    </a:cubicBezTo>
                    <a:cubicBezTo>
                      <a:pt x="4" y="25"/>
                      <a:pt x="4" y="26"/>
                      <a:pt x="3" y="27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0" y="24"/>
                      <a:pt x="1" y="22"/>
                      <a:pt x="1" y="20"/>
                    </a:cubicBezTo>
                    <a:lnTo>
                      <a:pt x="1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CECECE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22541" name="Freeform 41"/>
            <p:cNvSpPr/>
            <p:nvPr/>
          </p:nvSpPr>
          <p:spPr>
            <a:xfrm>
              <a:off x="2072" y="1681"/>
              <a:ext cx="245" cy="266"/>
            </a:xfrm>
            <a:custGeom>
              <a:avLst/>
              <a:gdLst>
                <a:gd name="txL" fmla="*/ 0 w 245"/>
                <a:gd name="txT" fmla="*/ 0 h 266"/>
                <a:gd name="txR" fmla="*/ 245 w 245"/>
                <a:gd name="txB" fmla="*/ 266 h 266"/>
              </a:gdLst>
              <a:ahLst/>
              <a:cxnLst>
                <a:cxn ang="0">
                  <a:pos x="0" y="0"/>
                </a:cxn>
                <a:cxn ang="0">
                  <a:pos x="245" y="32"/>
                </a:cxn>
                <a:cxn ang="0">
                  <a:pos x="35" y="266"/>
                </a:cxn>
                <a:cxn ang="0">
                  <a:pos x="0" y="0"/>
                </a:cxn>
              </a:cxnLst>
              <a:rect l="txL" t="txT" r="txR" b="txB"/>
              <a:pathLst>
                <a:path w="245" h="266">
                  <a:moveTo>
                    <a:pt x="0" y="0"/>
                  </a:moveTo>
                  <a:lnTo>
                    <a:pt x="245" y="32"/>
                  </a:lnTo>
                  <a:lnTo>
                    <a:pt x="35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42" name="Freeform 42"/>
            <p:cNvSpPr/>
            <p:nvPr/>
          </p:nvSpPr>
          <p:spPr>
            <a:xfrm>
              <a:off x="2060" y="1947"/>
              <a:ext cx="421" cy="383"/>
            </a:xfrm>
            <a:custGeom>
              <a:avLst/>
              <a:gdLst>
                <a:gd name="txL" fmla="*/ 0 w 421"/>
                <a:gd name="txT" fmla="*/ 0 h 383"/>
                <a:gd name="txR" fmla="*/ 421 w 421"/>
                <a:gd name="txB" fmla="*/ 383 h 383"/>
              </a:gdLst>
              <a:ahLst/>
              <a:cxnLst>
                <a:cxn ang="0">
                  <a:pos x="35" y="0"/>
                </a:cxn>
                <a:cxn ang="0">
                  <a:pos x="292" y="43"/>
                </a:cxn>
                <a:cxn ang="0">
                  <a:pos x="421" y="383"/>
                </a:cxn>
                <a:cxn ang="0">
                  <a:pos x="0" y="277"/>
                </a:cxn>
                <a:cxn ang="0">
                  <a:pos x="0" y="191"/>
                </a:cxn>
                <a:cxn ang="0">
                  <a:pos x="0" y="117"/>
                </a:cxn>
                <a:cxn ang="0">
                  <a:pos x="35" y="0"/>
                </a:cxn>
              </a:cxnLst>
              <a:rect l="txL" t="txT" r="txR" b="txB"/>
              <a:pathLst>
                <a:path w="421" h="383">
                  <a:moveTo>
                    <a:pt x="35" y="0"/>
                  </a:moveTo>
                  <a:lnTo>
                    <a:pt x="292" y="43"/>
                  </a:lnTo>
                  <a:lnTo>
                    <a:pt x="421" y="383"/>
                  </a:lnTo>
                  <a:lnTo>
                    <a:pt x="0" y="277"/>
                  </a:lnTo>
                  <a:lnTo>
                    <a:pt x="0" y="191"/>
                  </a:lnTo>
                  <a:lnTo>
                    <a:pt x="0" y="1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43" name="Freeform 43"/>
            <p:cNvSpPr/>
            <p:nvPr/>
          </p:nvSpPr>
          <p:spPr>
            <a:xfrm>
              <a:off x="2013" y="788"/>
              <a:ext cx="386" cy="617"/>
            </a:xfrm>
            <a:custGeom>
              <a:avLst/>
              <a:gdLst>
                <a:gd name="txL" fmla="*/ 0 w 386"/>
                <a:gd name="txT" fmla="*/ 0 h 617"/>
                <a:gd name="txR" fmla="*/ 386 w 386"/>
                <a:gd name="txB" fmla="*/ 617 h 617"/>
              </a:gdLst>
              <a:ahLst/>
              <a:cxnLst>
                <a:cxn ang="0">
                  <a:pos x="386" y="617"/>
                </a:cxn>
                <a:cxn ang="0">
                  <a:pos x="47" y="425"/>
                </a:cxn>
                <a:cxn ang="0">
                  <a:pos x="82" y="351"/>
                </a:cxn>
                <a:cxn ang="0">
                  <a:pos x="0" y="276"/>
                </a:cxn>
                <a:cxn ang="0">
                  <a:pos x="47" y="191"/>
                </a:cxn>
                <a:cxn ang="0">
                  <a:pos x="176" y="0"/>
                </a:cxn>
                <a:cxn ang="0">
                  <a:pos x="292" y="42"/>
                </a:cxn>
                <a:cxn ang="0">
                  <a:pos x="386" y="617"/>
                </a:cxn>
              </a:cxnLst>
              <a:rect l="txL" t="txT" r="txR" b="txB"/>
              <a:pathLst>
                <a:path w="386" h="617">
                  <a:moveTo>
                    <a:pt x="386" y="617"/>
                  </a:moveTo>
                  <a:lnTo>
                    <a:pt x="47" y="425"/>
                  </a:lnTo>
                  <a:lnTo>
                    <a:pt x="82" y="351"/>
                  </a:lnTo>
                  <a:lnTo>
                    <a:pt x="0" y="276"/>
                  </a:lnTo>
                  <a:lnTo>
                    <a:pt x="47" y="191"/>
                  </a:lnTo>
                  <a:lnTo>
                    <a:pt x="176" y="0"/>
                  </a:lnTo>
                  <a:lnTo>
                    <a:pt x="292" y="42"/>
                  </a:lnTo>
                  <a:lnTo>
                    <a:pt x="386" y="6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44" name="Freeform 44"/>
            <p:cNvSpPr/>
            <p:nvPr/>
          </p:nvSpPr>
          <p:spPr>
            <a:xfrm>
              <a:off x="657" y="1947"/>
              <a:ext cx="725" cy="585"/>
            </a:xfrm>
            <a:custGeom>
              <a:avLst/>
              <a:gdLst>
                <a:gd name="txL" fmla="*/ 0 w 725"/>
                <a:gd name="txT" fmla="*/ 0 h 585"/>
                <a:gd name="txR" fmla="*/ 725 w 725"/>
                <a:gd name="txB" fmla="*/ 585 h 585"/>
              </a:gdLst>
              <a:ahLst/>
              <a:cxnLst>
                <a:cxn ang="0">
                  <a:pos x="631" y="117"/>
                </a:cxn>
                <a:cxn ang="0">
                  <a:pos x="339" y="0"/>
                </a:cxn>
                <a:cxn ang="0">
                  <a:pos x="0" y="308"/>
                </a:cxn>
                <a:cxn ang="0">
                  <a:pos x="549" y="585"/>
                </a:cxn>
                <a:cxn ang="0">
                  <a:pos x="725" y="351"/>
                </a:cxn>
                <a:cxn ang="0">
                  <a:pos x="631" y="277"/>
                </a:cxn>
                <a:cxn ang="0">
                  <a:pos x="549" y="277"/>
                </a:cxn>
                <a:cxn ang="0">
                  <a:pos x="549" y="191"/>
                </a:cxn>
                <a:cxn ang="0">
                  <a:pos x="631" y="117"/>
                </a:cxn>
              </a:cxnLst>
              <a:rect l="txL" t="txT" r="txR" b="txB"/>
              <a:pathLst>
                <a:path w="725" h="585">
                  <a:moveTo>
                    <a:pt x="631" y="117"/>
                  </a:moveTo>
                  <a:lnTo>
                    <a:pt x="339" y="0"/>
                  </a:lnTo>
                  <a:lnTo>
                    <a:pt x="0" y="308"/>
                  </a:lnTo>
                  <a:lnTo>
                    <a:pt x="549" y="585"/>
                  </a:lnTo>
                  <a:lnTo>
                    <a:pt x="725" y="351"/>
                  </a:lnTo>
                  <a:lnTo>
                    <a:pt x="631" y="277"/>
                  </a:lnTo>
                  <a:lnTo>
                    <a:pt x="549" y="277"/>
                  </a:lnTo>
                  <a:lnTo>
                    <a:pt x="549" y="191"/>
                  </a:lnTo>
                  <a:lnTo>
                    <a:pt x="631" y="11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050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2545" name="Freeform 45"/>
            <p:cNvSpPr/>
            <p:nvPr/>
          </p:nvSpPr>
          <p:spPr>
            <a:xfrm>
              <a:off x="1159" y="1713"/>
              <a:ext cx="340" cy="1659"/>
            </a:xfrm>
            <a:custGeom>
              <a:avLst/>
              <a:gdLst>
                <a:gd name="txL" fmla="*/ 0 w 29"/>
                <a:gd name="txT" fmla="*/ 0 h 156"/>
                <a:gd name="txR" fmla="*/ 29 w 29"/>
                <a:gd name="txB" fmla="*/ 156 h 156"/>
              </a:gdLst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9" h="156">
                  <a:moveTo>
                    <a:pt x="8" y="0"/>
                  </a:moveTo>
                  <a:lnTo>
                    <a:pt x="0" y="0"/>
                  </a:lnTo>
                  <a:lnTo>
                    <a:pt x="15" y="156"/>
                  </a:lnTo>
                  <a:lnTo>
                    <a:pt x="29" y="48"/>
                  </a:lnTo>
                </a:path>
              </a:pathLst>
            </a:custGeom>
            <a:noFill/>
            <a:ln w="5556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89134" name="Text Box 46"/>
          <p:cNvSpPr txBox="1"/>
          <p:nvPr/>
        </p:nvSpPr>
        <p:spPr>
          <a:xfrm>
            <a:off x="2222500" y="338138"/>
            <a:ext cx="2590800" cy="922337"/>
          </a:xfrm>
          <a:prstGeom prst="rect">
            <a:avLst/>
          </a:prstGeom>
          <a:solidFill>
            <a:srgbClr val="CCECFF">
              <a:alpha val="50195"/>
            </a:srgbClr>
          </a:solidFill>
          <a:ln w="9525">
            <a:noFill/>
          </a:ln>
        </p:spPr>
        <p:txBody>
          <a:bodyPr>
            <a:spAutoFit/>
          </a:bodyPr>
          <a:p>
            <a:pPr marL="384175" indent="-384175" algn="just">
              <a:spcBef>
                <a:spcPct val="25000"/>
              </a:spcBef>
            </a:pPr>
            <a:r>
              <a:rPr lang="en-US" altLang="en-US" sz="5400" dirty="0">
                <a:solidFill>
                  <a:schemeClr val="bg1"/>
                </a:solidFill>
                <a:latin typeface="Signature" pitchFamily="2" charset="0"/>
              </a:rPr>
              <a:t>Tujuan:</a:t>
            </a:r>
            <a:endParaRPr lang="en-US" altLang="en-US" sz="4000" b="1" dirty="0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89135" name="Text Box 47"/>
          <p:cNvSpPr txBox="1"/>
          <p:nvPr/>
        </p:nvSpPr>
        <p:spPr>
          <a:xfrm>
            <a:off x="2263775" y="2106613"/>
            <a:ext cx="6426200" cy="3108325"/>
          </a:xfrm>
          <a:prstGeom prst="rect">
            <a:avLst/>
          </a:prstGeom>
          <a:solidFill>
            <a:schemeClr val="bg1">
              <a:alpha val="50195"/>
            </a:schemeClr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384175" indent="-384175" algn="just">
              <a:buChar char="•"/>
            </a:pPr>
            <a:r>
              <a:rPr lang="en-US" altLang="en-US" sz="2800" b="1" dirty="0">
                <a:solidFill>
                  <a:srgbClr val="FFFF00"/>
                </a:solidFill>
                <a:latin typeface="Tahoma" panose="020B0604030504040204" pitchFamily="34" charset="0"/>
              </a:rPr>
              <a:t>Melindungi</a:t>
            </a:r>
            <a:r>
              <a:rPr lang="en-US" altLang="en-US" sz="2800" b="1" dirty="0">
                <a:latin typeface="Tahoma" panose="020B0604030504040204" pitchFamily="34" charset="0"/>
              </a:rPr>
              <a:t> TK &amp; org lain di tempat kerja; </a:t>
            </a:r>
            <a:endParaRPr lang="en-US" altLang="en-US" sz="2800" b="1" dirty="0">
              <a:latin typeface="Tahoma" panose="020B0604030504040204" pitchFamily="34" charset="0"/>
            </a:endParaRPr>
          </a:p>
          <a:p>
            <a:pPr marL="384175" indent="-384175" algn="just">
              <a:buChar char="•"/>
            </a:pPr>
            <a:r>
              <a:rPr lang="en-US" altLang="en-US" sz="2800" b="1" dirty="0">
                <a:solidFill>
                  <a:srgbClr val="FFFF00"/>
                </a:solidFill>
                <a:latin typeface="Tahoma" panose="020B0604030504040204" pitchFamily="34" charset="0"/>
              </a:rPr>
              <a:t>Menjamin</a:t>
            </a:r>
            <a:r>
              <a:rPr lang="en-US" altLang="en-US" sz="2800" b="1" dirty="0">
                <a:latin typeface="Tahoma" panose="020B0604030504040204" pitchFamily="34" charset="0"/>
              </a:rPr>
              <a:t> agar setiap sumber produksi dpt dipakai secara aman &amp; efisien;</a:t>
            </a:r>
            <a:endParaRPr lang="en-US" altLang="en-US" sz="2800" b="1" dirty="0">
              <a:latin typeface="Tahoma" panose="020B0604030504040204" pitchFamily="34" charset="0"/>
            </a:endParaRPr>
          </a:p>
          <a:p>
            <a:pPr marL="384175" indent="-384175" algn="just">
              <a:buChar char="•"/>
            </a:pPr>
            <a:r>
              <a:rPr lang="en-US" altLang="en-US" sz="2800" b="1" dirty="0">
                <a:solidFill>
                  <a:srgbClr val="FFFF00"/>
                </a:solidFill>
                <a:latin typeface="Tahoma" panose="020B0604030504040204" pitchFamily="34" charset="0"/>
              </a:rPr>
              <a:t>Menjamin</a:t>
            </a:r>
            <a:r>
              <a:rPr lang="en-US" altLang="en-US" sz="2800" b="1" dirty="0">
                <a:latin typeface="Tahoma" panose="020B0604030504040204" pitchFamily="34" charset="0"/>
              </a:rPr>
              <a:t> proses produksi berjalan lancar.</a:t>
            </a:r>
            <a:endParaRPr lang="en-US" altLang="en-US" b="1" dirty="0">
              <a:latin typeface="Tahoma" panose="020B0604030504040204" pitchFamily="34" charset="0"/>
            </a:endParaRPr>
          </a:p>
        </p:txBody>
      </p:sp>
      <p:sp>
        <p:nvSpPr>
          <p:cNvPr id="22534" name="WordArt 48"/>
          <p:cNvSpPr>
            <a:spLocks noTextEdit="1"/>
          </p:cNvSpPr>
          <p:nvPr/>
        </p:nvSpPr>
        <p:spPr>
          <a:xfrm>
            <a:off x="2270125" y="842963"/>
            <a:ext cx="990600" cy="9921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</a:bodyPr>
          <a:p>
            <a:pPr algn="ctr"/>
            <a:r>
              <a:rPr lang="en-US" sz="3600" b="1">
                <a:ln w="12700" cap="flat" cmpd="sng">
                  <a:solidFill>
                    <a:srgbClr val="6A9E1F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A9E1F">
                        <a:alpha val="100000"/>
                      </a:srgbClr>
                    </a:gs>
                    <a:gs pos="3999">
                      <a:srgbClr val="AADF5E">
                        <a:alpha val="100000"/>
                      </a:srgbClr>
                    </a:gs>
                    <a:gs pos="87000">
                      <a:srgbClr val="E3F4C9">
                        <a:alpha val="100000"/>
                      </a:srgbClr>
                    </a:gs>
                  </a:gsLst>
                  <a:lin ang="5400000"/>
                  <a:tileRect/>
                </a:gradFill>
                <a:latin typeface="Arial Black" panose="020B0A04020102020204" charset="0"/>
                <a:ea typeface="Arial Black" panose="020B0A04020102020204" charset="0"/>
              </a:rPr>
              <a:t>    </a:t>
            </a:r>
            <a:endParaRPr lang="en-US" sz="3600" b="1">
              <a:ln w="12700" cap="flat" cmpd="sng">
                <a:solidFill>
                  <a:srgbClr val="6A9E1F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6A9E1F">
                      <a:alpha val="100000"/>
                    </a:srgbClr>
                  </a:gs>
                  <a:gs pos="3999">
                    <a:srgbClr val="AADF5E">
                      <a:alpha val="100000"/>
                    </a:srgbClr>
                  </a:gs>
                  <a:gs pos="87000">
                    <a:srgbClr val="E3F4C9">
                      <a:alpha val="100000"/>
                    </a:srgbClr>
                  </a:gs>
                </a:gsLst>
                <a:lin ang="5400000"/>
                <a:tileRect/>
              </a:gradFill>
              <a:latin typeface="Arial Black" panose="020B0A04020102020204" charset="0"/>
              <a:ea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34" grpId="0" animBg="1"/>
      <p:bldP spid="891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AutoShape 2"/>
          <p:cNvSpPr>
            <a:spLocks noChangeArrowheads="1"/>
          </p:cNvSpPr>
          <p:nvPr/>
        </p:nvSpPr>
        <p:spPr bwMode="auto">
          <a:xfrm>
            <a:off x="2420938" y="1708150"/>
            <a:ext cx="5395913" cy="1106488"/>
          </a:xfrm>
          <a:prstGeom prst="downArrowCallout">
            <a:avLst>
              <a:gd name="adj1" fmla="val 121915"/>
              <a:gd name="adj2" fmla="val 121915"/>
              <a:gd name="adj3" fmla="val 16667"/>
              <a:gd name="adj4" fmla="val 66667"/>
            </a:avLst>
          </a:prstGeom>
          <a:solidFill>
            <a:srgbClr val="FFFF00"/>
          </a:solidFill>
          <a:ln w="9525">
            <a:solidFill>
              <a:srgbClr val="008000"/>
            </a:solidFill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Tujuan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Pokok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K3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24579" name="Group 7"/>
          <p:cNvGrpSpPr/>
          <p:nvPr/>
        </p:nvGrpSpPr>
        <p:grpSpPr>
          <a:xfrm>
            <a:off x="304800" y="2874963"/>
            <a:ext cx="1795463" cy="3983037"/>
            <a:chOff x="502" y="1440"/>
            <a:chExt cx="1131" cy="2509"/>
          </a:xfrm>
        </p:grpSpPr>
        <p:sp>
          <p:nvSpPr>
            <p:cNvPr id="24583" name="Freeform 8"/>
            <p:cNvSpPr/>
            <p:nvPr/>
          </p:nvSpPr>
          <p:spPr>
            <a:xfrm>
              <a:off x="1131" y="3513"/>
              <a:ext cx="328" cy="436"/>
            </a:xfrm>
            <a:custGeom>
              <a:avLst/>
              <a:gdLst>
                <a:gd name="txL" fmla="*/ 0 w 328"/>
                <a:gd name="txT" fmla="*/ 0 h 436"/>
                <a:gd name="txR" fmla="*/ 328 w 328"/>
                <a:gd name="txB" fmla="*/ 436 h 436"/>
              </a:gdLst>
              <a:ahLst/>
              <a:cxnLst>
                <a:cxn ang="0">
                  <a:pos x="205" y="33"/>
                </a:cxn>
                <a:cxn ang="0">
                  <a:pos x="210" y="105"/>
                </a:cxn>
                <a:cxn ang="0">
                  <a:pos x="223" y="156"/>
                </a:cxn>
                <a:cxn ang="0">
                  <a:pos x="263" y="218"/>
                </a:cxn>
                <a:cxn ang="0">
                  <a:pos x="292" y="258"/>
                </a:cxn>
                <a:cxn ang="0">
                  <a:pos x="316" y="309"/>
                </a:cxn>
                <a:cxn ang="0">
                  <a:pos x="328" y="345"/>
                </a:cxn>
                <a:cxn ang="0">
                  <a:pos x="328" y="375"/>
                </a:cxn>
                <a:cxn ang="0">
                  <a:pos x="287" y="401"/>
                </a:cxn>
                <a:cxn ang="0">
                  <a:pos x="252" y="407"/>
                </a:cxn>
                <a:cxn ang="0">
                  <a:pos x="234" y="420"/>
                </a:cxn>
                <a:cxn ang="0">
                  <a:pos x="210" y="436"/>
                </a:cxn>
                <a:cxn ang="0">
                  <a:pos x="181" y="436"/>
                </a:cxn>
                <a:cxn ang="0">
                  <a:pos x="145" y="418"/>
                </a:cxn>
                <a:cxn ang="0">
                  <a:pos x="140" y="393"/>
                </a:cxn>
                <a:cxn ang="0">
                  <a:pos x="120" y="367"/>
                </a:cxn>
                <a:cxn ang="0">
                  <a:pos x="102" y="334"/>
                </a:cxn>
                <a:cxn ang="0">
                  <a:pos x="84" y="288"/>
                </a:cxn>
                <a:cxn ang="0">
                  <a:pos x="73" y="240"/>
                </a:cxn>
                <a:cxn ang="0">
                  <a:pos x="49" y="218"/>
                </a:cxn>
                <a:cxn ang="0">
                  <a:pos x="24" y="204"/>
                </a:cxn>
                <a:cxn ang="0">
                  <a:pos x="0" y="182"/>
                </a:cxn>
                <a:cxn ang="0">
                  <a:pos x="0" y="137"/>
                </a:cxn>
                <a:cxn ang="0">
                  <a:pos x="24" y="105"/>
                </a:cxn>
                <a:cxn ang="0">
                  <a:pos x="49" y="65"/>
                </a:cxn>
                <a:cxn ang="0">
                  <a:pos x="60" y="0"/>
                </a:cxn>
                <a:cxn ang="0">
                  <a:pos x="205" y="33"/>
                </a:cxn>
              </a:cxnLst>
              <a:rect l="txL" t="txT" r="txR" b="txB"/>
              <a:pathLst>
                <a:path w="328" h="436">
                  <a:moveTo>
                    <a:pt x="205" y="33"/>
                  </a:moveTo>
                  <a:lnTo>
                    <a:pt x="210" y="105"/>
                  </a:lnTo>
                  <a:lnTo>
                    <a:pt x="223" y="156"/>
                  </a:lnTo>
                  <a:lnTo>
                    <a:pt x="263" y="218"/>
                  </a:lnTo>
                  <a:lnTo>
                    <a:pt x="292" y="258"/>
                  </a:lnTo>
                  <a:lnTo>
                    <a:pt x="316" y="309"/>
                  </a:lnTo>
                  <a:lnTo>
                    <a:pt x="328" y="345"/>
                  </a:lnTo>
                  <a:lnTo>
                    <a:pt x="328" y="375"/>
                  </a:lnTo>
                  <a:lnTo>
                    <a:pt x="287" y="401"/>
                  </a:lnTo>
                  <a:lnTo>
                    <a:pt x="252" y="407"/>
                  </a:lnTo>
                  <a:lnTo>
                    <a:pt x="234" y="420"/>
                  </a:lnTo>
                  <a:lnTo>
                    <a:pt x="210" y="436"/>
                  </a:lnTo>
                  <a:lnTo>
                    <a:pt x="181" y="436"/>
                  </a:lnTo>
                  <a:lnTo>
                    <a:pt x="145" y="418"/>
                  </a:lnTo>
                  <a:lnTo>
                    <a:pt x="140" y="393"/>
                  </a:lnTo>
                  <a:lnTo>
                    <a:pt x="120" y="367"/>
                  </a:lnTo>
                  <a:lnTo>
                    <a:pt x="102" y="334"/>
                  </a:lnTo>
                  <a:lnTo>
                    <a:pt x="84" y="288"/>
                  </a:lnTo>
                  <a:lnTo>
                    <a:pt x="73" y="240"/>
                  </a:lnTo>
                  <a:lnTo>
                    <a:pt x="49" y="218"/>
                  </a:lnTo>
                  <a:lnTo>
                    <a:pt x="24" y="204"/>
                  </a:lnTo>
                  <a:lnTo>
                    <a:pt x="0" y="182"/>
                  </a:lnTo>
                  <a:lnTo>
                    <a:pt x="0" y="137"/>
                  </a:lnTo>
                  <a:lnTo>
                    <a:pt x="24" y="105"/>
                  </a:lnTo>
                  <a:lnTo>
                    <a:pt x="49" y="65"/>
                  </a:lnTo>
                  <a:lnTo>
                    <a:pt x="60" y="0"/>
                  </a:lnTo>
                  <a:lnTo>
                    <a:pt x="205" y="33"/>
                  </a:lnTo>
                  <a:close/>
                </a:path>
              </a:pathLst>
            </a:custGeom>
            <a:solidFill>
              <a:srgbClr val="80400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4" name="Freeform 9"/>
            <p:cNvSpPr/>
            <p:nvPr/>
          </p:nvSpPr>
          <p:spPr>
            <a:xfrm>
              <a:off x="709" y="2354"/>
              <a:ext cx="692" cy="1242"/>
            </a:xfrm>
            <a:custGeom>
              <a:avLst/>
              <a:gdLst>
                <a:gd name="txL" fmla="*/ 0 w 692"/>
                <a:gd name="txT" fmla="*/ 0 h 1242"/>
                <a:gd name="txR" fmla="*/ 692 w 692"/>
                <a:gd name="txB" fmla="*/ 1242 h 1242"/>
              </a:gdLst>
              <a:ahLst/>
              <a:cxnLst>
                <a:cxn ang="0">
                  <a:pos x="12" y="40"/>
                </a:cxn>
                <a:cxn ang="0">
                  <a:pos x="132" y="18"/>
                </a:cxn>
                <a:cxn ang="0">
                  <a:pos x="243" y="7"/>
                </a:cxn>
                <a:cxn ang="0">
                  <a:pos x="326" y="0"/>
                </a:cxn>
                <a:cxn ang="0">
                  <a:pos x="442" y="7"/>
                </a:cxn>
                <a:cxn ang="0">
                  <a:pos x="564" y="29"/>
                </a:cxn>
                <a:cxn ang="0">
                  <a:pos x="665" y="55"/>
                </a:cxn>
                <a:cxn ang="0">
                  <a:pos x="676" y="295"/>
                </a:cxn>
                <a:cxn ang="0">
                  <a:pos x="681" y="435"/>
                </a:cxn>
                <a:cxn ang="0">
                  <a:pos x="671" y="577"/>
                </a:cxn>
                <a:cxn ang="0">
                  <a:pos x="658" y="642"/>
                </a:cxn>
                <a:cxn ang="0">
                  <a:pos x="681" y="672"/>
                </a:cxn>
                <a:cxn ang="0">
                  <a:pos x="692" y="700"/>
                </a:cxn>
                <a:cxn ang="0">
                  <a:pos x="681" y="734"/>
                </a:cxn>
                <a:cxn ang="0">
                  <a:pos x="671" y="826"/>
                </a:cxn>
                <a:cxn ang="0">
                  <a:pos x="671" y="947"/>
                </a:cxn>
                <a:cxn ang="0">
                  <a:pos x="681" y="1148"/>
                </a:cxn>
                <a:cxn ang="0">
                  <a:pos x="681" y="1198"/>
                </a:cxn>
                <a:cxn ang="0">
                  <a:pos x="611" y="1224"/>
                </a:cxn>
                <a:cxn ang="0">
                  <a:pos x="538" y="1231"/>
                </a:cxn>
                <a:cxn ang="0">
                  <a:pos x="418" y="1217"/>
                </a:cxn>
                <a:cxn ang="0">
                  <a:pos x="391" y="896"/>
                </a:cxn>
                <a:cxn ang="0">
                  <a:pos x="409" y="715"/>
                </a:cxn>
                <a:cxn ang="0">
                  <a:pos x="368" y="667"/>
                </a:cxn>
                <a:cxn ang="0">
                  <a:pos x="379" y="638"/>
                </a:cxn>
                <a:cxn ang="0">
                  <a:pos x="331" y="427"/>
                </a:cxn>
                <a:cxn ang="0">
                  <a:pos x="308" y="595"/>
                </a:cxn>
                <a:cxn ang="0">
                  <a:pos x="301" y="672"/>
                </a:cxn>
                <a:cxn ang="0">
                  <a:pos x="313" y="745"/>
                </a:cxn>
                <a:cxn ang="0">
                  <a:pos x="313" y="842"/>
                </a:cxn>
                <a:cxn ang="0">
                  <a:pos x="290" y="940"/>
                </a:cxn>
                <a:cxn ang="0">
                  <a:pos x="284" y="1065"/>
                </a:cxn>
                <a:cxn ang="0">
                  <a:pos x="284" y="1189"/>
                </a:cxn>
                <a:cxn ang="0">
                  <a:pos x="290" y="1202"/>
                </a:cxn>
                <a:cxn ang="0">
                  <a:pos x="277" y="1217"/>
                </a:cxn>
                <a:cxn ang="0">
                  <a:pos x="224" y="1231"/>
                </a:cxn>
                <a:cxn ang="0">
                  <a:pos x="125" y="1242"/>
                </a:cxn>
                <a:cxn ang="0">
                  <a:pos x="78" y="1239"/>
                </a:cxn>
                <a:cxn ang="0">
                  <a:pos x="25" y="1220"/>
                </a:cxn>
                <a:cxn ang="0">
                  <a:pos x="25" y="893"/>
                </a:cxn>
                <a:cxn ang="0">
                  <a:pos x="18" y="715"/>
                </a:cxn>
                <a:cxn ang="0">
                  <a:pos x="12" y="657"/>
                </a:cxn>
                <a:cxn ang="0">
                  <a:pos x="30" y="577"/>
                </a:cxn>
                <a:cxn ang="0">
                  <a:pos x="0" y="449"/>
                </a:cxn>
                <a:cxn ang="0">
                  <a:pos x="12" y="40"/>
                </a:cxn>
              </a:cxnLst>
              <a:rect l="txL" t="txT" r="txR" b="txB"/>
              <a:pathLst>
                <a:path w="692" h="1242">
                  <a:moveTo>
                    <a:pt x="12" y="40"/>
                  </a:moveTo>
                  <a:lnTo>
                    <a:pt x="132" y="18"/>
                  </a:lnTo>
                  <a:lnTo>
                    <a:pt x="243" y="7"/>
                  </a:lnTo>
                  <a:lnTo>
                    <a:pt x="326" y="0"/>
                  </a:lnTo>
                  <a:lnTo>
                    <a:pt x="442" y="7"/>
                  </a:lnTo>
                  <a:lnTo>
                    <a:pt x="564" y="29"/>
                  </a:lnTo>
                  <a:lnTo>
                    <a:pt x="665" y="55"/>
                  </a:lnTo>
                  <a:lnTo>
                    <a:pt x="676" y="295"/>
                  </a:lnTo>
                  <a:lnTo>
                    <a:pt x="681" y="435"/>
                  </a:lnTo>
                  <a:lnTo>
                    <a:pt x="671" y="577"/>
                  </a:lnTo>
                  <a:lnTo>
                    <a:pt x="658" y="642"/>
                  </a:lnTo>
                  <a:lnTo>
                    <a:pt x="681" y="672"/>
                  </a:lnTo>
                  <a:lnTo>
                    <a:pt x="692" y="700"/>
                  </a:lnTo>
                  <a:lnTo>
                    <a:pt x="681" y="734"/>
                  </a:lnTo>
                  <a:lnTo>
                    <a:pt x="671" y="826"/>
                  </a:lnTo>
                  <a:lnTo>
                    <a:pt x="671" y="947"/>
                  </a:lnTo>
                  <a:lnTo>
                    <a:pt x="681" y="1148"/>
                  </a:lnTo>
                  <a:lnTo>
                    <a:pt x="681" y="1198"/>
                  </a:lnTo>
                  <a:lnTo>
                    <a:pt x="611" y="1224"/>
                  </a:lnTo>
                  <a:lnTo>
                    <a:pt x="538" y="1231"/>
                  </a:lnTo>
                  <a:lnTo>
                    <a:pt x="418" y="1217"/>
                  </a:lnTo>
                  <a:lnTo>
                    <a:pt x="391" y="896"/>
                  </a:lnTo>
                  <a:lnTo>
                    <a:pt x="409" y="715"/>
                  </a:lnTo>
                  <a:lnTo>
                    <a:pt x="368" y="667"/>
                  </a:lnTo>
                  <a:lnTo>
                    <a:pt x="379" y="638"/>
                  </a:lnTo>
                  <a:lnTo>
                    <a:pt x="331" y="427"/>
                  </a:lnTo>
                  <a:lnTo>
                    <a:pt x="308" y="595"/>
                  </a:lnTo>
                  <a:lnTo>
                    <a:pt x="301" y="672"/>
                  </a:lnTo>
                  <a:lnTo>
                    <a:pt x="313" y="745"/>
                  </a:lnTo>
                  <a:lnTo>
                    <a:pt x="313" y="842"/>
                  </a:lnTo>
                  <a:lnTo>
                    <a:pt x="290" y="940"/>
                  </a:lnTo>
                  <a:lnTo>
                    <a:pt x="284" y="1065"/>
                  </a:lnTo>
                  <a:lnTo>
                    <a:pt x="284" y="1189"/>
                  </a:lnTo>
                  <a:lnTo>
                    <a:pt x="290" y="1202"/>
                  </a:lnTo>
                  <a:lnTo>
                    <a:pt x="277" y="1217"/>
                  </a:lnTo>
                  <a:lnTo>
                    <a:pt x="224" y="1231"/>
                  </a:lnTo>
                  <a:lnTo>
                    <a:pt x="125" y="1242"/>
                  </a:lnTo>
                  <a:lnTo>
                    <a:pt x="78" y="1239"/>
                  </a:lnTo>
                  <a:lnTo>
                    <a:pt x="25" y="1220"/>
                  </a:lnTo>
                  <a:lnTo>
                    <a:pt x="25" y="893"/>
                  </a:lnTo>
                  <a:lnTo>
                    <a:pt x="18" y="715"/>
                  </a:lnTo>
                  <a:lnTo>
                    <a:pt x="12" y="657"/>
                  </a:lnTo>
                  <a:lnTo>
                    <a:pt x="30" y="577"/>
                  </a:lnTo>
                  <a:lnTo>
                    <a:pt x="0" y="44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0020A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5" name="Freeform 10"/>
            <p:cNvSpPr/>
            <p:nvPr/>
          </p:nvSpPr>
          <p:spPr>
            <a:xfrm>
              <a:off x="1485" y="1440"/>
              <a:ext cx="145" cy="282"/>
            </a:xfrm>
            <a:custGeom>
              <a:avLst/>
              <a:gdLst>
                <a:gd name="txL" fmla="*/ 0 w 145"/>
                <a:gd name="txT" fmla="*/ 0 h 282"/>
                <a:gd name="txR" fmla="*/ 145 w 145"/>
                <a:gd name="txB" fmla="*/ 282 h 282"/>
              </a:gdLst>
              <a:ahLst/>
              <a:cxnLst>
                <a:cxn ang="0">
                  <a:pos x="12" y="244"/>
                </a:cxn>
                <a:cxn ang="0">
                  <a:pos x="0" y="279"/>
                </a:cxn>
                <a:cxn ang="0">
                  <a:pos x="23" y="282"/>
                </a:cxn>
                <a:cxn ang="0">
                  <a:pos x="51" y="281"/>
                </a:cxn>
                <a:cxn ang="0">
                  <a:pos x="74" y="275"/>
                </a:cxn>
                <a:cxn ang="0">
                  <a:pos x="100" y="267"/>
                </a:cxn>
                <a:cxn ang="0">
                  <a:pos x="121" y="252"/>
                </a:cxn>
                <a:cxn ang="0">
                  <a:pos x="138" y="234"/>
                </a:cxn>
                <a:cxn ang="0">
                  <a:pos x="145" y="215"/>
                </a:cxn>
                <a:cxn ang="0">
                  <a:pos x="145" y="0"/>
                </a:cxn>
                <a:cxn ang="0">
                  <a:pos x="96" y="0"/>
                </a:cxn>
                <a:cxn ang="0">
                  <a:pos x="96" y="200"/>
                </a:cxn>
                <a:cxn ang="0">
                  <a:pos x="94" y="219"/>
                </a:cxn>
                <a:cxn ang="0">
                  <a:pos x="83" y="230"/>
                </a:cxn>
                <a:cxn ang="0">
                  <a:pos x="72" y="238"/>
                </a:cxn>
                <a:cxn ang="0">
                  <a:pos x="49" y="248"/>
                </a:cxn>
                <a:cxn ang="0">
                  <a:pos x="32" y="250"/>
                </a:cxn>
                <a:cxn ang="0">
                  <a:pos x="12" y="244"/>
                </a:cxn>
              </a:cxnLst>
              <a:rect l="txL" t="txT" r="txR" b="txB"/>
              <a:pathLst>
                <a:path w="145" h="282">
                  <a:moveTo>
                    <a:pt x="12" y="244"/>
                  </a:moveTo>
                  <a:lnTo>
                    <a:pt x="0" y="279"/>
                  </a:lnTo>
                  <a:lnTo>
                    <a:pt x="23" y="282"/>
                  </a:lnTo>
                  <a:lnTo>
                    <a:pt x="51" y="281"/>
                  </a:lnTo>
                  <a:lnTo>
                    <a:pt x="74" y="275"/>
                  </a:lnTo>
                  <a:lnTo>
                    <a:pt x="100" y="267"/>
                  </a:lnTo>
                  <a:lnTo>
                    <a:pt x="121" y="252"/>
                  </a:lnTo>
                  <a:lnTo>
                    <a:pt x="138" y="234"/>
                  </a:lnTo>
                  <a:lnTo>
                    <a:pt x="145" y="215"/>
                  </a:lnTo>
                  <a:lnTo>
                    <a:pt x="145" y="0"/>
                  </a:lnTo>
                  <a:lnTo>
                    <a:pt x="96" y="0"/>
                  </a:lnTo>
                  <a:lnTo>
                    <a:pt x="96" y="200"/>
                  </a:lnTo>
                  <a:lnTo>
                    <a:pt x="94" y="219"/>
                  </a:lnTo>
                  <a:lnTo>
                    <a:pt x="83" y="230"/>
                  </a:lnTo>
                  <a:lnTo>
                    <a:pt x="72" y="238"/>
                  </a:lnTo>
                  <a:lnTo>
                    <a:pt x="49" y="248"/>
                  </a:lnTo>
                  <a:lnTo>
                    <a:pt x="32" y="250"/>
                  </a:lnTo>
                  <a:lnTo>
                    <a:pt x="12" y="24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6" name="Arc 11"/>
            <p:cNvSpPr/>
            <p:nvPr/>
          </p:nvSpPr>
          <p:spPr>
            <a:xfrm>
              <a:off x="1288" y="1595"/>
              <a:ext cx="248" cy="371"/>
            </a:xfrm>
            <a:custGeom>
              <a:avLst/>
              <a:gdLst>
                <a:gd name="txL" fmla="*/ 0 w 27975"/>
                <a:gd name="txT" fmla="*/ 0 h 38947"/>
                <a:gd name="txR" fmla="*/ 27975 w 27975"/>
                <a:gd name="txB" fmla="*/ 38947 h 38947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7975" h="38947" fill="none">
                  <a:moveTo>
                    <a:pt x="0" y="962"/>
                  </a:moveTo>
                  <a:cubicBezTo>
                    <a:pt x="2064" y="324"/>
                    <a:pt x="4213" y="-1"/>
                    <a:pt x="6375" y="0"/>
                  </a:cubicBezTo>
                  <a:cubicBezTo>
                    <a:pt x="18304" y="0"/>
                    <a:pt x="27975" y="9670"/>
                    <a:pt x="27975" y="21600"/>
                  </a:cubicBezTo>
                  <a:cubicBezTo>
                    <a:pt x="27975" y="28438"/>
                    <a:pt x="24736" y="34872"/>
                    <a:pt x="19245" y="38947"/>
                  </a:cubicBezTo>
                </a:path>
                <a:path w="27975" h="38947" stroke="0">
                  <a:moveTo>
                    <a:pt x="0" y="962"/>
                  </a:moveTo>
                  <a:cubicBezTo>
                    <a:pt x="2064" y="324"/>
                    <a:pt x="4213" y="-1"/>
                    <a:pt x="6375" y="0"/>
                  </a:cubicBezTo>
                  <a:cubicBezTo>
                    <a:pt x="18304" y="0"/>
                    <a:pt x="27975" y="9670"/>
                    <a:pt x="27975" y="21600"/>
                  </a:cubicBezTo>
                  <a:cubicBezTo>
                    <a:pt x="27975" y="28438"/>
                    <a:pt x="24736" y="34872"/>
                    <a:pt x="19245" y="38947"/>
                  </a:cubicBezTo>
                  <a:lnTo>
                    <a:pt x="6375" y="21600"/>
                  </a:lnTo>
                  <a:lnTo>
                    <a:pt x="0" y="962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7" name="Freeform 12"/>
            <p:cNvSpPr/>
            <p:nvPr/>
          </p:nvSpPr>
          <p:spPr>
            <a:xfrm>
              <a:off x="1403" y="1587"/>
              <a:ext cx="71" cy="100"/>
            </a:xfrm>
            <a:custGeom>
              <a:avLst/>
              <a:gdLst>
                <a:gd name="txL" fmla="*/ 0 w 71"/>
                <a:gd name="txT" fmla="*/ 0 h 100"/>
                <a:gd name="txR" fmla="*/ 71 w 71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0" y="30"/>
                </a:cxn>
                <a:cxn ang="0">
                  <a:pos x="0" y="54"/>
                </a:cxn>
                <a:cxn ang="0">
                  <a:pos x="7" y="75"/>
                </a:cxn>
                <a:cxn ang="0">
                  <a:pos x="16" y="90"/>
                </a:cxn>
                <a:cxn ang="0">
                  <a:pos x="27" y="99"/>
                </a:cxn>
                <a:cxn ang="0">
                  <a:pos x="49" y="100"/>
                </a:cxn>
                <a:cxn ang="0">
                  <a:pos x="64" y="96"/>
                </a:cxn>
                <a:cxn ang="0">
                  <a:pos x="71" y="86"/>
                </a:cxn>
                <a:cxn ang="0">
                  <a:pos x="71" y="83"/>
                </a:cxn>
                <a:cxn ang="0">
                  <a:pos x="44" y="62"/>
                </a:cxn>
                <a:cxn ang="0">
                  <a:pos x="31" y="49"/>
                </a:cxn>
                <a:cxn ang="0">
                  <a:pos x="18" y="29"/>
                </a:cxn>
                <a:cxn ang="0">
                  <a:pos x="6" y="0"/>
                </a:cxn>
              </a:cxnLst>
              <a:rect l="txL" t="txT" r="txR" b="txB"/>
              <a:pathLst>
                <a:path w="71" h="100">
                  <a:moveTo>
                    <a:pt x="6" y="0"/>
                  </a:moveTo>
                  <a:lnTo>
                    <a:pt x="0" y="30"/>
                  </a:lnTo>
                  <a:lnTo>
                    <a:pt x="0" y="54"/>
                  </a:lnTo>
                  <a:lnTo>
                    <a:pt x="7" y="75"/>
                  </a:lnTo>
                  <a:lnTo>
                    <a:pt x="16" y="90"/>
                  </a:lnTo>
                  <a:lnTo>
                    <a:pt x="27" y="99"/>
                  </a:lnTo>
                  <a:lnTo>
                    <a:pt x="49" y="100"/>
                  </a:lnTo>
                  <a:lnTo>
                    <a:pt x="64" y="96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44" y="62"/>
                  </a:lnTo>
                  <a:lnTo>
                    <a:pt x="31" y="49"/>
                  </a:lnTo>
                  <a:lnTo>
                    <a:pt x="18" y="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8" name="Freeform 13"/>
            <p:cNvSpPr/>
            <p:nvPr/>
          </p:nvSpPr>
          <p:spPr>
            <a:xfrm>
              <a:off x="543" y="2227"/>
              <a:ext cx="349" cy="565"/>
            </a:xfrm>
            <a:custGeom>
              <a:avLst/>
              <a:gdLst>
                <a:gd name="txL" fmla="*/ 0 w 349"/>
                <a:gd name="txT" fmla="*/ 0 h 565"/>
                <a:gd name="txR" fmla="*/ 349 w 349"/>
                <a:gd name="txB" fmla="*/ 565 h 565"/>
              </a:gdLst>
              <a:ahLst/>
              <a:cxnLst>
                <a:cxn ang="0">
                  <a:pos x="77" y="8"/>
                </a:cxn>
                <a:cxn ang="0">
                  <a:pos x="89" y="178"/>
                </a:cxn>
                <a:cxn ang="0">
                  <a:pos x="124" y="334"/>
                </a:cxn>
                <a:cxn ang="0">
                  <a:pos x="137" y="375"/>
                </a:cxn>
                <a:cxn ang="0">
                  <a:pos x="100" y="401"/>
                </a:cxn>
                <a:cxn ang="0">
                  <a:pos x="77" y="444"/>
                </a:cxn>
                <a:cxn ang="0">
                  <a:pos x="66" y="462"/>
                </a:cxn>
                <a:cxn ang="0">
                  <a:pos x="37" y="466"/>
                </a:cxn>
                <a:cxn ang="0">
                  <a:pos x="0" y="481"/>
                </a:cxn>
                <a:cxn ang="0">
                  <a:pos x="37" y="529"/>
                </a:cxn>
                <a:cxn ang="0">
                  <a:pos x="71" y="537"/>
                </a:cxn>
                <a:cxn ang="0">
                  <a:pos x="107" y="540"/>
                </a:cxn>
                <a:cxn ang="0">
                  <a:pos x="131" y="554"/>
                </a:cxn>
                <a:cxn ang="0">
                  <a:pos x="207" y="565"/>
                </a:cxn>
                <a:cxn ang="0">
                  <a:pos x="349" y="540"/>
                </a:cxn>
                <a:cxn ang="0">
                  <a:pos x="343" y="462"/>
                </a:cxn>
                <a:cxn ang="0">
                  <a:pos x="291" y="385"/>
                </a:cxn>
                <a:cxn ang="0">
                  <a:pos x="267" y="331"/>
                </a:cxn>
                <a:cxn ang="0">
                  <a:pos x="267" y="266"/>
                </a:cxn>
                <a:cxn ang="0">
                  <a:pos x="280" y="199"/>
                </a:cxn>
                <a:cxn ang="0">
                  <a:pos x="285" y="131"/>
                </a:cxn>
                <a:cxn ang="0">
                  <a:pos x="291" y="37"/>
                </a:cxn>
                <a:cxn ang="0">
                  <a:pos x="249" y="11"/>
                </a:cxn>
                <a:cxn ang="0">
                  <a:pos x="191" y="0"/>
                </a:cxn>
                <a:cxn ang="0">
                  <a:pos x="77" y="8"/>
                </a:cxn>
              </a:cxnLst>
              <a:rect l="txL" t="txT" r="txR" b="txB"/>
              <a:pathLst>
                <a:path w="349" h="565">
                  <a:moveTo>
                    <a:pt x="77" y="8"/>
                  </a:moveTo>
                  <a:lnTo>
                    <a:pt x="89" y="178"/>
                  </a:lnTo>
                  <a:lnTo>
                    <a:pt x="124" y="334"/>
                  </a:lnTo>
                  <a:lnTo>
                    <a:pt x="137" y="375"/>
                  </a:lnTo>
                  <a:lnTo>
                    <a:pt x="100" y="401"/>
                  </a:lnTo>
                  <a:lnTo>
                    <a:pt x="77" y="444"/>
                  </a:lnTo>
                  <a:lnTo>
                    <a:pt x="66" y="462"/>
                  </a:lnTo>
                  <a:lnTo>
                    <a:pt x="37" y="466"/>
                  </a:lnTo>
                  <a:lnTo>
                    <a:pt x="0" y="481"/>
                  </a:lnTo>
                  <a:lnTo>
                    <a:pt x="37" y="529"/>
                  </a:lnTo>
                  <a:lnTo>
                    <a:pt x="71" y="537"/>
                  </a:lnTo>
                  <a:lnTo>
                    <a:pt x="107" y="540"/>
                  </a:lnTo>
                  <a:lnTo>
                    <a:pt x="131" y="554"/>
                  </a:lnTo>
                  <a:lnTo>
                    <a:pt x="207" y="565"/>
                  </a:lnTo>
                  <a:lnTo>
                    <a:pt x="349" y="540"/>
                  </a:lnTo>
                  <a:lnTo>
                    <a:pt x="343" y="462"/>
                  </a:lnTo>
                  <a:lnTo>
                    <a:pt x="291" y="385"/>
                  </a:lnTo>
                  <a:lnTo>
                    <a:pt x="267" y="331"/>
                  </a:lnTo>
                  <a:lnTo>
                    <a:pt x="267" y="266"/>
                  </a:lnTo>
                  <a:lnTo>
                    <a:pt x="280" y="199"/>
                  </a:lnTo>
                  <a:lnTo>
                    <a:pt x="285" y="131"/>
                  </a:lnTo>
                  <a:lnTo>
                    <a:pt x="291" y="37"/>
                  </a:lnTo>
                  <a:lnTo>
                    <a:pt x="249" y="11"/>
                  </a:lnTo>
                  <a:lnTo>
                    <a:pt x="191" y="0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rgbClr val="FF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89" name="Freeform 14"/>
            <p:cNvSpPr/>
            <p:nvPr/>
          </p:nvSpPr>
          <p:spPr>
            <a:xfrm>
              <a:off x="592" y="1776"/>
              <a:ext cx="1000" cy="779"/>
            </a:xfrm>
            <a:custGeom>
              <a:avLst/>
              <a:gdLst>
                <a:gd name="txL" fmla="*/ 0 w 1000"/>
                <a:gd name="txT" fmla="*/ 0 h 779"/>
                <a:gd name="txR" fmla="*/ 1000 w 1000"/>
                <a:gd name="txB" fmla="*/ 779 h 779"/>
              </a:gdLst>
              <a:ahLst/>
              <a:cxnLst>
                <a:cxn ang="0">
                  <a:pos x="300" y="15"/>
                </a:cxn>
                <a:cxn ang="0">
                  <a:pos x="213" y="65"/>
                </a:cxn>
                <a:cxn ang="0">
                  <a:pos x="147" y="101"/>
                </a:cxn>
                <a:cxn ang="0">
                  <a:pos x="111" y="126"/>
                </a:cxn>
                <a:cxn ang="0">
                  <a:pos x="106" y="152"/>
                </a:cxn>
                <a:cxn ang="0">
                  <a:pos x="93" y="196"/>
                </a:cxn>
                <a:cxn ang="0">
                  <a:pos x="64" y="247"/>
                </a:cxn>
                <a:cxn ang="0">
                  <a:pos x="40" y="313"/>
                </a:cxn>
                <a:cxn ang="0">
                  <a:pos x="28" y="364"/>
                </a:cxn>
                <a:cxn ang="0">
                  <a:pos x="28" y="400"/>
                </a:cxn>
                <a:cxn ang="0">
                  <a:pos x="0" y="408"/>
                </a:cxn>
                <a:cxn ang="0">
                  <a:pos x="10" y="429"/>
                </a:cxn>
                <a:cxn ang="0">
                  <a:pos x="10" y="459"/>
                </a:cxn>
                <a:cxn ang="0">
                  <a:pos x="6" y="496"/>
                </a:cxn>
                <a:cxn ang="0">
                  <a:pos x="28" y="496"/>
                </a:cxn>
                <a:cxn ang="0">
                  <a:pos x="106" y="481"/>
                </a:cxn>
                <a:cxn ang="0">
                  <a:pos x="195" y="477"/>
                </a:cxn>
                <a:cxn ang="0">
                  <a:pos x="236" y="488"/>
                </a:cxn>
                <a:cxn ang="0">
                  <a:pos x="231" y="604"/>
                </a:cxn>
                <a:cxn ang="0">
                  <a:pos x="282" y="599"/>
                </a:cxn>
                <a:cxn ang="0">
                  <a:pos x="311" y="596"/>
                </a:cxn>
                <a:cxn ang="0">
                  <a:pos x="352" y="611"/>
                </a:cxn>
                <a:cxn ang="0">
                  <a:pos x="383" y="636"/>
                </a:cxn>
                <a:cxn ang="0">
                  <a:pos x="430" y="666"/>
                </a:cxn>
                <a:cxn ang="0">
                  <a:pos x="485" y="666"/>
                </a:cxn>
                <a:cxn ang="0">
                  <a:pos x="566" y="661"/>
                </a:cxn>
                <a:cxn ang="0">
                  <a:pos x="595" y="669"/>
                </a:cxn>
                <a:cxn ang="0">
                  <a:pos x="608" y="695"/>
                </a:cxn>
                <a:cxn ang="0">
                  <a:pos x="619" y="764"/>
                </a:cxn>
                <a:cxn ang="0">
                  <a:pos x="648" y="779"/>
                </a:cxn>
                <a:cxn ang="0">
                  <a:pos x="704" y="779"/>
                </a:cxn>
                <a:cxn ang="0">
                  <a:pos x="887" y="560"/>
                </a:cxn>
                <a:cxn ang="0">
                  <a:pos x="964" y="470"/>
                </a:cxn>
                <a:cxn ang="0">
                  <a:pos x="994" y="386"/>
                </a:cxn>
                <a:cxn ang="0">
                  <a:pos x="1000" y="324"/>
                </a:cxn>
                <a:cxn ang="0">
                  <a:pos x="989" y="253"/>
                </a:cxn>
                <a:cxn ang="0">
                  <a:pos x="971" y="199"/>
                </a:cxn>
                <a:cxn ang="0">
                  <a:pos x="971" y="174"/>
                </a:cxn>
                <a:cxn ang="0">
                  <a:pos x="982" y="144"/>
                </a:cxn>
                <a:cxn ang="0">
                  <a:pos x="934" y="93"/>
                </a:cxn>
                <a:cxn ang="0">
                  <a:pos x="875" y="65"/>
                </a:cxn>
                <a:cxn ang="0">
                  <a:pos x="804" y="21"/>
                </a:cxn>
                <a:cxn ang="0">
                  <a:pos x="733" y="0"/>
                </a:cxn>
                <a:cxn ang="0">
                  <a:pos x="300" y="15"/>
                </a:cxn>
              </a:cxnLst>
              <a:rect l="txL" t="txT" r="txR" b="txB"/>
              <a:pathLst>
                <a:path w="1000" h="779">
                  <a:moveTo>
                    <a:pt x="300" y="15"/>
                  </a:moveTo>
                  <a:lnTo>
                    <a:pt x="213" y="65"/>
                  </a:lnTo>
                  <a:lnTo>
                    <a:pt x="147" y="101"/>
                  </a:lnTo>
                  <a:lnTo>
                    <a:pt x="111" y="126"/>
                  </a:lnTo>
                  <a:lnTo>
                    <a:pt x="106" y="152"/>
                  </a:lnTo>
                  <a:lnTo>
                    <a:pt x="93" y="196"/>
                  </a:lnTo>
                  <a:lnTo>
                    <a:pt x="64" y="247"/>
                  </a:lnTo>
                  <a:lnTo>
                    <a:pt x="40" y="313"/>
                  </a:lnTo>
                  <a:lnTo>
                    <a:pt x="28" y="364"/>
                  </a:lnTo>
                  <a:lnTo>
                    <a:pt x="28" y="400"/>
                  </a:lnTo>
                  <a:lnTo>
                    <a:pt x="0" y="408"/>
                  </a:lnTo>
                  <a:lnTo>
                    <a:pt x="10" y="429"/>
                  </a:lnTo>
                  <a:lnTo>
                    <a:pt x="10" y="459"/>
                  </a:lnTo>
                  <a:lnTo>
                    <a:pt x="6" y="496"/>
                  </a:lnTo>
                  <a:lnTo>
                    <a:pt x="28" y="496"/>
                  </a:lnTo>
                  <a:lnTo>
                    <a:pt x="106" y="481"/>
                  </a:lnTo>
                  <a:lnTo>
                    <a:pt x="195" y="477"/>
                  </a:lnTo>
                  <a:lnTo>
                    <a:pt x="236" y="488"/>
                  </a:lnTo>
                  <a:lnTo>
                    <a:pt x="231" y="604"/>
                  </a:lnTo>
                  <a:lnTo>
                    <a:pt x="282" y="599"/>
                  </a:lnTo>
                  <a:lnTo>
                    <a:pt x="311" y="596"/>
                  </a:lnTo>
                  <a:lnTo>
                    <a:pt x="352" y="611"/>
                  </a:lnTo>
                  <a:lnTo>
                    <a:pt x="383" y="636"/>
                  </a:lnTo>
                  <a:lnTo>
                    <a:pt x="430" y="666"/>
                  </a:lnTo>
                  <a:lnTo>
                    <a:pt x="485" y="666"/>
                  </a:lnTo>
                  <a:lnTo>
                    <a:pt x="566" y="661"/>
                  </a:lnTo>
                  <a:lnTo>
                    <a:pt x="595" y="669"/>
                  </a:lnTo>
                  <a:lnTo>
                    <a:pt x="608" y="695"/>
                  </a:lnTo>
                  <a:lnTo>
                    <a:pt x="619" y="764"/>
                  </a:lnTo>
                  <a:lnTo>
                    <a:pt x="648" y="779"/>
                  </a:lnTo>
                  <a:lnTo>
                    <a:pt x="704" y="779"/>
                  </a:lnTo>
                  <a:lnTo>
                    <a:pt x="887" y="560"/>
                  </a:lnTo>
                  <a:lnTo>
                    <a:pt x="964" y="470"/>
                  </a:lnTo>
                  <a:lnTo>
                    <a:pt x="994" y="386"/>
                  </a:lnTo>
                  <a:lnTo>
                    <a:pt x="1000" y="324"/>
                  </a:lnTo>
                  <a:lnTo>
                    <a:pt x="989" y="253"/>
                  </a:lnTo>
                  <a:lnTo>
                    <a:pt x="971" y="199"/>
                  </a:lnTo>
                  <a:lnTo>
                    <a:pt x="971" y="174"/>
                  </a:lnTo>
                  <a:lnTo>
                    <a:pt x="982" y="144"/>
                  </a:lnTo>
                  <a:lnTo>
                    <a:pt x="934" y="93"/>
                  </a:lnTo>
                  <a:lnTo>
                    <a:pt x="875" y="65"/>
                  </a:lnTo>
                  <a:lnTo>
                    <a:pt x="804" y="21"/>
                  </a:lnTo>
                  <a:lnTo>
                    <a:pt x="733" y="0"/>
                  </a:lnTo>
                  <a:lnTo>
                    <a:pt x="300" y="15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0" name="Freeform 15"/>
            <p:cNvSpPr/>
            <p:nvPr/>
          </p:nvSpPr>
          <p:spPr>
            <a:xfrm>
              <a:off x="757" y="1527"/>
              <a:ext cx="661" cy="435"/>
            </a:xfrm>
            <a:custGeom>
              <a:avLst/>
              <a:gdLst>
                <a:gd name="txL" fmla="*/ 0 w 661"/>
                <a:gd name="txT" fmla="*/ 0 h 435"/>
                <a:gd name="txR" fmla="*/ 661 w 661"/>
                <a:gd name="txB" fmla="*/ 435 h 435"/>
              </a:gdLst>
              <a:ahLst/>
              <a:cxnLst>
                <a:cxn ang="0">
                  <a:pos x="59" y="120"/>
                </a:cxn>
                <a:cxn ang="0">
                  <a:pos x="11" y="128"/>
                </a:cxn>
                <a:cxn ang="0">
                  <a:pos x="0" y="139"/>
                </a:cxn>
                <a:cxn ang="0">
                  <a:pos x="4" y="145"/>
                </a:cxn>
                <a:cxn ang="0">
                  <a:pos x="15" y="150"/>
                </a:cxn>
                <a:cxn ang="0">
                  <a:pos x="24" y="166"/>
                </a:cxn>
                <a:cxn ang="0">
                  <a:pos x="35" y="220"/>
                </a:cxn>
                <a:cxn ang="0">
                  <a:pos x="28" y="236"/>
                </a:cxn>
                <a:cxn ang="0">
                  <a:pos x="46" y="255"/>
                </a:cxn>
                <a:cxn ang="0">
                  <a:pos x="64" y="262"/>
                </a:cxn>
                <a:cxn ang="0">
                  <a:pos x="129" y="320"/>
                </a:cxn>
                <a:cxn ang="0">
                  <a:pos x="140" y="352"/>
                </a:cxn>
                <a:cxn ang="0">
                  <a:pos x="167" y="371"/>
                </a:cxn>
                <a:cxn ang="0">
                  <a:pos x="195" y="382"/>
                </a:cxn>
                <a:cxn ang="0">
                  <a:pos x="222" y="398"/>
                </a:cxn>
                <a:cxn ang="0">
                  <a:pos x="258" y="416"/>
                </a:cxn>
                <a:cxn ang="0">
                  <a:pos x="278" y="427"/>
                </a:cxn>
                <a:cxn ang="0">
                  <a:pos x="302" y="433"/>
                </a:cxn>
                <a:cxn ang="0">
                  <a:pos x="329" y="435"/>
                </a:cxn>
                <a:cxn ang="0">
                  <a:pos x="352" y="428"/>
                </a:cxn>
                <a:cxn ang="0">
                  <a:pos x="370" y="417"/>
                </a:cxn>
                <a:cxn ang="0">
                  <a:pos x="394" y="407"/>
                </a:cxn>
                <a:cxn ang="0">
                  <a:pos x="416" y="402"/>
                </a:cxn>
                <a:cxn ang="0">
                  <a:pos x="483" y="366"/>
                </a:cxn>
                <a:cxn ang="0">
                  <a:pos x="503" y="349"/>
                </a:cxn>
                <a:cxn ang="0">
                  <a:pos x="508" y="323"/>
                </a:cxn>
                <a:cxn ang="0">
                  <a:pos x="521" y="288"/>
                </a:cxn>
                <a:cxn ang="0">
                  <a:pos x="557" y="265"/>
                </a:cxn>
                <a:cxn ang="0">
                  <a:pos x="594" y="226"/>
                </a:cxn>
                <a:cxn ang="0">
                  <a:pos x="623" y="196"/>
                </a:cxn>
                <a:cxn ang="0">
                  <a:pos x="648" y="171"/>
                </a:cxn>
                <a:cxn ang="0">
                  <a:pos x="661" y="144"/>
                </a:cxn>
                <a:cxn ang="0">
                  <a:pos x="648" y="131"/>
                </a:cxn>
                <a:cxn ang="0">
                  <a:pos x="632" y="131"/>
                </a:cxn>
                <a:cxn ang="0">
                  <a:pos x="590" y="152"/>
                </a:cxn>
                <a:cxn ang="0">
                  <a:pos x="568" y="109"/>
                </a:cxn>
                <a:cxn ang="0">
                  <a:pos x="557" y="87"/>
                </a:cxn>
                <a:cxn ang="0">
                  <a:pos x="532" y="53"/>
                </a:cxn>
                <a:cxn ang="0">
                  <a:pos x="514" y="42"/>
                </a:cxn>
                <a:cxn ang="0">
                  <a:pos x="476" y="28"/>
                </a:cxn>
                <a:cxn ang="0">
                  <a:pos x="425" y="14"/>
                </a:cxn>
                <a:cxn ang="0">
                  <a:pos x="383" y="6"/>
                </a:cxn>
                <a:cxn ang="0">
                  <a:pos x="336" y="3"/>
                </a:cxn>
                <a:cxn ang="0">
                  <a:pos x="287" y="0"/>
                </a:cxn>
                <a:cxn ang="0">
                  <a:pos x="229" y="9"/>
                </a:cxn>
                <a:cxn ang="0">
                  <a:pos x="185" y="21"/>
                </a:cxn>
                <a:cxn ang="0">
                  <a:pos x="138" y="46"/>
                </a:cxn>
                <a:cxn ang="0">
                  <a:pos x="117" y="65"/>
                </a:cxn>
                <a:cxn ang="0">
                  <a:pos x="88" y="90"/>
                </a:cxn>
                <a:cxn ang="0">
                  <a:pos x="59" y="120"/>
                </a:cxn>
              </a:cxnLst>
              <a:rect l="txL" t="txT" r="txR" b="txB"/>
              <a:pathLst>
                <a:path w="661" h="435">
                  <a:moveTo>
                    <a:pt x="59" y="120"/>
                  </a:moveTo>
                  <a:lnTo>
                    <a:pt x="11" y="128"/>
                  </a:lnTo>
                  <a:lnTo>
                    <a:pt x="0" y="139"/>
                  </a:lnTo>
                  <a:lnTo>
                    <a:pt x="4" y="145"/>
                  </a:lnTo>
                  <a:lnTo>
                    <a:pt x="15" y="150"/>
                  </a:lnTo>
                  <a:lnTo>
                    <a:pt x="24" y="166"/>
                  </a:lnTo>
                  <a:lnTo>
                    <a:pt x="35" y="220"/>
                  </a:lnTo>
                  <a:lnTo>
                    <a:pt x="28" y="236"/>
                  </a:lnTo>
                  <a:lnTo>
                    <a:pt x="46" y="255"/>
                  </a:lnTo>
                  <a:lnTo>
                    <a:pt x="64" y="262"/>
                  </a:lnTo>
                  <a:lnTo>
                    <a:pt x="129" y="320"/>
                  </a:lnTo>
                  <a:lnTo>
                    <a:pt x="140" y="352"/>
                  </a:lnTo>
                  <a:lnTo>
                    <a:pt x="167" y="371"/>
                  </a:lnTo>
                  <a:lnTo>
                    <a:pt x="195" y="382"/>
                  </a:lnTo>
                  <a:lnTo>
                    <a:pt x="222" y="398"/>
                  </a:lnTo>
                  <a:lnTo>
                    <a:pt x="258" y="416"/>
                  </a:lnTo>
                  <a:lnTo>
                    <a:pt x="278" y="427"/>
                  </a:lnTo>
                  <a:lnTo>
                    <a:pt x="302" y="433"/>
                  </a:lnTo>
                  <a:lnTo>
                    <a:pt x="329" y="435"/>
                  </a:lnTo>
                  <a:lnTo>
                    <a:pt x="352" y="428"/>
                  </a:lnTo>
                  <a:lnTo>
                    <a:pt x="370" y="417"/>
                  </a:lnTo>
                  <a:lnTo>
                    <a:pt x="394" y="407"/>
                  </a:lnTo>
                  <a:lnTo>
                    <a:pt x="416" y="402"/>
                  </a:lnTo>
                  <a:lnTo>
                    <a:pt x="483" y="366"/>
                  </a:lnTo>
                  <a:lnTo>
                    <a:pt x="503" y="349"/>
                  </a:lnTo>
                  <a:lnTo>
                    <a:pt x="508" y="323"/>
                  </a:lnTo>
                  <a:lnTo>
                    <a:pt x="521" y="288"/>
                  </a:lnTo>
                  <a:lnTo>
                    <a:pt x="557" y="265"/>
                  </a:lnTo>
                  <a:lnTo>
                    <a:pt x="594" y="226"/>
                  </a:lnTo>
                  <a:lnTo>
                    <a:pt x="623" y="196"/>
                  </a:lnTo>
                  <a:lnTo>
                    <a:pt x="648" y="171"/>
                  </a:lnTo>
                  <a:lnTo>
                    <a:pt x="661" y="144"/>
                  </a:lnTo>
                  <a:lnTo>
                    <a:pt x="648" y="131"/>
                  </a:lnTo>
                  <a:lnTo>
                    <a:pt x="632" y="131"/>
                  </a:lnTo>
                  <a:lnTo>
                    <a:pt x="590" y="152"/>
                  </a:lnTo>
                  <a:lnTo>
                    <a:pt x="568" y="109"/>
                  </a:lnTo>
                  <a:lnTo>
                    <a:pt x="557" y="87"/>
                  </a:lnTo>
                  <a:lnTo>
                    <a:pt x="532" y="53"/>
                  </a:lnTo>
                  <a:lnTo>
                    <a:pt x="514" y="42"/>
                  </a:lnTo>
                  <a:lnTo>
                    <a:pt x="476" y="28"/>
                  </a:lnTo>
                  <a:lnTo>
                    <a:pt x="425" y="14"/>
                  </a:lnTo>
                  <a:lnTo>
                    <a:pt x="383" y="6"/>
                  </a:lnTo>
                  <a:lnTo>
                    <a:pt x="336" y="3"/>
                  </a:lnTo>
                  <a:lnTo>
                    <a:pt x="287" y="0"/>
                  </a:lnTo>
                  <a:lnTo>
                    <a:pt x="229" y="9"/>
                  </a:lnTo>
                  <a:lnTo>
                    <a:pt x="185" y="21"/>
                  </a:lnTo>
                  <a:lnTo>
                    <a:pt x="138" y="46"/>
                  </a:lnTo>
                  <a:lnTo>
                    <a:pt x="117" y="65"/>
                  </a:lnTo>
                  <a:lnTo>
                    <a:pt x="88" y="90"/>
                  </a:lnTo>
                  <a:lnTo>
                    <a:pt x="59" y="120"/>
                  </a:lnTo>
                  <a:close/>
                </a:path>
              </a:pathLst>
            </a:custGeom>
            <a:solidFill>
              <a:srgbClr val="FF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1" name="Freeform 16"/>
            <p:cNvSpPr/>
            <p:nvPr/>
          </p:nvSpPr>
          <p:spPr>
            <a:xfrm>
              <a:off x="919" y="1656"/>
              <a:ext cx="121" cy="28"/>
            </a:xfrm>
            <a:custGeom>
              <a:avLst/>
              <a:gdLst>
                <a:gd name="txL" fmla="*/ 0 w 121"/>
                <a:gd name="txT" fmla="*/ 0 h 28"/>
                <a:gd name="txR" fmla="*/ 121 w 121"/>
                <a:gd name="txB" fmla="*/ 28 h 28"/>
              </a:gdLst>
              <a:ahLst/>
              <a:cxnLst>
                <a:cxn ang="0">
                  <a:pos x="121" y="14"/>
                </a:cxn>
                <a:cxn ang="0">
                  <a:pos x="100" y="28"/>
                </a:cxn>
                <a:cxn ang="0">
                  <a:pos x="80" y="17"/>
                </a:cxn>
                <a:cxn ang="0">
                  <a:pos x="67" y="14"/>
                </a:cxn>
                <a:cxn ang="0">
                  <a:pos x="49" y="14"/>
                </a:cxn>
                <a:cxn ang="0">
                  <a:pos x="40" y="17"/>
                </a:cxn>
                <a:cxn ang="0">
                  <a:pos x="23" y="26"/>
                </a:cxn>
                <a:cxn ang="0">
                  <a:pos x="14" y="27"/>
                </a:cxn>
                <a:cxn ang="0">
                  <a:pos x="0" y="27"/>
                </a:cxn>
                <a:cxn ang="0">
                  <a:pos x="5" y="23"/>
                </a:cxn>
                <a:cxn ang="0">
                  <a:pos x="13" y="15"/>
                </a:cxn>
                <a:cxn ang="0">
                  <a:pos x="20" y="11"/>
                </a:cxn>
                <a:cxn ang="0">
                  <a:pos x="34" y="3"/>
                </a:cxn>
                <a:cxn ang="0">
                  <a:pos x="43" y="1"/>
                </a:cxn>
                <a:cxn ang="0">
                  <a:pos x="56" y="0"/>
                </a:cxn>
                <a:cxn ang="0">
                  <a:pos x="65" y="1"/>
                </a:cxn>
                <a:cxn ang="0">
                  <a:pos x="78" y="2"/>
                </a:cxn>
                <a:cxn ang="0">
                  <a:pos x="85" y="5"/>
                </a:cxn>
                <a:cxn ang="0">
                  <a:pos x="100" y="11"/>
                </a:cxn>
                <a:cxn ang="0">
                  <a:pos x="121" y="14"/>
                </a:cxn>
              </a:cxnLst>
              <a:rect l="txL" t="txT" r="txR" b="txB"/>
              <a:pathLst>
                <a:path w="121" h="28">
                  <a:moveTo>
                    <a:pt x="121" y="14"/>
                  </a:moveTo>
                  <a:lnTo>
                    <a:pt x="100" y="28"/>
                  </a:lnTo>
                  <a:lnTo>
                    <a:pt x="80" y="17"/>
                  </a:lnTo>
                  <a:lnTo>
                    <a:pt x="67" y="14"/>
                  </a:lnTo>
                  <a:lnTo>
                    <a:pt x="49" y="14"/>
                  </a:lnTo>
                  <a:lnTo>
                    <a:pt x="40" y="17"/>
                  </a:lnTo>
                  <a:lnTo>
                    <a:pt x="23" y="26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5" y="23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6" y="0"/>
                  </a:lnTo>
                  <a:lnTo>
                    <a:pt x="65" y="1"/>
                  </a:lnTo>
                  <a:lnTo>
                    <a:pt x="78" y="2"/>
                  </a:lnTo>
                  <a:lnTo>
                    <a:pt x="85" y="5"/>
                  </a:lnTo>
                  <a:lnTo>
                    <a:pt x="100" y="11"/>
                  </a:lnTo>
                  <a:lnTo>
                    <a:pt x="121" y="1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2" name="Freeform 17"/>
            <p:cNvSpPr/>
            <p:nvPr/>
          </p:nvSpPr>
          <p:spPr>
            <a:xfrm>
              <a:off x="1126" y="1652"/>
              <a:ext cx="110" cy="35"/>
            </a:xfrm>
            <a:custGeom>
              <a:avLst/>
              <a:gdLst>
                <a:gd name="txL" fmla="*/ 0 w 110"/>
                <a:gd name="txT" fmla="*/ 0 h 35"/>
                <a:gd name="txR" fmla="*/ 110 w 110"/>
                <a:gd name="txB" fmla="*/ 35 h 35"/>
              </a:gdLst>
              <a:ahLst/>
              <a:cxnLst>
                <a:cxn ang="0">
                  <a:pos x="0" y="19"/>
                </a:cxn>
                <a:cxn ang="0">
                  <a:pos x="21" y="34"/>
                </a:cxn>
                <a:cxn ang="0">
                  <a:pos x="34" y="20"/>
                </a:cxn>
                <a:cxn ang="0">
                  <a:pos x="47" y="16"/>
                </a:cxn>
                <a:cxn ang="0">
                  <a:pos x="63" y="16"/>
                </a:cxn>
                <a:cxn ang="0">
                  <a:pos x="79" y="19"/>
                </a:cxn>
                <a:cxn ang="0">
                  <a:pos x="99" y="30"/>
                </a:cxn>
                <a:cxn ang="0">
                  <a:pos x="110" y="35"/>
                </a:cxn>
                <a:cxn ang="0">
                  <a:pos x="108" y="28"/>
                </a:cxn>
                <a:cxn ang="0">
                  <a:pos x="99" y="18"/>
                </a:cxn>
                <a:cxn ang="0">
                  <a:pos x="92" y="8"/>
                </a:cxn>
                <a:cxn ang="0">
                  <a:pos x="79" y="3"/>
                </a:cxn>
                <a:cxn ang="0">
                  <a:pos x="58" y="0"/>
                </a:cxn>
                <a:cxn ang="0">
                  <a:pos x="34" y="1"/>
                </a:cxn>
                <a:cxn ang="0">
                  <a:pos x="18" y="7"/>
                </a:cxn>
                <a:cxn ang="0">
                  <a:pos x="0" y="19"/>
                </a:cxn>
              </a:cxnLst>
              <a:rect l="txL" t="txT" r="txR" b="txB"/>
              <a:pathLst>
                <a:path w="110" h="35">
                  <a:moveTo>
                    <a:pt x="0" y="19"/>
                  </a:moveTo>
                  <a:lnTo>
                    <a:pt x="21" y="34"/>
                  </a:lnTo>
                  <a:lnTo>
                    <a:pt x="34" y="20"/>
                  </a:lnTo>
                  <a:lnTo>
                    <a:pt x="47" y="16"/>
                  </a:lnTo>
                  <a:lnTo>
                    <a:pt x="63" y="16"/>
                  </a:lnTo>
                  <a:lnTo>
                    <a:pt x="79" y="19"/>
                  </a:lnTo>
                  <a:lnTo>
                    <a:pt x="99" y="30"/>
                  </a:lnTo>
                  <a:lnTo>
                    <a:pt x="110" y="35"/>
                  </a:lnTo>
                  <a:lnTo>
                    <a:pt x="108" y="28"/>
                  </a:lnTo>
                  <a:lnTo>
                    <a:pt x="99" y="18"/>
                  </a:lnTo>
                  <a:lnTo>
                    <a:pt x="92" y="8"/>
                  </a:lnTo>
                  <a:lnTo>
                    <a:pt x="79" y="3"/>
                  </a:lnTo>
                  <a:lnTo>
                    <a:pt x="58" y="0"/>
                  </a:lnTo>
                  <a:lnTo>
                    <a:pt x="34" y="1"/>
                  </a:lnTo>
                  <a:lnTo>
                    <a:pt x="18" y="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3" name="Freeform 18"/>
            <p:cNvSpPr/>
            <p:nvPr/>
          </p:nvSpPr>
          <p:spPr>
            <a:xfrm>
              <a:off x="767" y="1450"/>
              <a:ext cx="620" cy="275"/>
            </a:xfrm>
            <a:custGeom>
              <a:avLst/>
              <a:gdLst>
                <a:gd name="txL" fmla="*/ 0 w 620"/>
                <a:gd name="txT" fmla="*/ 0 h 275"/>
                <a:gd name="txR" fmla="*/ 620 w 620"/>
                <a:gd name="txB" fmla="*/ 275 h 275"/>
              </a:gdLst>
              <a:ahLst/>
              <a:cxnLst>
                <a:cxn ang="0">
                  <a:pos x="0" y="180"/>
                </a:cxn>
                <a:cxn ang="0">
                  <a:pos x="0" y="200"/>
                </a:cxn>
                <a:cxn ang="0">
                  <a:pos x="5" y="212"/>
                </a:cxn>
                <a:cxn ang="0">
                  <a:pos x="56" y="229"/>
                </a:cxn>
                <a:cxn ang="0">
                  <a:pos x="112" y="240"/>
                </a:cxn>
                <a:cxn ang="0">
                  <a:pos x="119" y="168"/>
                </a:cxn>
                <a:cxn ang="0">
                  <a:pos x="185" y="160"/>
                </a:cxn>
                <a:cxn ang="0">
                  <a:pos x="215" y="154"/>
                </a:cxn>
                <a:cxn ang="0">
                  <a:pos x="279" y="209"/>
                </a:cxn>
                <a:cxn ang="0">
                  <a:pos x="304" y="171"/>
                </a:cxn>
                <a:cxn ang="0">
                  <a:pos x="359" y="209"/>
                </a:cxn>
                <a:cxn ang="0">
                  <a:pos x="373" y="184"/>
                </a:cxn>
                <a:cxn ang="0">
                  <a:pos x="368" y="146"/>
                </a:cxn>
                <a:cxn ang="0">
                  <a:pos x="458" y="169"/>
                </a:cxn>
                <a:cxn ang="0">
                  <a:pos x="497" y="210"/>
                </a:cxn>
                <a:cxn ang="0">
                  <a:pos x="545" y="263"/>
                </a:cxn>
                <a:cxn ang="0">
                  <a:pos x="598" y="175"/>
                </a:cxn>
                <a:cxn ang="0">
                  <a:pos x="596" y="136"/>
                </a:cxn>
                <a:cxn ang="0">
                  <a:pos x="574" y="117"/>
                </a:cxn>
                <a:cxn ang="0">
                  <a:pos x="475" y="104"/>
                </a:cxn>
                <a:cxn ang="0">
                  <a:pos x="527" y="85"/>
                </a:cxn>
                <a:cxn ang="0">
                  <a:pos x="469" y="74"/>
                </a:cxn>
                <a:cxn ang="0">
                  <a:pos x="415" y="0"/>
                </a:cxn>
                <a:cxn ang="0">
                  <a:pos x="359" y="10"/>
                </a:cxn>
                <a:cxn ang="0">
                  <a:pos x="312" y="15"/>
                </a:cxn>
                <a:cxn ang="0">
                  <a:pos x="293" y="29"/>
                </a:cxn>
                <a:cxn ang="0">
                  <a:pos x="210" y="19"/>
                </a:cxn>
                <a:cxn ang="0">
                  <a:pos x="215" y="35"/>
                </a:cxn>
                <a:cxn ang="0">
                  <a:pos x="136" y="41"/>
                </a:cxn>
                <a:cxn ang="0">
                  <a:pos x="163" y="52"/>
                </a:cxn>
                <a:cxn ang="0">
                  <a:pos x="99" y="73"/>
                </a:cxn>
                <a:cxn ang="0">
                  <a:pos x="130" y="85"/>
                </a:cxn>
                <a:cxn ang="0">
                  <a:pos x="49" y="104"/>
                </a:cxn>
                <a:cxn ang="0">
                  <a:pos x="65" y="122"/>
                </a:cxn>
                <a:cxn ang="0">
                  <a:pos x="67" y="157"/>
                </a:cxn>
              </a:cxnLst>
              <a:rect l="txL" t="txT" r="txR" b="txB"/>
              <a:pathLst>
                <a:path w="620" h="275">
                  <a:moveTo>
                    <a:pt x="36" y="166"/>
                  </a:moveTo>
                  <a:lnTo>
                    <a:pt x="0" y="180"/>
                  </a:lnTo>
                  <a:lnTo>
                    <a:pt x="25" y="179"/>
                  </a:lnTo>
                  <a:lnTo>
                    <a:pt x="0" y="200"/>
                  </a:lnTo>
                  <a:lnTo>
                    <a:pt x="25" y="195"/>
                  </a:lnTo>
                  <a:lnTo>
                    <a:pt x="5" y="212"/>
                  </a:lnTo>
                  <a:lnTo>
                    <a:pt x="43" y="210"/>
                  </a:lnTo>
                  <a:lnTo>
                    <a:pt x="56" y="229"/>
                  </a:lnTo>
                  <a:lnTo>
                    <a:pt x="61" y="275"/>
                  </a:lnTo>
                  <a:lnTo>
                    <a:pt x="112" y="240"/>
                  </a:lnTo>
                  <a:lnTo>
                    <a:pt x="110" y="180"/>
                  </a:lnTo>
                  <a:lnTo>
                    <a:pt x="119" y="168"/>
                  </a:lnTo>
                  <a:lnTo>
                    <a:pt x="190" y="186"/>
                  </a:lnTo>
                  <a:lnTo>
                    <a:pt x="185" y="160"/>
                  </a:lnTo>
                  <a:lnTo>
                    <a:pt x="214" y="168"/>
                  </a:lnTo>
                  <a:lnTo>
                    <a:pt x="215" y="154"/>
                  </a:lnTo>
                  <a:lnTo>
                    <a:pt x="255" y="166"/>
                  </a:lnTo>
                  <a:lnTo>
                    <a:pt x="279" y="209"/>
                  </a:lnTo>
                  <a:lnTo>
                    <a:pt x="284" y="165"/>
                  </a:lnTo>
                  <a:lnTo>
                    <a:pt x="304" y="171"/>
                  </a:lnTo>
                  <a:lnTo>
                    <a:pt x="335" y="186"/>
                  </a:lnTo>
                  <a:lnTo>
                    <a:pt x="359" y="209"/>
                  </a:lnTo>
                  <a:lnTo>
                    <a:pt x="373" y="229"/>
                  </a:lnTo>
                  <a:lnTo>
                    <a:pt x="373" y="184"/>
                  </a:lnTo>
                  <a:lnTo>
                    <a:pt x="368" y="157"/>
                  </a:lnTo>
                  <a:lnTo>
                    <a:pt x="368" y="146"/>
                  </a:lnTo>
                  <a:lnTo>
                    <a:pt x="415" y="149"/>
                  </a:lnTo>
                  <a:lnTo>
                    <a:pt x="458" y="169"/>
                  </a:lnTo>
                  <a:lnTo>
                    <a:pt x="482" y="191"/>
                  </a:lnTo>
                  <a:lnTo>
                    <a:pt x="497" y="210"/>
                  </a:lnTo>
                  <a:lnTo>
                    <a:pt x="502" y="231"/>
                  </a:lnTo>
                  <a:lnTo>
                    <a:pt x="545" y="263"/>
                  </a:lnTo>
                  <a:lnTo>
                    <a:pt x="620" y="213"/>
                  </a:lnTo>
                  <a:lnTo>
                    <a:pt x="598" y="175"/>
                  </a:lnTo>
                  <a:lnTo>
                    <a:pt x="574" y="144"/>
                  </a:lnTo>
                  <a:lnTo>
                    <a:pt x="596" y="136"/>
                  </a:lnTo>
                  <a:lnTo>
                    <a:pt x="549" y="124"/>
                  </a:lnTo>
                  <a:lnTo>
                    <a:pt x="574" y="117"/>
                  </a:lnTo>
                  <a:lnTo>
                    <a:pt x="527" y="111"/>
                  </a:lnTo>
                  <a:lnTo>
                    <a:pt x="475" y="104"/>
                  </a:lnTo>
                  <a:lnTo>
                    <a:pt x="549" y="103"/>
                  </a:lnTo>
                  <a:lnTo>
                    <a:pt x="527" y="85"/>
                  </a:lnTo>
                  <a:lnTo>
                    <a:pt x="502" y="76"/>
                  </a:lnTo>
                  <a:lnTo>
                    <a:pt x="469" y="74"/>
                  </a:lnTo>
                  <a:lnTo>
                    <a:pt x="426" y="74"/>
                  </a:lnTo>
                  <a:lnTo>
                    <a:pt x="415" y="0"/>
                  </a:lnTo>
                  <a:lnTo>
                    <a:pt x="404" y="22"/>
                  </a:lnTo>
                  <a:lnTo>
                    <a:pt x="359" y="10"/>
                  </a:lnTo>
                  <a:lnTo>
                    <a:pt x="362" y="24"/>
                  </a:lnTo>
                  <a:lnTo>
                    <a:pt x="312" y="15"/>
                  </a:lnTo>
                  <a:lnTo>
                    <a:pt x="326" y="32"/>
                  </a:lnTo>
                  <a:lnTo>
                    <a:pt x="293" y="29"/>
                  </a:lnTo>
                  <a:lnTo>
                    <a:pt x="255" y="22"/>
                  </a:lnTo>
                  <a:lnTo>
                    <a:pt x="210" y="19"/>
                  </a:lnTo>
                  <a:lnTo>
                    <a:pt x="172" y="15"/>
                  </a:lnTo>
                  <a:lnTo>
                    <a:pt x="215" y="35"/>
                  </a:lnTo>
                  <a:lnTo>
                    <a:pt x="174" y="36"/>
                  </a:lnTo>
                  <a:lnTo>
                    <a:pt x="136" y="41"/>
                  </a:lnTo>
                  <a:lnTo>
                    <a:pt x="116" y="44"/>
                  </a:lnTo>
                  <a:lnTo>
                    <a:pt x="163" y="52"/>
                  </a:lnTo>
                  <a:lnTo>
                    <a:pt x="134" y="61"/>
                  </a:lnTo>
                  <a:lnTo>
                    <a:pt x="99" y="73"/>
                  </a:lnTo>
                  <a:lnTo>
                    <a:pt x="146" y="70"/>
                  </a:lnTo>
                  <a:lnTo>
                    <a:pt x="130" y="85"/>
                  </a:lnTo>
                  <a:lnTo>
                    <a:pt x="107" y="93"/>
                  </a:lnTo>
                  <a:lnTo>
                    <a:pt x="49" y="104"/>
                  </a:lnTo>
                  <a:lnTo>
                    <a:pt x="99" y="104"/>
                  </a:lnTo>
                  <a:lnTo>
                    <a:pt x="65" y="122"/>
                  </a:lnTo>
                  <a:lnTo>
                    <a:pt x="110" y="122"/>
                  </a:lnTo>
                  <a:lnTo>
                    <a:pt x="67" y="157"/>
                  </a:lnTo>
                  <a:lnTo>
                    <a:pt x="36" y="16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4" name="Freeform 19"/>
            <p:cNvSpPr/>
            <p:nvPr/>
          </p:nvSpPr>
          <p:spPr>
            <a:xfrm>
              <a:off x="1356" y="2148"/>
              <a:ext cx="277" cy="94"/>
            </a:xfrm>
            <a:custGeom>
              <a:avLst/>
              <a:gdLst>
                <a:gd name="txL" fmla="*/ 0 w 277"/>
                <a:gd name="txT" fmla="*/ 0 h 94"/>
                <a:gd name="txR" fmla="*/ 277 w 277"/>
                <a:gd name="txB" fmla="*/ 94 h 94"/>
              </a:gdLst>
              <a:ahLst/>
              <a:cxnLst>
                <a:cxn ang="0">
                  <a:pos x="18" y="94"/>
                </a:cxn>
                <a:cxn ang="0">
                  <a:pos x="76" y="79"/>
                </a:cxn>
                <a:cxn ang="0">
                  <a:pos x="129" y="73"/>
                </a:cxn>
                <a:cxn ang="0">
                  <a:pos x="189" y="73"/>
                </a:cxn>
                <a:cxn ang="0">
                  <a:pos x="241" y="79"/>
                </a:cxn>
                <a:cxn ang="0">
                  <a:pos x="248" y="25"/>
                </a:cxn>
                <a:cxn ang="0">
                  <a:pos x="277" y="0"/>
                </a:cxn>
                <a:cxn ang="0">
                  <a:pos x="200" y="0"/>
                </a:cxn>
                <a:cxn ang="0">
                  <a:pos x="82" y="11"/>
                </a:cxn>
                <a:cxn ang="0">
                  <a:pos x="11" y="28"/>
                </a:cxn>
                <a:cxn ang="0">
                  <a:pos x="0" y="43"/>
                </a:cxn>
                <a:cxn ang="0">
                  <a:pos x="18" y="54"/>
                </a:cxn>
                <a:cxn ang="0">
                  <a:pos x="18" y="94"/>
                </a:cxn>
              </a:cxnLst>
              <a:rect l="txL" t="txT" r="txR" b="txB"/>
              <a:pathLst>
                <a:path w="277" h="94">
                  <a:moveTo>
                    <a:pt x="18" y="94"/>
                  </a:moveTo>
                  <a:lnTo>
                    <a:pt x="76" y="79"/>
                  </a:lnTo>
                  <a:lnTo>
                    <a:pt x="129" y="73"/>
                  </a:lnTo>
                  <a:lnTo>
                    <a:pt x="189" y="73"/>
                  </a:lnTo>
                  <a:lnTo>
                    <a:pt x="241" y="79"/>
                  </a:lnTo>
                  <a:lnTo>
                    <a:pt x="248" y="25"/>
                  </a:lnTo>
                  <a:lnTo>
                    <a:pt x="277" y="0"/>
                  </a:lnTo>
                  <a:lnTo>
                    <a:pt x="200" y="0"/>
                  </a:lnTo>
                  <a:lnTo>
                    <a:pt x="82" y="11"/>
                  </a:lnTo>
                  <a:lnTo>
                    <a:pt x="11" y="28"/>
                  </a:lnTo>
                  <a:lnTo>
                    <a:pt x="0" y="43"/>
                  </a:lnTo>
                  <a:lnTo>
                    <a:pt x="18" y="54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5" name="Freeform 20"/>
            <p:cNvSpPr/>
            <p:nvPr/>
          </p:nvSpPr>
          <p:spPr>
            <a:xfrm>
              <a:off x="680" y="2170"/>
              <a:ext cx="206" cy="62"/>
            </a:xfrm>
            <a:custGeom>
              <a:avLst/>
              <a:gdLst>
                <a:gd name="txL" fmla="*/ 0 w 206"/>
                <a:gd name="txT" fmla="*/ 0 h 62"/>
                <a:gd name="txR" fmla="*/ 206 w 206"/>
                <a:gd name="txB" fmla="*/ 62 h 62"/>
              </a:gdLst>
              <a:ahLst/>
              <a:cxnLst>
                <a:cxn ang="0">
                  <a:pos x="0" y="3"/>
                </a:cxn>
                <a:cxn ang="0">
                  <a:pos x="94" y="0"/>
                </a:cxn>
                <a:cxn ang="0">
                  <a:pos x="172" y="3"/>
                </a:cxn>
                <a:cxn ang="0">
                  <a:pos x="206" y="14"/>
                </a:cxn>
                <a:cxn ang="0">
                  <a:pos x="186" y="62"/>
                </a:cxn>
              </a:cxnLst>
              <a:rect l="txL" t="txT" r="txR" b="txB"/>
              <a:pathLst>
                <a:path w="206" h="62">
                  <a:moveTo>
                    <a:pt x="0" y="3"/>
                  </a:moveTo>
                  <a:lnTo>
                    <a:pt x="94" y="0"/>
                  </a:lnTo>
                  <a:lnTo>
                    <a:pt x="172" y="3"/>
                  </a:lnTo>
                  <a:lnTo>
                    <a:pt x="206" y="14"/>
                  </a:lnTo>
                  <a:lnTo>
                    <a:pt x="186" y="62"/>
                  </a:lnTo>
                </a:path>
              </a:pathLst>
            </a:custGeom>
            <a:noFill/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6" name="Freeform 21"/>
            <p:cNvSpPr/>
            <p:nvPr/>
          </p:nvSpPr>
          <p:spPr>
            <a:xfrm>
              <a:off x="1059" y="2004"/>
              <a:ext cx="41" cy="379"/>
            </a:xfrm>
            <a:custGeom>
              <a:avLst/>
              <a:gdLst>
                <a:gd name="txL" fmla="*/ 0 w 41"/>
                <a:gd name="txT" fmla="*/ 0 h 379"/>
                <a:gd name="txR" fmla="*/ 41 w 41"/>
                <a:gd name="txB" fmla="*/ 379 h 379"/>
              </a:gdLst>
              <a:ahLst/>
              <a:cxnLst>
                <a:cxn ang="0">
                  <a:pos x="18" y="0"/>
                </a:cxn>
                <a:cxn ang="0">
                  <a:pos x="0" y="67"/>
                </a:cxn>
                <a:cxn ang="0">
                  <a:pos x="10" y="139"/>
                </a:cxn>
                <a:cxn ang="0">
                  <a:pos x="23" y="172"/>
                </a:cxn>
                <a:cxn ang="0">
                  <a:pos x="41" y="228"/>
                </a:cxn>
                <a:cxn ang="0">
                  <a:pos x="41" y="281"/>
                </a:cxn>
                <a:cxn ang="0">
                  <a:pos x="18" y="335"/>
                </a:cxn>
                <a:cxn ang="0">
                  <a:pos x="18" y="379"/>
                </a:cxn>
              </a:cxnLst>
              <a:rect l="txL" t="txT" r="txR" b="txB"/>
              <a:pathLst>
                <a:path w="41" h="379">
                  <a:moveTo>
                    <a:pt x="18" y="0"/>
                  </a:moveTo>
                  <a:lnTo>
                    <a:pt x="0" y="67"/>
                  </a:lnTo>
                  <a:lnTo>
                    <a:pt x="10" y="139"/>
                  </a:lnTo>
                  <a:lnTo>
                    <a:pt x="23" y="172"/>
                  </a:lnTo>
                  <a:lnTo>
                    <a:pt x="41" y="228"/>
                  </a:lnTo>
                  <a:lnTo>
                    <a:pt x="41" y="281"/>
                  </a:lnTo>
                  <a:lnTo>
                    <a:pt x="18" y="335"/>
                  </a:lnTo>
                  <a:lnTo>
                    <a:pt x="18" y="379"/>
                  </a:lnTo>
                </a:path>
              </a:pathLst>
            </a:custGeom>
            <a:noFill/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7" name="Freeform 22"/>
            <p:cNvSpPr/>
            <p:nvPr/>
          </p:nvSpPr>
          <p:spPr>
            <a:xfrm>
              <a:off x="1146" y="2026"/>
              <a:ext cx="179" cy="144"/>
            </a:xfrm>
            <a:custGeom>
              <a:avLst/>
              <a:gdLst>
                <a:gd name="txL" fmla="*/ 0 w 179"/>
                <a:gd name="txT" fmla="*/ 0 h 144"/>
                <a:gd name="txR" fmla="*/ 179 w 179"/>
                <a:gd name="txB" fmla="*/ 144 h 144"/>
              </a:gdLst>
              <a:ahLst/>
              <a:cxnLst>
                <a:cxn ang="0">
                  <a:pos x="0" y="19"/>
                </a:cxn>
                <a:cxn ang="0">
                  <a:pos x="168" y="0"/>
                </a:cxn>
                <a:cxn ang="0">
                  <a:pos x="179" y="71"/>
                </a:cxn>
                <a:cxn ang="0">
                  <a:pos x="163" y="125"/>
                </a:cxn>
                <a:cxn ang="0">
                  <a:pos x="137" y="144"/>
                </a:cxn>
                <a:cxn ang="0">
                  <a:pos x="70" y="136"/>
                </a:cxn>
                <a:cxn ang="0">
                  <a:pos x="29" y="114"/>
                </a:cxn>
                <a:cxn ang="0">
                  <a:pos x="5" y="82"/>
                </a:cxn>
                <a:cxn ang="0">
                  <a:pos x="0" y="19"/>
                </a:cxn>
              </a:cxnLst>
              <a:rect l="txL" t="txT" r="txR" b="txB"/>
              <a:pathLst>
                <a:path w="179" h="144">
                  <a:moveTo>
                    <a:pt x="0" y="19"/>
                  </a:moveTo>
                  <a:lnTo>
                    <a:pt x="168" y="0"/>
                  </a:lnTo>
                  <a:lnTo>
                    <a:pt x="179" y="71"/>
                  </a:lnTo>
                  <a:lnTo>
                    <a:pt x="163" y="125"/>
                  </a:lnTo>
                  <a:lnTo>
                    <a:pt x="137" y="144"/>
                  </a:lnTo>
                  <a:lnTo>
                    <a:pt x="70" y="136"/>
                  </a:lnTo>
                  <a:lnTo>
                    <a:pt x="29" y="114"/>
                  </a:lnTo>
                  <a:lnTo>
                    <a:pt x="5" y="8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2381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8" name="Freeform 23"/>
            <p:cNvSpPr/>
            <p:nvPr/>
          </p:nvSpPr>
          <p:spPr>
            <a:xfrm>
              <a:off x="1013" y="1807"/>
              <a:ext cx="145" cy="53"/>
            </a:xfrm>
            <a:custGeom>
              <a:avLst/>
              <a:gdLst>
                <a:gd name="txL" fmla="*/ 0 w 145"/>
                <a:gd name="txT" fmla="*/ 0 h 53"/>
                <a:gd name="txR" fmla="*/ 145 w 145"/>
                <a:gd name="txB" fmla="*/ 53 h 53"/>
              </a:gdLst>
              <a:ahLst/>
              <a:cxnLst>
                <a:cxn ang="0">
                  <a:pos x="0" y="0"/>
                </a:cxn>
                <a:cxn ang="0">
                  <a:pos x="4" y="9"/>
                </a:cxn>
                <a:cxn ang="0">
                  <a:pos x="20" y="16"/>
                </a:cxn>
                <a:cxn ang="0">
                  <a:pos x="31" y="20"/>
                </a:cxn>
                <a:cxn ang="0">
                  <a:pos x="44" y="26"/>
                </a:cxn>
                <a:cxn ang="0">
                  <a:pos x="51" y="30"/>
                </a:cxn>
                <a:cxn ang="0">
                  <a:pos x="66" y="31"/>
                </a:cxn>
                <a:cxn ang="0">
                  <a:pos x="80" y="30"/>
                </a:cxn>
                <a:cxn ang="0">
                  <a:pos x="93" y="26"/>
                </a:cxn>
                <a:cxn ang="0">
                  <a:pos x="98" y="22"/>
                </a:cxn>
                <a:cxn ang="0">
                  <a:pos x="113" y="18"/>
                </a:cxn>
                <a:cxn ang="0">
                  <a:pos x="122" y="16"/>
                </a:cxn>
                <a:cxn ang="0">
                  <a:pos x="134" y="11"/>
                </a:cxn>
                <a:cxn ang="0">
                  <a:pos x="145" y="5"/>
                </a:cxn>
                <a:cxn ang="0">
                  <a:pos x="136" y="22"/>
                </a:cxn>
                <a:cxn ang="0">
                  <a:pos x="129" y="30"/>
                </a:cxn>
                <a:cxn ang="0">
                  <a:pos x="118" y="36"/>
                </a:cxn>
                <a:cxn ang="0">
                  <a:pos x="104" y="41"/>
                </a:cxn>
                <a:cxn ang="0">
                  <a:pos x="95" y="42"/>
                </a:cxn>
                <a:cxn ang="0">
                  <a:pos x="80" y="50"/>
                </a:cxn>
                <a:cxn ang="0">
                  <a:pos x="69" y="53"/>
                </a:cxn>
                <a:cxn ang="0">
                  <a:pos x="60" y="52"/>
                </a:cxn>
                <a:cxn ang="0">
                  <a:pos x="53" y="49"/>
                </a:cxn>
                <a:cxn ang="0">
                  <a:pos x="49" y="44"/>
                </a:cxn>
                <a:cxn ang="0">
                  <a:pos x="40" y="38"/>
                </a:cxn>
                <a:cxn ang="0">
                  <a:pos x="29" y="32"/>
                </a:cxn>
                <a:cxn ang="0">
                  <a:pos x="17" y="27"/>
                </a:cxn>
                <a:cxn ang="0">
                  <a:pos x="6" y="20"/>
                </a:cxn>
                <a:cxn ang="0">
                  <a:pos x="0" y="0"/>
                </a:cxn>
              </a:cxnLst>
              <a:rect l="txL" t="txT" r="txR" b="txB"/>
              <a:pathLst>
                <a:path w="145" h="53">
                  <a:moveTo>
                    <a:pt x="0" y="0"/>
                  </a:moveTo>
                  <a:lnTo>
                    <a:pt x="4" y="9"/>
                  </a:lnTo>
                  <a:lnTo>
                    <a:pt x="20" y="16"/>
                  </a:lnTo>
                  <a:lnTo>
                    <a:pt x="31" y="20"/>
                  </a:lnTo>
                  <a:lnTo>
                    <a:pt x="44" y="26"/>
                  </a:lnTo>
                  <a:lnTo>
                    <a:pt x="51" y="30"/>
                  </a:lnTo>
                  <a:lnTo>
                    <a:pt x="66" y="31"/>
                  </a:lnTo>
                  <a:lnTo>
                    <a:pt x="80" y="30"/>
                  </a:lnTo>
                  <a:lnTo>
                    <a:pt x="93" y="26"/>
                  </a:lnTo>
                  <a:lnTo>
                    <a:pt x="98" y="22"/>
                  </a:lnTo>
                  <a:lnTo>
                    <a:pt x="113" y="18"/>
                  </a:lnTo>
                  <a:lnTo>
                    <a:pt x="122" y="16"/>
                  </a:lnTo>
                  <a:lnTo>
                    <a:pt x="134" y="11"/>
                  </a:lnTo>
                  <a:lnTo>
                    <a:pt x="145" y="5"/>
                  </a:lnTo>
                  <a:lnTo>
                    <a:pt x="136" y="22"/>
                  </a:lnTo>
                  <a:lnTo>
                    <a:pt x="129" y="30"/>
                  </a:lnTo>
                  <a:lnTo>
                    <a:pt x="118" y="36"/>
                  </a:lnTo>
                  <a:lnTo>
                    <a:pt x="104" y="41"/>
                  </a:lnTo>
                  <a:lnTo>
                    <a:pt x="95" y="42"/>
                  </a:lnTo>
                  <a:lnTo>
                    <a:pt x="80" y="50"/>
                  </a:lnTo>
                  <a:lnTo>
                    <a:pt x="69" y="53"/>
                  </a:lnTo>
                  <a:lnTo>
                    <a:pt x="60" y="52"/>
                  </a:lnTo>
                  <a:lnTo>
                    <a:pt x="53" y="49"/>
                  </a:lnTo>
                  <a:lnTo>
                    <a:pt x="49" y="44"/>
                  </a:lnTo>
                  <a:lnTo>
                    <a:pt x="40" y="38"/>
                  </a:lnTo>
                  <a:lnTo>
                    <a:pt x="29" y="32"/>
                  </a:lnTo>
                  <a:lnTo>
                    <a:pt x="17" y="27"/>
                  </a:lnTo>
                  <a:lnTo>
                    <a:pt x="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8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599" name="Freeform 24"/>
            <p:cNvSpPr/>
            <p:nvPr/>
          </p:nvSpPr>
          <p:spPr>
            <a:xfrm>
              <a:off x="1002" y="1855"/>
              <a:ext cx="156" cy="26"/>
            </a:xfrm>
            <a:custGeom>
              <a:avLst/>
              <a:gdLst>
                <a:gd name="txL" fmla="*/ 0 w 156"/>
                <a:gd name="txT" fmla="*/ 0 h 26"/>
                <a:gd name="txR" fmla="*/ 156 w 156"/>
                <a:gd name="txB" fmla="*/ 26 h 26"/>
              </a:gdLst>
              <a:ahLst/>
              <a:cxnLst>
                <a:cxn ang="0">
                  <a:pos x="0" y="14"/>
                </a:cxn>
                <a:cxn ang="0">
                  <a:pos x="33" y="5"/>
                </a:cxn>
                <a:cxn ang="0">
                  <a:pos x="51" y="2"/>
                </a:cxn>
                <a:cxn ang="0">
                  <a:pos x="75" y="3"/>
                </a:cxn>
                <a:cxn ang="0">
                  <a:pos x="89" y="2"/>
                </a:cxn>
                <a:cxn ang="0">
                  <a:pos x="104" y="0"/>
                </a:cxn>
                <a:cxn ang="0">
                  <a:pos x="122" y="3"/>
                </a:cxn>
                <a:cxn ang="0">
                  <a:pos x="131" y="9"/>
                </a:cxn>
                <a:cxn ang="0">
                  <a:pos x="144" y="14"/>
                </a:cxn>
                <a:cxn ang="0">
                  <a:pos x="153" y="23"/>
                </a:cxn>
                <a:cxn ang="0">
                  <a:pos x="156" y="26"/>
                </a:cxn>
                <a:cxn ang="0">
                  <a:pos x="122" y="21"/>
                </a:cxn>
                <a:cxn ang="0">
                  <a:pos x="100" y="22"/>
                </a:cxn>
                <a:cxn ang="0">
                  <a:pos x="75" y="24"/>
                </a:cxn>
                <a:cxn ang="0">
                  <a:pos x="57" y="25"/>
                </a:cxn>
                <a:cxn ang="0">
                  <a:pos x="37" y="23"/>
                </a:cxn>
                <a:cxn ang="0">
                  <a:pos x="20" y="21"/>
                </a:cxn>
                <a:cxn ang="0">
                  <a:pos x="0" y="14"/>
                </a:cxn>
              </a:cxnLst>
              <a:rect l="txL" t="txT" r="txR" b="txB"/>
              <a:pathLst>
                <a:path w="156" h="26">
                  <a:moveTo>
                    <a:pt x="0" y="14"/>
                  </a:moveTo>
                  <a:lnTo>
                    <a:pt x="33" y="5"/>
                  </a:lnTo>
                  <a:lnTo>
                    <a:pt x="51" y="2"/>
                  </a:lnTo>
                  <a:lnTo>
                    <a:pt x="75" y="3"/>
                  </a:lnTo>
                  <a:lnTo>
                    <a:pt x="89" y="2"/>
                  </a:lnTo>
                  <a:lnTo>
                    <a:pt x="104" y="0"/>
                  </a:lnTo>
                  <a:lnTo>
                    <a:pt x="122" y="3"/>
                  </a:lnTo>
                  <a:lnTo>
                    <a:pt x="131" y="9"/>
                  </a:lnTo>
                  <a:lnTo>
                    <a:pt x="144" y="14"/>
                  </a:lnTo>
                  <a:lnTo>
                    <a:pt x="153" y="23"/>
                  </a:lnTo>
                  <a:lnTo>
                    <a:pt x="156" y="26"/>
                  </a:lnTo>
                  <a:lnTo>
                    <a:pt x="122" y="21"/>
                  </a:lnTo>
                  <a:lnTo>
                    <a:pt x="100" y="22"/>
                  </a:lnTo>
                  <a:lnTo>
                    <a:pt x="75" y="24"/>
                  </a:lnTo>
                  <a:lnTo>
                    <a:pt x="57" y="25"/>
                  </a:lnTo>
                  <a:lnTo>
                    <a:pt x="37" y="23"/>
                  </a:lnTo>
                  <a:lnTo>
                    <a:pt x="20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808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600" name="Freeform 25"/>
            <p:cNvSpPr/>
            <p:nvPr/>
          </p:nvSpPr>
          <p:spPr>
            <a:xfrm>
              <a:off x="1001" y="1867"/>
              <a:ext cx="170" cy="29"/>
            </a:xfrm>
            <a:custGeom>
              <a:avLst/>
              <a:gdLst>
                <a:gd name="txL" fmla="*/ 0 w 170"/>
                <a:gd name="txT" fmla="*/ 0 h 29"/>
                <a:gd name="txR" fmla="*/ 170 w 170"/>
                <a:gd name="txB" fmla="*/ 29 h 29"/>
              </a:gdLst>
              <a:ahLst/>
              <a:cxnLst>
                <a:cxn ang="0">
                  <a:pos x="0" y="5"/>
                </a:cxn>
                <a:cxn ang="0">
                  <a:pos x="25" y="1"/>
                </a:cxn>
                <a:cxn ang="0">
                  <a:pos x="56" y="0"/>
                </a:cxn>
                <a:cxn ang="0">
                  <a:pos x="68" y="2"/>
                </a:cxn>
                <a:cxn ang="0">
                  <a:pos x="83" y="3"/>
                </a:cxn>
                <a:cxn ang="0">
                  <a:pos x="99" y="1"/>
                </a:cxn>
                <a:cxn ang="0">
                  <a:pos x="107" y="0"/>
                </a:cxn>
                <a:cxn ang="0">
                  <a:pos x="123" y="0"/>
                </a:cxn>
                <a:cxn ang="0">
                  <a:pos x="141" y="2"/>
                </a:cxn>
                <a:cxn ang="0">
                  <a:pos x="155" y="11"/>
                </a:cxn>
                <a:cxn ang="0">
                  <a:pos x="165" y="13"/>
                </a:cxn>
                <a:cxn ang="0">
                  <a:pos x="170" y="13"/>
                </a:cxn>
                <a:cxn ang="0">
                  <a:pos x="154" y="16"/>
                </a:cxn>
                <a:cxn ang="0">
                  <a:pos x="141" y="23"/>
                </a:cxn>
                <a:cxn ang="0">
                  <a:pos x="123" y="25"/>
                </a:cxn>
                <a:cxn ang="0">
                  <a:pos x="103" y="29"/>
                </a:cxn>
                <a:cxn ang="0">
                  <a:pos x="81" y="29"/>
                </a:cxn>
                <a:cxn ang="0">
                  <a:pos x="65" y="29"/>
                </a:cxn>
                <a:cxn ang="0">
                  <a:pos x="50" y="29"/>
                </a:cxn>
                <a:cxn ang="0">
                  <a:pos x="32" y="25"/>
                </a:cxn>
                <a:cxn ang="0">
                  <a:pos x="18" y="20"/>
                </a:cxn>
                <a:cxn ang="0">
                  <a:pos x="0" y="5"/>
                </a:cxn>
              </a:cxnLst>
              <a:rect l="txL" t="txT" r="txR" b="txB"/>
              <a:pathLst>
                <a:path w="170" h="29">
                  <a:moveTo>
                    <a:pt x="0" y="5"/>
                  </a:moveTo>
                  <a:lnTo>
                    <a:pt x="25" y="1"/>
                  </a:lnTo>
                  <a:lnTo>
                    <a:pt x="56" y="0"/>
                  </a:lnTo>
                  <a:lnTo>
                    <a:pt x="68" y="2"/>
                  </a:lnTo>
                  <a:lnTo>
                    <a:pt x="83" y="3"/>
                  </a:lnTo>
                  <a:lnTo>
                    <a:pt x="99" y="1"/>
                  </a:lnTo>
                  <a:lnTo>
                    <a:pt x="107" y="0"/>
                  </a:lnTo>
                  <a:lnTo>
                    <a:pt x="123" y="0"/>
                  </a:lnTo>
                  <a:lnTo>
                    <a:pt x="141" y="2"/>
                  </a:lnTo>
                  <a:lnTo>
                    <a:pt x="155" y="11"/>
                  </a:lnTo>
                  <a:lnTo>
                    <a:pt x="165" y="13"/>
                  </a:lnTo>
                  <a:lnTo>
                    <a:pt x="170" y="13"/>
                  </a:lnTo>
                  <a:lnTo>
                    <a:pt x="154" y="16"/>
                  </a:lnTo>
                  <a:lnTo>
                    <a:pt x="141" y="23"/>
                  </a:lnTo>
                  <a:lnTo>
                    <a:pt x="123" y="25"/>
                  </a:lnTo>
                  <a:lnTo>
                    <a:pt x="103" y="29"/>
                  </a:lnTo>
                  <a:lnTo>
                    <a:pt x="81" y="29"/>
                  </a:lnTo>
                  <a:lnTo>
                    <a:pt x="65" y="29"/>
                  </a:lnTo>
                  <a:lnTo>
                    <a:pt x="50" y="29"/>
                  </a:lnTo>
                  <a:lnTo>
                    <a:pt x="32" y="25"/>
                  </a:lnTo>
                  <a:lnTo>
                    <a:pt x="18" y="2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A0A0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601" name="Oval 26"/>
            <p:cNvSpPr/>
            <p:nvPr/>
          </p:nvSpPr>
          <p:spPr>
            <a:xfrm>
              <a:off x="923" y="1694"/>
              <a:ext cx="105" cy="55"/>
            </a:xfrm>
            <a:prstGeom prst="ellipse">
              <a:avLst/>
            </a:prstGeom>
            <a:solidFill>
              <a:srgbClr val="FF80A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2" name="Freeform 27"/>
            <p:cNvSpPr/>
            <p:nvPr/>
          </p:nvSpPr>
          <p:spPr>
            <a:xfrm>
              <a:off x="924" y="1703"/>
              <a:ext cx="115" cy="44"/>
            </a:xfrm>
            <a:custGeom>
              <a:avLst/>
              <a:gdLst>
                <a:gd name="txL" fmla="*/ 0 w 115"/>
                <a:gd name="txT" fmla="*/ 0 h 44"/>
                <a:gd name="txR" fmla="*/ 115 w 115"/>
                <a:gd name="txB" fmla="*/ 44 h 44"/>
              </a:gdLst>
              <a:ahLst/>
              <a:cxnLst>
                <a:cxn ang="0">
                  <a:pos x="0" y="18"/>
                </a:cxn>
                <a:cxn ang="0">
                  <a:pos x="13" y="7"/>
                </a:cxn>
                <a:cxn ang="0">
                  <a:pos x="31" y="2"/>
                </a:cxn>
                <a:cxn ang="0">
                  <a:pos x="51" y="0"/>
                </a:cxn>
                <a:cxn ang="0">
                  <a:pos x="75" y="0"/>
                </a:cxn>
                <a:cxn ang="0">
                  <a:pos x="95" y="6"/>
                </a:cxn>
                <a:cxn ang="0">
                  <a:pos x="109" y="18"/>
                </a:cxn>
                <a:cxn ang="0">
                  <a:pos x="115" y="23"/>
                </a:cxn>
                <a:cxn ang="0">
                  <a:pos x="102" y="26"/>
                </a:cxn>
                <a:cxn ang="0">
                  <a:pos x="89" y="32"/>
                </a:cxn>
                <a:cxn ang="0">
                  <a:pos x="80" y="40"/>
                </a:cxn>
                <a:cxn ang="0">
                  <a:pos x="64" y="43"/>
                </a:cxn>
                <a:cxn ang="0">
                  <a:pos x="51" y="44"/>
                </a:cxn>
                <a:cxn ang="0">
                  <a:pos x="40" y="41"/>
                </a:cxn>
                <a:cxn ang="0">
                  <a:pos x="33" y="38"/>
                </a:cxn>
                <a:cxn ang="0">
                  <a:pos x="20" y="30"/>
                </a:cxn>
                <a:cxn ang="0">
                  <a:pos x="11" y="25"/>
                </a:cxn>
                <a:cxn ang="0">
                  <a:pos x="0" y="18"/>
                </a:cxn>
              </a:cxnLst>
              <a:rect l="txL" t="txT" r="txR" b="txB"/>
              <a:pathLst>
                <a:path w="115" h="44">
                  <a:moveTo>
                    <a:pt x="0" y="18"/>
                  </a:moveTo>
                  <a:lnTo>
                    <a:pt x="13" y="7"/>
                  </a:lnTo>
                  <a:lnTo>
                    <a:pt x="31" y="2"/>
                  </a:lnTo>
                  <a:lnTo>
                    <a:pt x="51" y="0"/>
                  </a:lnTo>
                  <a:lnTo>
                    <a:pt x="75" y="0"/>
                  </a:lnTo>
                  <a:lnTo>
                    <a:pt x="95" y="6"/>
                  </a:lnTo>
                  <a:lnTo>
                    <a:pt x="109" y="18"/>
                  </a:lnTo>
                  <a:lnTo>
                    <a:pt x="115" y="23"/>
                  </a:lnTo>
                  <a:lnTo>
                    <a:pt x="102" y="26"/>
                  </a:lnTo>
                  <a:lnTo>
                    <a:pt x="89" y="32"/>
                  </a:lnTo>
                  <a:lnTo>
                    <a:pt x="80" y="40"/>
                  </a:lnTo>
                  <a:lnTo>
                    <a:pt x="64" y="43"/>
                  </a:lnTo>
                  <a:lnTo>
                    <a:pt x="51" y="44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0" y="30"/>
                  </a:lnTo>
                  <a:lnTo>
                    <a:pt x="11" y="25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603" name="Oval 28"/>
            <p:cNvSpPr/>
            <p:nvPr/>
          </p:nvSpPr>
          <p:spPr>
            <a:xfrm>
              <a:off x="1122" y="1694"/>
              <a:ext cx="105" cy="55"/>
            </a:xfrm>
            <a:prstGeom prst="ellipse">
              <a:avLst/>
            </a:prstGeom>
            <a:solidFill>
              <a:srgbClr val="FF80A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4" name="Freeform 29"/>
            <p:cNvSpPr/>
            <p:nvPr/>
          </p:nvSpPr>
          <p:spPr>
            <a:xfrm>
              <a:off x="1122" y="1703"/>
              <a:ext cx="111" cy="44"/>
            </a:xfrm>
            <a:custGeom>
              <a:avLst/>
              <a:gdLst>
                <a:gd name="txL" fmla="*/ 0 w 111"/>
                <a:gd name="txT" fmla="*/ 0 h 44"/>
                <a:gd name="txR" fmla="*/ 111 w 111"/>
                <a:gd name="txB" fmla="*/ 44 h 44"/>
              </a:gdLst>
              <a:ahLst/>
              <a:cxnLst>
                <a:cxn ang="0">
                  <a:pos x="111" y="18"/>
                </a:cxn>
                <a:cxn ang="0">
                  <a:pos x="98" y="7"/>
                </a:cxn>
                <a:cxn ang="0">
                  <a:pos x="82" y="2"/>
                </a:cxn>
                <a:cxn ang="0">
                  <a:pos x="62" y="0"/>
                </a:cxn>
                <a:cxn ang="0">
                  <a:pos x="38" y="0"/>
                </a:cxn>
                <a:cxn ang="0">
                  <a:pos x="18" y="6"/>
                </a:cxn>
                <a:cxn ang="0">
                  <a:pos x="4" y="18"/>
                </a:cxn>
                <a:cxn ang="0">
                  <a:pos x="0" y="23"/>
                </a:cxn>
                <a:cxn ang="0">
                  <a:pos x="9" y="26"/>
                </a:cxn>
                <a:cxn ang="0">
                  <a:pos x="22" y="32"/>
                </a:cxn>
                <a:cxn ang="0">
                  <a:pos x="31" y="40"/>
                </a:cxn>
                <a:cxn ang="0">
                  <a:pos x="47" y="43"/>
                </a:cxn>
                <a:cxn ang="0">
                  <a:pos x="62" y="44"/>
                </a:cxn>
                <a:cxn ang="0">
                  <a:pos x="71" y="41"/>
                </a:cxn>
                <a:cxn ang="0">
                  <a:pos x="80" y="38"/>
                </a:cxn>
                <a:cxn ang="0">
                  <a:pos x="91" y="30"/>
                </a:cxn>
                <a:cxn ang="0">
                  <a:pos x="100" y="25"/>
                </a:cxn>
                <a:cxn ang="0">
                  <a:pos x="111" y="18"/>
                </a:cxn>
              </a:cxnLst>
              <a:rect l="txL" t="txT" r="txR" b="txB"/>
              <a:pathLst>
                <a:path w="111" h="44">
                  <a:moveTo>
                    <a:pt x="111" y="18"/>
                  </a:moveTo>
                  <a:lnTo>
                    <a:pt x="98" y="7"/>
                  </a:lnTo>
                  <a:lnTo>
                    <a:pt x="82" y="2"/>
                  </a:lnTo>
                  <a:lnTo>
                    <a:pt x="62" y="0"/>
                  </a:lnTo>
                  <a:lnTo>
                    <a:pt x="38" y="0"/>
                  </a:lnTo>
                  <a:lnTo>
                    <a:pt x="18" y="6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9" y="26"/>
                  </a:lnTo>
                  <a:lnTo>
                    <a:pt x="22" y="32"/>
                  </a:lnTo>
                  <a:lnTo>
                    <a:pt x="31" y="40"/>
                  </a:lnTo>
                  <a:lnTo>
                    <a:pt x="47" y="43"/>
                  </a:lnTo>
                  <a:lnTo>
                    <a:pt x="62" y="44"/>
                  </a:lnTo>
                  <a:lnTo>
                    <a:pt x="71" y="41"/>
                  </a:lnTo>
                  <a:lnTo>
                    <a:pt x="80" y="38"/>
                  </a:lnTo>
                  <a:lnTo>
                    <a:pt x="91" y="30"/>
                  </a:lnTo>
                  <a:lnTo>
                    <a:pt x="100" y="25"/>
                  </a:lnTo>
                  <a:lnTo>
                    <a:pt x="111" y="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4605" name="Oval 30"/>
            <p:cNvSpPr/>
            <p:nvPr/>
          </p:nvSpPr>
          <p:spPr>
            <a:xfrm>
              <a:off x="946" y="1694"/>
              <a:ext cx="58" cy="43"/>
            </a:xfrm>
            <a:prstGeom prst="ellipse">
              <a:avLst/>
            </a:prstGeom>
            <a:solidFill>
              <a:srgbClr val="408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6" name="Oval 31"/>
            <p:cNvSpPr/>
            <p:nvPr/>
          </p:nvSpPr>
          <p:spPr>
            <a:xfrm>
              <a:off x="959" y="1705"/>
              <a:ext cx="34" cy="21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7" name="Oval 32"/>
            <p:cNvSpPr/>
            <p:nvPr/>
          </p:nvSpPr>
          <p:spPr>
            <a:xfrm>
              <a:off x="1146" y="1694"/>
              <a:ext cx="58" cy="43"/>
            </a:xfrm>
            <a:prstGeom prst="ellipse">
              <a:avLst/>
            </a:prstGeom>
            <a:solidFill>
              <a:srgbClr val="408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8" name="Oval 33"/>
            <p:cNvSpPr/>
            <p:nvPr/>
          </p:nvSpPr>
          <p:spPr>
            <a:xfrm>
              <a:off x="1156" y="1705"/>
              <a:ext cx="37" cy="21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id-ID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9" name="Freeform 34"/>
            <p:cNvSpPr/>
            <p:nvPr/>
          </p:nvSpPr>
          <p:spPr>
            <a:xfrm>
              <a:off x="502" y="2269"/>
              <a:ext cx="340" cy="1659"/>
            </a:xfrm>
            <a:custGeom>
              <a:avLst/>
              <a:gdLst>
                <a:gd name="txL" fmla="*/ 0 w 29"/>
                <a:gd name="txT" fmla="*/ 0 h 156"/>
                <a:gd name="txR" fmla="*/ 29 w 29"/>
                <a:gd name="txB" fmla="*/ 156 h 156"/>
              </a:gdLst>
              <a:ahLst/>
              <a:cxnLst>
                <a:cxn ang="0">
                  <a:pos x="2147483646" y="0"/>
                </a:cxn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9" h="156">
                  <a:moveTo>
                    <a:pt x="8" y="0"/>
                  </a:moveTo>
                  <a:lnTo>
                    <a:pt x="0" y="0"/>
                  </a:lnTo>
                  <a:lnTo>
                    <a:pt x="15" y="156"/>
                  </a:lnTo>
                  <a:lnTo>
                    <a:pt x="29" y="48"/>
                  </a:lnTo>
                </a:path>
              </a:pathLst>
            </a:custGeom>
            <a:noFill/>
            <a:ln w="55563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86018" name="Rectangle 2"/>
          <p:cNvSpPr>
            <a:spLocks noRot="1" noChangeArrowheads="1"/>
          </p:cNvSpPr>
          <p:nvPr/>
        </p:nvSpPr>
        <p:spPr bwMode="auto">
          <a:xfrm>
            <a:off x="280988" y="257175"/>
            <a:ext cx="8720138" cy="121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quare721 BT" pitchFamily="34" charset="0"/>
                <a:ea typeface="+mn-ea"/>
                <a:cs typeface="+mn-cs"/>
              </a:rPr>
              <a:t>KESELAMATAN DAN KESEHATAN KERJA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quare721 BT" pitchFamily="34" charset="0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Square721 BT" pitchFamily="34" charset="0"/>
                <a:ea typeface="+mn-ea"/>
                <a:cs typeface="+mn-cs"/>
              </a:rPr>
              <a:t>UU NO. 1 THN 1970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Square721 BT" pitchFamily="34" charset="0"/>
              <a:ea typeface="+mn-ea"/>
              <a:cs typeface="+mn-cs"/>
            </a:endParaRPr>
          </a:p>
        </p:txBody>
      </p:sp>
      <p:sp>
        <p:nvSpPr>
          <p:cNvPr id="24581" name="Rectangle 36"/>
          <p:cNvSpPr/>
          <p:nvPr/>
        </p:nvSpPr>
        <p:spPr>
          <a:xfrm>
            <a:off x="2270125" y="3306763"/>
            <a:ext cx="6646863" cy="18764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Char char="•"/>
            </a:pPr>
            <a:r>
              <a:rPr lang="en-US" altLang="en-US" sz="2800" b="1" dirty="0">
                <a:solidFill>
                  <a:srgbClr val="FFFF00"/>
                </a:solidFill>
                <a:latin typeface="Sylfaen" panose="010A0502050306030303" pitchFamily="18" charset="0"/>
              </a:rPr>
              <a:t>Mencegah terjadinya kecelakaan, bahaya kebakaran, peledakan, penyakit akibat kerja, pencemaran dll.</a:t>
            </a:r>
            <a:r>
              <a:rPr lang="en-US" altLang="en-US" sz="2800" b="1" dirty="0">
                <a:latin typeface="Sylfaen" panose="010A0502050306030303" pitchFamily="18" charset="0"/>
              </a:rPr>
              <a:t> </a:t>
            </a:r>
            <a:endParaRPr lang="en-US" altLang="en-US" sz="2800" b="1" dirty="0">
              <a:latin typeface="Sylfaen" panose="010A0502050306030303" pitchFamily="18" charset="0"/>
            </a:endParaRPr>
          </a:p>
          <a:p>
            <a:pPr marL="342900" indent="-342900"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en-US" sz="4000" b="1" u="sng" dirty="0">
                <a:solidFill>
                  <a:srgbClr val="66FF66"/>
                </a:solidFill>
                <a:latin typeface="Sylfaen" panose="010A0502050306030303" pitchFamily="18" charset="0"/>
              </a:rPr>
              <a:t>“Nihil kecelakaan kerja”</a:t>
            </a:r>
            <a:endParaRPr lang="en-US" altLang="en-US" sz="2800" b="1" dirty="0">
              <a:solidFill>
                <a:srgbClr val="FFFF00"/>
              </a:solidFill>
              <a:latin typeface="Sylfaen" panose="010A0502050306030303" pitchFamily="18" charset="0"/>
            </a:endParaRPr>
          </a:p>
        </p:txBody>
      </p:sp>
      <p:pic>
        <p:nvPicPr>
          <p:cNvPr id="24582" name="Picture 55" descr="Gambar terka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414463"/>
            <a:ext cx="1155700" cy="125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8447</Words>
  <Application>WPS Presentation</Application>
  <PresentationFormat/>
  <Paragraphs>512</Paragraphs>
  <Slides>27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67" baseType="lpstr">
      <vt:lpstr>Arial</vt:lpstr>
      <vt:lpstr>SimSun</vt:lpstr>
      <vt:lpstr>Wingdings</vt:lpstr>
      <vt:lpstr>Times New Roman</vt:lpstr>
      <vt:lpstr>Century Gothic</vt:lpstr>
      <vt:lpstr>Wingdings 3</vt:lpstr>
      <vt:lpstr>Calibri</vt:lpstr>
      <vt:lpstr>MS Mincho</vt:lpstr>
      <vt:lpstr>Yu Gothic</vt:lpstr>
      <vt:lpstr>Bell Gothic Std Black</vt:lpstr>
      <vt:lpstr>Segoe Print</vt:lpstr>
      <vt:lpstr>Aharoni</vt:lpstr>
      <vt:lpstr>Verdana</vt:lpstr>
      <vt:lpstr>Square721 Cn BT</vt:lpstr>
      <vt:lpstr>Comic Sans MS</vt:lpstr>
      <vt:lpstr>Tahoma</vt:lpstr>
      <vt:lpstr>Signature</vt:lpstr>
      <vt:lpstr>Square721 BT</vt:lpstr>
      <vt:lpstr>Sylfaen</vt:lpstr>
      <vt:lpstr>Bookman Old Style</vt:lpstr>
      <vt:lpstr>Trebuchet MS</vt:lpstr>
      <vt:lpstr>MS PGothic</vt:lpstr>
      <vt:lpstr>Arial Unicode MS</vt:lpstr>
      <vt:lpstr>Wingdings 2</vt:lpstr>
      <vt:lpstr>Agency FB</vt:lpstr>
      <vt:lpstr>Tempus Sans ITC</vt:lpstr>
      <vt:lpstr>Monotype Corsiva</vt:lpstr>
      <vt:lpstr>Stencil</vt:lpstr>
      <vt:lpstr>Bell Gothic Std Black</vt:lpstr>
      <vt:lpstr>Yu Gothic UI Semibold</vt:lpstr>
      <vt:lpstr>Aharoni</vt:lpstr>
      <vt:lpstr>Impact</vt:lpstr>
      <vt:lpstr>Arial Black</vt:lpstr>
      <vt:lpstr>Microsoft YaHei</vt:lpstr>
      <vt:lpstr>Arial Unicode MS</vt:lpstr>
      <vt:lpstr>Arial</vt:lpstr>
      <vt:lpstr>Calibri</vt:lpstr>
      <vt:lpstr>Marlett</vt:lpstr>
      <vt:lpstr>幼圆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SISTIM MANAJEMEN K3</dc:title>
  <dc:creator>TOSHIBA</dc:creator>
  <cp:lastModifiedBy>ACER ASPIRE</cp:lastModifiedBy>
  <cp:revision>261</cp:revision>
  <cp:lastPrinted>2018-08-06T09:33:29Z</cp:lastPrinted>
  <dcterms:created xsi:type="dcterms:W3CDTF">2002-01-19T16:16:45Z</dcterms:created>
  <dcterms:modified xsi:type="dcterms:W3CDTF">2023-09-13T02:02:34Z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0462707CE8024D2F9547EDF7532E598F_13</vt:lpwstr>
  </property>
  <property fmtid="{D5CDD505-2E9C-101B-9397-08002B2CF9AE}" pid="3" name="KSOProductBuildVer">
    <vt:lpwstr>1033-12.2.0.13208</vt:lpwstr>
  </property>
</Properties>
</file>